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7" r:id="rId2"/>
    <p:sldId id="256"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80" r:id="rId22"/>
    <p:sldId id="279" r:id="rId23"/>
    <p:sldId id="281" r:id="rId24"/>
    <p:sldId id="282" r:id="rId25"/>
    <p:sldId id="284" r:id="rId26"/>
    <p:sldId id="283" r:id="rId27"/>
    <p:sldId id="285" r:id="rId28"/>
    <p:sldId id="287" r:id="rId29"/>
    <p:sldId id="289" r:id="rId30"/>
    <p:sldId id="290" r:id="rId31"/>
    <p:sldId id="291" r:id="rId32"/>
    <p:sldId id="292" r:id="rId33"/>
    <p:sldId id="293" r:id="rId34"/>
    <p:sldId id="294" r:id="rId35"/>
    <p:sldId id="295" r:id="rId36"/>
    <p:sldId id="296" r:id="rId37"/>
    <p:sldId id="29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EBB50-AE74-40FB-9AE5-30EAF3113C65}" type="datetimeFigureOut">
              <a:rPr lang="en-US" smtClean="0"/>
              <a:t>12/04/2020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7FF3E0-EE63-47B0-AD61-6668ED48F1A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7FF3E0-EE63-47B0-AD61-6668ED48F1AD}" type="slidenum">
              <a:rPr lang="en-US" smtClean="0"/>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12/04/2020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te.wikipedia.org/w/index.php?title=%E0%B0%95%E0%B0%9F%E0%B0%BE%E0%B0%B0%E0%B1%81%E0%B0%AA%E0%B0%B2%E0%B1%8D%E0%B0%B2%E0%B1%86&amp;action=edit&amp;redlink=1" TargetMode="External"/><Relationship Id="rId3" Type="http://schemas.openxmlformats.org/officeDocument/2006/relationships/hyperlink" Target="https://te.wikipedia.org/w/index.php?title=%E0%B0%B5%E0%B0%BF%E0%B0%B6%E0%B1%8D%E0%B0%B5%E0%B0%AC%E0%B1%8D%E0%B0%B0%E0%B0%BE%E0%B0%B9%E0%B1%8D%E0%B0%AE%E0%B0%A3%E0%B1%81%E0%B0%A1%E0%B1%81&amp;action=edit&amp;redlink=1" TargetMode="External"/><Relationship Id="rId7" Type="http://schemas.openxmlformats.org/officeDocument/2006/relationships/hyperlink" Target="https://te.wikipedia.org/wiki/%E0%B0%95%E0%B0%A6%E0%B0%BF%E0%B0%B0%E0%B0%BF" TargetMode="External"/><Relationship Id="rId2" Type="http://schemas.openxmlformats.org/officeDocument/2006/relationships/hyperlink" Target="https://te.wikipedia.org/wiki/%E0%B0%B5%E0%B0%BF%E0%B0%95%E0%B1%80%E0%B0%AA%E0%B1%80%E0%B0%A1%E0%B0%BF%E0%B0%AF%E0%B0%BE:%E0%B0%AE%E0%B1%82%E0%B0%B2%E0%B0%BE%E0%B0%B2%E0%B1%81" TargetMode="External"/><Relationship Id="rId1" Type="http://schemas.openxmlformats.org/officeDocument/2006/relationships/slideLayout" Target="../slideLayouts/slideLayout7.xml"/><Relationship Id="rId6" Type="http://schemas.openxmlformats.org/officeDocument/2006/relationships/hyperlink" Target="https://te.wikipedia.org/wiki/%E0%B0%B6%E0%B1%8D%E0%B0%B0%E0%B1%80%E0%B0%B0%E0%B0%BE%E0%B0%AE_%E0%B0%A8%E0%B0%B5%E0%B0%AE%E0%B0%BF" TargetMode="External"/><Relationship Id="rId5" Type="http://schemas.openxmlformats.org/officeDocument/2006/relationships/hyperlink" Target="https://te.wikipedia.org/wiki/%E0%B0%B6%E0%B0%BE%E0%B0%B0%E0%B1%8D%E0%B0%B5%E0%B0%B0%E0%B0%BF" TargetMode="External"/><Relationship Id="rId4" Type="http://schemas.openxmlformats.org/officeDocument/2006/relationships/hyperlink" Target="https://te.wikipedia.org/wiki/%E0%B0%95%E0%B0%A1%E0%B0%A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e.wikipedia.org/wiki/%E0%B0%86%E0%B0%B0%E0%B1%81%E0%B0%A6%E0%B1%8D%E0%B0%B0" TargetMode="External"/><Relationship Id="rId7" Type="http://schemas.openxmlformats.org/officeDocument/2006/relationships/hyperlink" Target="https://te.wikipedia.org/w/index.php?title=%E0%B0%A4%E0%B1%8D%E0%B0%B0%E0%B0%BF%E0%B0%AA%E0%B1%81%E0%B0%B0%E0%B0%A8%E0%B1%87%E0%B0%A8%E0%B0%BF_%E0%B0%B5%E0%B1%86%E0%B0%82%E0%B0%95%E0%B0%9F%E0%B1%87%E0%B0%B6%E0%B1%8D%E0%B0%B5%E0%B0%B0%E0%B0%B0%E0%B0%BE%E0%B0%B5%E0%B1%81&amp;action=edit&amp;redlink=1" TargetMode="External"/><Relationship Id="rId2" Type="http://schemas.openxmlformats.org/officeDocument/2006/relationships/hyperlink" Target="https://te.wikipedia.org/wiki/%E0%B0%B5%E0%B0%BE%E0%B0%B5%E0%B0%BF%E0%B0%B3%E0%B1%8D%E0%B0%B3_%E0%B0%B5%E0%B1%86%E0%B0%82%E0%B0%95%E0%B0%9F%E0%B1%87%E0%B0%B6%E0%B1%8D%E0%B0%B5%E0%B0%B0%E0%B0%B6%E0%B0%BE%E0%B0%B8%E0%B1%8D%E0%B0%A4%E0%B1%8D%E0%B0%B0%E0%B0%BF" TargetMode="External"/><Relationship Id="rId1" Type="http://schemas.openxmlformats.org/officeDocument/2006/relationships/slideLayout" Target="../slideLayouts/slideLayout7.xml"/><Relationship Id="rId6" Type="http://schemas.openxmlformats.org/officeDocument/2006/relationships/hyperlink" Target="https://te.wikipedia.org/wiki/%E0%B0%95%E0%B0%9F%E0%B1%8D%E0%B0%9F%E0%B0%AE%E0%B0%82%E0%B0%9A%E0%B0%BF_%E0%B0%B0%E0%B0%BE%E0%B0%AE%E0%B0%B2%E0%B0%BF%E0%B0%82%E0%B0%97%E0%B0%BE%E0%B0%B0%E0%B1%86%E0%B0%A1%E0%B1%8D%E0%B0%A1%E0%B0%BF" TargetMode="External"/><Relationship Id="rId5" Type="http://schemas.openxmlformats.org/officeDocument/2006/relationships/hyperlink" Target="https://te.wikipedia.org/wiki/%E0%B0%95%E0%B1%8A%E0%B0%AE%E0%B0%B0%E0%B1%8D%E0%B0%B0%E0%B0%BE%E0%B0%9C%E0%B1%81_%E0%B0%B5%E0%B1%87%E0%B0%82%E0%B0%95%E0%B0%9F%E0%B0%B2%E0%B0%95%E0%B1%8D%E0%B0%B7%E0%B1%8D%E0%B0%AE%E0%B0%A3%E0%B0%B0%E0%B0%BE%E0%B0%B5%E0%B1%81" TargetMode="External"/><Relationship Id="rId4" Type="http://schemas.openxmlformats.org/officeDocument/2006/relationships/hyperlink" Target="https://te.wikipedia.org/wiki/%E0%B0%B0%E0%B0%BE%E0%B0%B3%E0%B1%8D%E0%B0%B3%E0%B0%AA%E0%B0%B2%E0%B1%8D%E0%B0%B2%E0%B0%BF_%E0%B0%85%E0%B0%A8%E0%B0%82%E0%B0%A4%E0%B0%95%E0%B1%83%E0%B0%B7%E0%B1%8D%E0%B0%A3%E0%B0%B6%E0%B0%B0%E0%B1%8D%E0%B0%A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e.wikipedia.org/wiki/%E0%B0%97%E0%B0%A3%E0%B0%BF%E0%B0%A4%E0%B0%AE%E0%B1%81" TargetMode="External"/><Relationship Id="rId2" Type="http://schemas.openxmlformats.org/officeDocument/2006/relationships/hyperlink" Target="https://te.wikipedia.org/wiki/%E0%B0%B8%E0%B0%82%E0%B0%B8%E0%B1%8D%E0%B0%95%E0%B1%83%E0%B0%A4%E0%B0%AE%E0%B1%81"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te.wikipedia.org/w/index.php?title=%E0%B0%AA%E0%B0%82%E0%B0%A1%E0%B0%BF%E0%B0%A4%E0%B1%81%E0%B0%A1%E0%B1%81&amp;action=edit&amp;redlink=1"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e.wikipedia.org/wiki/%E0%B0%95%E0%B0%B0%E0%B1%81%E0%B0%B5%E0%B1%81"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te.wikipedia.org/wiki/%E0%B0%9A%E0%B0%BF%E0%B0%82%E0%B0%A4%E0%B0%AA%E0%B0%B2%E0%B1%8D%E0%B0%B2%E0%B0%BF" TargetMode="External"/><Relationship Id="rId2" Type="http://schemas.openxmlformats.org/officeDocument/2006/relationships/hyperlink" Target="https://te.wikipedia.org/wiki/%E0%B0%B5%E0%B1%88%E0%B0%8E%E0%B0%B8%E0%B1%8D%E0%B0%86%E0%B0%B0%E0%B1%8D_%E0%B0%9C%E0%B0%BF%E0%B0%B2%E0%B1%8D%E0%B0%B2%E0%B0%BE"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te.wikipedia.org/wiki/%E0%B0%86%E0%B0%9F%E0%B0%B5%E0%B1%86%E0%B0%B2%E0%B0%A6%E0%B0%BF" TargetMode="External"/><Relationship Id="rId2" Type="http://schemas.openxmlformats.org/officeDocument/2006/relationships/hyperlink" Target="https://te.wikipedia.org/wiki/%E0%B0%A6%E0%B0%B8%E0%B1%8D%E0%B0%A4%E0%B1%8D%E0%B0%B0%E0%B0%82:Portrait_of_Vemana.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te.wikipedia.org/wiki/%E0%B0%B9%E0%B1%87%E0%B0%A4%E0%B1%81%E0%B0%B5%E0%B0%BE%E0%B0%A6%E0%B0%B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te.wikipedia.org/wiki/%E0%B0%95%E0%B0%9F%E0%B1%8D%E0%B0%9F%E0%B0%AE%E0%B0%82%E0%B0%9A%E0%B0%BF_%E0%B0%B0%E0%B0%BE%E0%B0%AE%E0%B0%B2%E0%B0%BF%E0%B0%82%E0%B0%97%E0%B0%BE%E0%B0%B0%E0%B1%86%E0%B0%A1%E0%B1%8D%E0%B0%A1%E0%B0%BF" TargetMode="External"/><Relationship Id="rId2" Type="http://schemas.openxmlformats.org/officeDocument/2006/relationships/hyperlink" Target="https://te.wikipedia.org/wiki/%E0%B0%9B%E0%B0%BE%E0%B0%B0%E0%B1%8D%E0%B0%B2%E0%B1%86%E0%B0%B8%E0%B1%8D_%E0%B0%AB%E0%B0%BF%E0%B0%B2%E0%B0%BF%E0%B0%AA%E0%B1%8D_%E0%B0%AC%E0%B1%8D%E0%B0%B0%E0%B1%8C%E0%B0%A8%E0%B1%8D"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te.wikipedia.org/wiki/%E0%B0%9B%E0%B0%BE%E0%B0%B0%E0%B1%8D%E0%B0%B2%E0%B1%86%E0%B0%B8%E0%B1%8D_%E0%B0%AB%E0%B0%BF%E0%B0%B2%E0%B0%BF%E0%B0%AA%E0%B1%8D_%E0%B0%AC%E0%B1%8D%E0%B0%B0%E0%B1%8C%E0%B0%A8%E0%B1%8D"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hyperlink" Target="https://te.wikipedia.org/wiki/%E0%B0%AC%E0%B0%82%E0%B0%97%E0%B1%8B%E0%B0%B0%E0%B1%86" TargetMode="External"/><Relationship Id="rId13" Type="http://schemas.openxmlformats.org/officeDocument/2006/relationships/hyperlink" Target="https://te.wikipedia.org/wiki/%E0%B0%AF%E0%B1%81%E0%B0%A8%E0%B1%86%E0%B0%B8%E0%B1%8D%E0%B0%95%E0%B1%8B" TargetMode="External"/><Relationship Id="rId3" Type="http://schemas.openxmlformats.org/officeDocument/2006/relationships/hyperlink" Target="https://te.wikipedia.org/wiki/%E0%B0%B8%E0%B1%81%E0%B0%B0%E0%B0%B5%E0%B0%B0%E0%B0%82_%E0%B0%AA%E0%B1%8D%E0%B0%B0%E0%B0%A4%E0%B0%BE%E0%B0%AA%E0%B0%B0%E0%B1%86%E0%B0%A1%E0%B1%8D%E0%B0%A1%E0%B0%BF" TargetMode="External"/><Relationship Id="rId7" Type="http://schemas.openxmlformats.org/officeDocument/2006/relationships/hyperlink" Target="https://te.wikipedia.org/wiki/%E0%B0%8E%E0%B0%A8%E0%B1%8D._%E0%B0%97%E0%B1%8B%E0%B0%AA%E0%B0%BF" TargetMode="External"/><Relationship Id="rId12" Type="http://schemas.openxmlformats.org/officeDocument/2006/relationships/hyperlink" Target="https://te.wikipedia.org/wiki/%E0%B0%90%E0%B0%95%E0%B1%8D%E0%B0%AF_%E0%B0%B0%E0%B0%BE%E0%B0%9C%E0%B1%8D%E0%B0%AF_%E0%B0%B8%E0%B0%AE%E0%B0%BF%E0%B0%A4%E0%B0%BF" TargetMode="External"/><Relationship Id="rId2" Type="http://schemas.openxmlformats.org/officeDocument/2006/relationships/hyperlink" Target="https://te.wikipedia.org/wiki/%E0%B0%95%E0%B1%8A%E0%B0%AE%E0%B0%B0%E0%B1%8D%E0%B0%B0%E0%B0%BE%E0%B0%9C%E0%B1%81_%E0%B0%B5%E0%B1%87%E0%B0%82%E0%B0%95%E0%B0%9F%E0%B0%B2%E0%B0%95%E0%B1%8D%E0%B0%B7%E0%B1%8D%E0%B0%AE%E0%B0%A3%E0%B0%B0%E0%B0%BE%E0%B0%B5%E0%B1%81" TargetMode="External"/><Relationship Id="rId1" Type="http://schemas.openxmlformats.org/officeDocument/2006/relationships/slideLayout" Target="../slideLayouts/slideLayout7.xml"/><Relationship Id="rId6" Type="http://schemas.openxmlformats.org/officeDocument/2006/relationships/hyperlink" Target="https://te.wikipedia.org/wiki/%E0%B0%B5%E0%B1%87%E0%B0%AE%E0%B0%A8" TargetMode="External"/><Relationship Id="rId11" Type="http://schemas.openxmlformats.org/officeDocument/2006/relationships/hyperlink" Target="https://te.wikipedia.org/wiki/%E0%B0%90%E0%B0%B0%E0%B1%8B%E0%B0%AA%E0%B0%BE" TargetMode="External"/><Relationship Id="rId5" Type="http://schemas.openxmlformats.org/officeDocument/2006/relationships/hyperlink" Target="https://te.wikipedia.org/wiki/%E0%B0%B5%E0%B1%87%E0%B0%9F%E0%B1%82%E0%B0%B0%E0%B0%BF_%E0%B0%AA%E0%B1%8D%E0%B0%B0%E0%B0%AD%E0%B0%BE%E0%B0%95%E0%B0%B0%E0%B0%B6%E0%B0%BE%E0%B0%B8%E0%B1%8D%E0%B0%A4%E0%B1%8D%E0%B0%B0%E0%B0%BF" TargetMode="External"/><Relationship Id="rId10" Type="http://schemas.openxmlformats.org/officeDocument/2006/relationships/hyperlink" Target="https://te.wikipedia.org/wiki/%E0%B0%A8%E0%B0%BE%E0%B0%B0%E0%B1%8D%E0%B0%B2_%E0%B0%B5%E0%B1%86%E0%B0%82%E0%B0%95%E0%B0%9F%E0%B1%87%E0%B0%B6%E0%B1%8D%E0%B0%B5%E0%B0%B0%E0%B0%B0%E0%B0%BE%E0%B0%B5%E0%B1%81" TargetMode="External"/><Relationship Id="rId4" Type="http://schemas.openxmlformats.org/officeDocument/2006/relationships/hyperlink" Target="https://te.wikipedia.org/wiki/%E0%B0%AE%E0%B0%B2%E0%B1%8D%E0%B0%B2%E0%B0%82%E0%B0%AA%E0%B0%B2%E0%B1%8D%E0%B0%B2%E0%B0%BF_%E0%B0%B8%E0%B1%8B%E0%B0%AE%E0%B0%B6%E0%B1%87%E0%B0%96%E0%B0%B0%E0%B0%B6%E0%B0%B0%E0%B1%8D%E0%B0%AE" TargetMode="External"/><Relationship Id="rId9" Type="http://schemas.openxmlformats.org/officeDocument/2006/relationships/hyperlink" Target="https://te.wikipedia.org/wiki/%E0%B0%95%E0%B1%87%E0%B0%82%E0%B0%A6%E0%B1%8D%E0%B0%B0_%E0%B0%B8%E0%B0%BE%E0%B0%B9%E0%B0%BF%E0%B0%A4%E0%B1%8D%E0%B0%AF_%E0%B0%85%E0%B0%95%E0%B0%BE%E0%B0%A1%E0%B0%AE%E0%B1%8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te.wikipedia.org/wiki/%E0%B0%86%E0%B0%B0%E0%B1%81%E0%B0%A6%E0%B1%8D%E0%B0%B0" TargetMode="External"/><Relationship Id="rId3" Type="http://schemas.openxmlformats.org/officeDocument/2006/relationships/hyperlink" Target="https://te.wikipedia.org/wiki/%E0%B0%B0%E0%B0%BE%E0%B0%B3%E0%B1%8D%E0%B0%B2%E0%B0%AA%E0%B0%B2%E0%B1%8D%E0%B0%B2%E0%B0%BF_%E0%B0%85%E0%B0%A8%E0%B0%82%E0%B0%A4%E0%B0%95%E0%B1%83%E0%B0%B7%E0%B1%8D%E0%B0%A3%E0%B0%B6%E0%B0%B0%E0%B1%8D%E0%B0%AE" TargetMode="External"/><Relationship Id="rId7" Type="http://schemas.openxmlformats.org/officeDocument/2006/relationships/hyperlink" Target="http://www.worldcat.org/oclc/48122939&amp;referer=brief_results" TargetMode="External"/><Relationship Id="rId2" Type="http://schemas.openxmlformats.org/officeDocument/2006/relationships/hyperlink" Target="https://te.wikipedia.org/wiki/%E0%B0%B5%E0%B1%87%E0%B0%AE%E0%B0%A8_(%E0%B0%AA%E0%B1%81%E0%B0%B8%E0%B1%8D%E0%B0%A4%E0%B0%95%E0%B0%82)" TargetMode="External"/><Relationship Id="rId1" Type="http://schemas.openxmlformats.org/officeDocument/2006/relationships/slideLayout" Target="../slideLayouts/slideLayout7.xml"/><Relationship Id="rId6" Type="http://schemas.openxmlformats.org/officeDocument/2006/relationships/hyperlink" Target="http://www.archive.org/details/VemanaYogi-AchalaParipurnaRajayogaSiddhantamu" TargetMode="External"/><Relationship Id="rId11" Type="http://schemas.openxmlformats.org/officeDocument/2006/relationships/hyperlink" Target="https://web.archive.org/web/20160417065959/http:/www.teluguthesis.com/2016/03/praja-kavi-vemana-drngopi.html" TargetMode="External"/><Relationship Id="rId5" Type="http://schemas.openxmlformats.org/officeDocument/2006/relationships/hyperlink" Target="http://www.archive.org/details/VemanaYogiAndVarnaVyavastha" TargetMode="External"/><Relationship Id="rId10" Type="http://schemas.openxmlformats.org/officeDocument/2006/relationships/hyperlink" Target="https://te.wikipedia.org/wiki/%E0%B0%B5%E0%B1%87%E0%B0%AE%E0%B0%A8_%E0%B0%9C%E0%B1%8D%E0%B0%9E%E0%B0%BE%E0%B0%A8%E0%B0%AE%E0%B0%BE%E0%B0%B0%E0%B1%8D%E0%B0%97" TargetMode="External"/><Relationship Id="rId4" Type="http://schemas.openxmlformats.org/officeDocument/2006/relationships/hyperlink" Target="https://archive.org/details/in.ernet.dli.2015.448317" TargetMode="External"/><Relationship Id="rId9" Type="http://schemas.openxmlformats.org/officeDocument/2006/relationships/hyperlink" Target="https://te.wikipedia.org/wiki/%E0%B0%B5%E0%B1%87%E0%B0%AE%E0%B0%A8"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te.wikipedia.org/wiki/%E0%B0%AF%E0%B1%8B%E0%B0%97%E0%B0%BF%E0%B0%B5%E0%B1%87%E0%B0%AE%E0%B0%A8(1988_%E0%B0%B8%E0%B0%BF%E0%B0%A8%E0%B0%BF%E0%B0%AE%E0%B0%BE)" TargetMode="External"/><Relationship Id="rId2" Type="http://schemas.openxmlformats.org/officeDocument/2006/relationships/hyperlink" Target="https://te.wikipedia.org/wiki/%E0%B0%AF%E0%B1%8B%E0%B0%97%E0%B0%BF%E0%B0%B5%E0%B1%87%E0%B0%AE%E0%B0%A8_(1947_%E0%B0%B8%E0%B0%BF%E0%B0%A8%E0%B0%BF%E0%B0%AE%E0%B0%BE)" TargetMode="External"/><Relationship Id="rId1" Type="http://schemas.openxmlformats.org/officeDocument/2006/relationships/slideLayout" Target="../slideLayouts/slideLayout7.xml"/><Relationship Id="rId4" Type="http://schemas.openxmlformats.org/officeDocument/2006/relationships/hyperlink" Target="https://te.wikipedia.org/wiki/%E0%B0%B6%E0%B1%8D%E0%B0%B0%E0%B1%80_%E0%B0%B5%E0%B1%87%E0%B0%AE%E0%B0%A8_%E0%B0%9A%E0%B0%B0%E0%B0%BF%E0%B0%A4%E0%B1%8D%E0%B0%B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e.wikipedia.org/wiki/1730" TargetMode="External"/><Relationship Id="rId2" Type="http://schemas.openxmlformats.org/officeDocument/2006/relationships/hyperlink" Target="https://te.wikipedia.org/wiki/1652" TargetMode="External"/><Relationship Id="rId1" Type="http://schemas.openxmlformats.org/officeDocument/2006/relationships/slideLayout" Target="../slideLayouts/slideLayout7.xml"/><Relationship Id="rId5" Type="http://schemas.openxmlformats.org/officeDocument/2006/relationships/hyperlink" Target="https://te.wikipedia.org/wiki/%E0%B0%97%E0%B0%82%E0%B0%A1%E0%B0%BF%E0%B0%95%E0%B1%8B%E0%B0%9F" TargetMode="External"/><Relationship Id="rId4" Type="http://schemas.openxmlformats.org/officeDocument/2006/relationships/hyperlink" Target="https://te.wikipedia.org/wiki/%E0%B0%95%E0%B1%8A%E0%B0%82%E0%B0%A1%E0%B0%B5%E0%B1%80%E0%B0%9F%E0%B0%B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te.wikipedia.org/wiki/%E0%B0%B0%E0%B0%BE%E0%B0%B3%E0%B1%8D%E0%B0%B3%E0%B0%AA%E0%B0%B2%E0%B1%8D%E0%B0%B2%E0%B0%BF_%E0%B0%85%E0%B0%A8%E0%B0%82%E0%B0%A4%E0%B0%95%E0%B1%83%E0%B0%B7%E0%B1%8D%E0%B0%A3_%E0%B0%B6%E0%B0%B0%E0%B1%8D%E0%B0%AE" TargetMode="External"/><Relationship Id="rId2" Type="http://schemas.openxmlformats.org/officeDocument/2006/relationships/hyperlink" Target="https://te.wikipedia.org/wiki/%E0%B0%B6%E0%B1%8D%E0%B0%B0%E0%B1%80%E0%B0%B6%E0%B1%8D%E0%B0%B0%E0%B1%80"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te.wikipedia.org/wiki/%E0%B0%86%E0%B0%9F%E0%B0%B5%E0%B1%86%E0%B0%B2%E0%B0%A6%E0%B0%BF" TargetMode="External"/><Relationship Id="rId2" Type="http://schemas.openxmlformats.org/officeDocument/2006/relationships/hyperlink" Target="https://te.wikipedia.org/wiki/%E0%B0%9A%E0%B0%BE%E0%B0%B0%E0%B1%8D%E0%B0%B2%E0%B1%86%E0%B0%B8%E0%B1%8D_%E0%B0%AB%E0%B0%BF%E0%B0%B2%E0%B0%BF%E0%B0%AA%E0%B1%8D_%E0%B0%AC%E0%B1%8D%E0%B0%B0%E0%B1%8C%E0%B0%A8%E0%B1%8D" TargetMode="External"/><Relationship Id="rId1" Type="http://schemas.openxmlformats.org/officeDocument/2006/relationships/slideLayout" Target="../slideLayouts/slideLayout7.xml"/><Relationship Id="rId5" Type="http://schemas.openxmlformats.org/officeDocument/2006/relationships/hyperlink" Target="https://te.wikipedia.org/wiki/%E0%B0%AF%E0%B1%8B%E0%B0%97%E0%B0%BF_%E0%B0%B5%E0%B1%87%E0%B0%AE%E0%B0%A8" TargetMode="External"/><Relationship Id="rId4" Type="http://schemas.openxmlformats.org/officeDocument/2006/relationships/hyperlink" Target="https://te.wikipedia.org/wiki/%E0%B0%95%E0%B0%B5%E0%B0%BF%E0%B0%A4%E0%B1%8D%E0%B0%B5%E0%B0%AE%E0%B1%8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e.wikipedia.org/wiki/%E0%B0%B0%E0%B0%BE%E0%B0%AF%E0%B0%B2%E0%B0%B8%E0%B1%80%E0%B0%AE" TargetMode="External"/><Relationship Id="rId7" Type="http://schemas.openxmlformats.org/officeDocument/2006/relationships/hyperlink" Target="https://te.wikipedia.org/wiki/%E0%B0%B8%E0%B0%82%E0%B0%98%E0%B0%B8%E0%B0%82%E0%B0%B8%E0%B1%8D%E0%B0%95%E0%B0%B0%E0%B1%8D%E0%B0%A4"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s://te.wikipedia.org/wiki/%E0%B0%95%E0%B0%B5%E0%B0%BF" TargetMode="External"/><Relationship Id="rId5" Type="http://schemas.openxmlformats.org/officeDocument/2006/relationships/hyperlink" Target="https://te.wikipedia.org/w/index.php?title=%E0%B0%85%E0%B0%9A%E0%B0%B2_%E0%B0%AF%E0%B1%8B%E0%B0%97%E0%B0%BF&amp;action=edit&amp;redlink=1" TargetMode="External"/><Relationship Id="rId4" Type="http://schemas.openxmlformats.org/officeDocument/2006/relationships/hyperlink" Target="https://te.wikipedia.org/w/index.php?title=%E0%B0%95%E0%B0%BE%E0%B0%9F%E0%B0%B0%E0%B1%8D%E0%B0%B2%E0%B0%AA%E0%B0%B2%E0%B0%BF&amp;action=edit&amp;redlink=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te.wikipedia.org/wiki/%E0%B0%95%E0%B1%8A%E0%B0%A1%E0%B1%81%E0%B0%95%E0%B1%81%E0%B0%B2%E0%B1%81" TargetMode="External"/><Relationship Id="rId3" Type="http://schemas.openxmlformats.org/officeDocument/2006/relationships/hyperlink" Target="https://te.wikipedia.org/wiki/%E0%B0%95%E0%B1%8A%E0%B0%82%E0%B0%A1%E0%B0%B5%E0%B1%80%E0%B0%A1%E0%B1%81" TargetMode="External"/><Relationship Id="rId7" Type="http://schemas.openxmlformats.org/officeDocument/2006/relationships/hyperlink" Target="https://te.wikipedia.org/wiki/%E0%B0%86%E0%B0%A4%E0%B1%8D%E0%B0%AE%E0%B0%B9%E0%B0%A4%E0%B1%8D%E0%B0%AF" TargetMode="External"/><Relationship Id="rId2" Type="http://schemas.openxmlformats.org/officeDocument/2006/relationships/hyperlink" Target="https://te.wikipedia.org/wiki/%E0%B0%B5%E0%B1%87%E0%B0%AE%E0%B0%A8" TargetMode="External"/><Relationship Id="rId1" Type="http://schemas.openxmlformats.org/officeDocument/2006/relationships/slideLayout" Target="../slideLayouts/slideLayout7.xml"/><Relationship Id="rId6" Type="http://schemas.openxmlformats.org/officeDocument/2006/relationships/hyperlink" Target="https://te.wikipedia.org/wiki/%E0%B0%95%E0%B1%8B%E0%B0%AE%E0%B0%9F%E0%B0%BF" TargetMode="External"/><Relationship Id="rId5" Type="http://schemas.openxmlformats.org/officeDocument/2006/relationships/hyperlink" Target="https://te.wikipedia.org/wiki/%E0%B0%AA%E0%B0%B0%E0%B1%81%E0%B0%B8%E0%B0%B5%E0%B1%87%E0%B0%A6%E0%B0%BF" TargetMode="External"/><Relationship Id="rId4" Type="http://schemas.openxmlformats.org/officeDocument/2006/relationships/hyperlink" Target="https://te.wikipedia.org/wiki/%E0%B0%AC%E0%B1%8D%E0%B0%B0%E0%B0%BE%E0%B0%B9%E0%B1%8D%E0%B0%AE%E0%B0%A3%E0%B1%81%E0%B0%B2%E0%B1%8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e.wikipedia.org/wiki/%E0%B0%B5%E0%B1%87%E0%B0%B6%E0%B1%8D%E0%B0%AF" TargetMode="External"/><Relationship Id="rId2" Type="http://schemas.openxmlformats.org/officeDocument/2006/relationships/hyperlink" Target="https://te.wikipedia.org/wiki/%E0%B0%AC%E0%B0%82%E0%B0%A7%E0%B1%81%E0%B0%B5%E0%B1%81%E0%B0%B2%E0%B1%81" TargetMode="External"/><Relationship Id="rId1" Type="http://schemas.openxmlformats.org/officeDocument/2006/relationships/slideLayout" Target="../slideLayouts/slideLayout7.xml"/><Relationship Id="rId5" Type="http://schemas.openxmlformats.org/officeDocument/2006/relationships/hyperlink" Target="https://te.wikipedia.org/wiki/%E0%B0%95%E0%B1%81%E0%B0%9F%E0%B1%81%E0%B0%82%E0%B0%AC%E0%B0%AE%E0%B1%81" TargetMode="External"/><Relationship Id="rId4" Type="http://schemas.openxmlformats.org/officeDocument/2006/relationships/hyperlink" Target="https://te.wikipedia.org/wiki/%E0%B0%AE%E0%B0%82%E0%B0%97%E0%B0%B3%E0%B0%B8%E0%B1%82%E0%B0%A4%E0%B1%8D%E0%B0%B0%E0%B0%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1219200"/>
            <a:ext cx="7772400" cy="1470025"/>
          </a:xfrm>
          <a:prstGeom prst="rect">
            <a:avLst/>
          </a:prstGeom>
          <a:solidFill>
            <a:schemeClr val="bg1"/>
          </a:solid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t>P.R GOVT DEGREE COLLEGE(A)</a:t>
            </a:r>
            <a:b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br>
            <a: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t>KAKINADA</a:t>
            </a:r>
            <a:endParaRPr kumimoji="0" lang="en-US" sz="4800" b="1" i="0" u="none" strike="noStrike" kern="1200" normalizeH="0" baseline="0" noProof="0" dirty="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endParaRPr>
          </a:p>
        </p:txBody>
      </p:sp>
      <p:sp>
        <p:nvSpPr>
          <p:cNvPr id="3" name="Subtitle 2"/>
          <p:cNvSpPr txBox="1">
            <a:spLocks/>
          </p:cNvSpPr>
          <p:nvPr/>
        </p:nvSpPr>
        <p:spPr>
          <a:xfrm>
            <a:off x="381000" y="3886200"/>
            <a:ext cx="7848600" cy="914400"/>
          </a:xfrm>
          <a:prstGeom prst="rect">
            <a:avLst/>
          </a:prstGeom>
          <a:solidFill>
            <a:schemeClr val="bg1"/>
          </a:solidFill>
          <a:ln>
            <a:solidFill>
              <a:schemeClr val="bg1"/>
            </a:solidFill>
          </a:ln>
        </p:spPr>
        <p:txBody>
          <a:bodyPr>
            <a:noAutofit/>
          </a:bodyPr>
          <a:lstStyle/>
          <a:p>
            <a:pPr marL="2171700" lvl="4" indent="-342900">
              <a:spcBef>
                <a:spcPct val="20000"/>
              </a:spcBef>
              <a:buFont typeface="Arial" pitchFamily="34" charset="0"/>
              <a:buChar char="•"/>
            </a:pP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DEPT OF TELUGU</a:t>
            </a:r>
          </a:p>
          <a:p>
            <a:pPr marL="2171700" lvl="4" indent="-342900">
              <a:spcBef>
                <a:spcPct val="20000"/>
              </a:spcBef>
              <a:buFont typeface="Arial" pitchFamily="34" charset="0"/>
              <a:buChar char="•"/>
            </a:pP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I &amp; II </a:t>
            </a: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B.A Special </a:t>
            </a: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Telugu</a:t>
            </a:r>
            <a:endPar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848600" cy="4620496"/>
          </a:xfrm>
          <a:prstGeom prst="rect">
            <a:avLst/>
          </a:prstGeom>
        </p:spPr>
        <p:txBody>
          <a:bodyPr wrap="square">
            <a:spAutoFit/>
          </a:bodyPr>
          <a:lstStyle/>
          <a:p>
            <a:pPr>
              <a:lnSpc>
                <a:spcPct val="150000"/>
              </a:lnSpc>
            </a:pPr>
            <a:r>
              <a:rPr lang="te-IN" sz="2200" dirty="0" smtClean="0"/>
              <a:t>వేమన వదిన నగలను అభిరాముడనే విశ్వబ్రాహ్మణుడు చేసేవారు. ఆ అభిరాముడు ఒక యోగిని సేవించి ఆతని అనుగ్రహానికి పాత్రుడయ్యారు. అయితే చివరి రోజున యుక్తిగా అభిరామయ్యను తమ భవనంలో కట్టడి చేసి, ఆ యోగి అవసాన సమయంలో వేమన వెళ్ళి బీజాక్షరాలు తన నాలుకపై రాయించుకొన్నారు. తిరిగి వచ్చి అభిరామయ్య కాళ్ళపైబడి క్షమించమని వేడుకొన్నారు. తరువాత అభిరామయ్య పేరు చిరస్థాయిగా ఉండేలా తన పద్యాలలో చెప్పారు. ఆ తరువాత వేమన దేశమంతటా తిరిగి మఠాలు కట్టించారు. తత్వాన్ని బోధించాడు. అందరి యెదుటా యోగి సంప్రదాయంలో మహాసమాధి చెందారు.</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9600"/>
            <a:ext cx="4256293" cy="707886"/>
          </a:xfrm>
          <a:prstGeom prst="rect">
            <a:avLst/>
          </a:prstGeom>
        </p:spPr>
        <p:txBody>
          <a:bodyPr wrap="none">
            <a:spAutoFit/>
          </a:bodyPr>
          <a:lstStyle/>
          <a:p>
            <a:r>
              <a:rPr lang="te-IN" sz="4000" b="1" i="1" dirty="0" smtClean="0"/>
              <a:t>ఇతర కథనాల ప్రకారం</a:t>
            </a:r>
            <a:endParaRPr lang="te-IN" sz="4000" b="1" i="1" dirty="0"/>
          </a:p>
        </p:txBody>
      </p:sp>
      <p:sp>
        <p:nvSpPr>
          <p:cNvPr id="3" name="Rectangle 2"/>
          <p:cNvSpPr/>
          <p:nvPr/>
        </p:nvSpPr>
        <p:spPr>
          <a:xfrm>
            <a:off x="533400" y="1391483"/>
            <a:ext cx="8153400" cy="4247317"/>
          </a:xfrm>
          <a:prstGeom prst="rect">
            <a:avLst/>
          </a:prstGeom>
        </p:spPr>
        <p:txBody>
          <a:bodyPr wrap="square">
            <a:spAutoFit/>
          </a:bodyPr>
          <a:lstStyle/>
          <a:p>
            <a:pPr>
              <a:lnSpc>
                <a:spcPct val="150000"/>
              </a:lnSpc>
            </a:pPr>
            <a:r>
              <a:rPr lang="te-IN" dirty="0" smtClean="0"/>
              <a:t>ప్రాచుర్యంలో ఉన్న మరో ఇతివృత్తం ప్రకారం</a:t>
            </a:r>
            <a:r>
              <a:rPr lang="te-IN" baseline="30000" dirty="0" smtClean="0"/>
              <a:t>[</a:t>
            </a:r>
            <a:r>
              <a:rPr lang="te-IN" i="1" baseline="30000" dirty="0" smtClean="0">
                <a:hlinkClick r:id="rId2" tooltip="వికీపీడియా:మూలాలు"/>
              </a:rPr>
              <a:t>ఆధారం చూపాలి</a:t>
            </a:r>
            <a:r>
              <a:rPr lang="te-IN" baseline="30000" dirty="0" smtClean="0"/>
              <a:t>]</a:t>
            </a:r>
            <a:r>
              <a:rPr lang="te-IN" dirty="0" smtClean="0"/>
              <a:t> వేమన వదిన నగలను అభిరాముడనే </a:t>
            </a:r>
            <a:r>
              <a:rPr lang="te-IN" dirty="0" smtClean="0">
                <a:hlinkClick r:id="rId3" tooltip="విశ్వబ్రాహ్మణుడు (పుట లేదు)"/>
              </a:rPr>
              <a:t>విశ్వబ్రాహ్మణుడు</a:t>
            </a:r>
            <a:r>
              <a:rPr lang="te-IN" dirty="0" smtClean="0"/>
              <a:t> చేసేవారు. ఆ అభిరాముడు ఒక యోగిని సేవించి ఆతని అనుగ్రహానికి పాత్రుడయ్యారు. అయితే చివరి రోజున యుక్తిగా అభిరామయ్యను తమ భవనంలో కట్టడి చేసి, ఆ యోగి అవసాన సమయంలో వేమన వెళ్ళి బీజాక్షరాలు తన నాలుకపై రాయించుకొన్నారు. తిరిగి వచ్చి అభిరామయ్య కాళ్ళపైబడి క్షమించమని వేడుకొన్నారు. తరువాత అభిరామయ్య పేరు చిరస్థాయిగా ఉండేలా తన పద్యాలలో చెప్పాడు.</a:t>
            </a:r>
          </a:p>
          <a:p>
            <a:pPr>
              <a:lnSpc>
                <a:spcPct val="150000"/>
              </a:lnSpc>
            </a:pPr>
            <a:r>
              <a:rPr lang="te-IN" dirty="0" smtClean="0"/>
              <a:t>ఈయన యవ్వనంలో వేశ్యాలోలుడిగా జీవించారు. కొంతకాలానికి విరక్తిచెంది, తపస్సు చేసి యోగిగా మారారు. సమాజానికి హితబోధ చేస్తూ వేలాది పద్యాలు చెప్పారు. చివరికి </a:t>
            </a:r>
            <a:r>
              <a:rPr lang="te-IN" dirty="0" smtClean="0">
                <a:hlinkClick r:id="rId4" tooltip="కడప"/>
              </a:rPr>
              <a:t>కడప</a:t>
            </a:r>
            <a:r>
              <a:rPr lang="te-IN" dirty="0" smtClean="0"/>
              <a:t> దగ్గరి పామూరుకొండ గుహలో </a:t>
            </a:r>
            <a:r>
              <a:rPr lang="te-IN" dirty="0" smtClean="0">
                <a:hlinkClick r:id="rId5" tooltip="శార్వరి"/>
              </a:rPr>
              <a:t>శార్వరి</a:t>
            </a:r>
            <a:r>
              <a:rPr lang="te-IN" dirty="0" smtClean="0"/>
              <a:t> నామ సంవత్సరం </a:t>
            </a:r>
            <a:r>
              <a:rPr lang="te-IN" dirty="0" smtClean="0">
                <a:hlinkClick r:id="rId6" tooltip="శ్రీరామ నవమి"/>
              </a:rPr>
              <a:t>శ్రీరామ నవమి</a:t>
            </a:r>
            <a:r>
              <a:rPr lang="te-IN" dirty="0" smtClean="0"/>
              <a:t> నాడు సమాధి చెందారు.</a:t>
            </a:r>
          </a:p>
          <a:p>
            <a:pPr>
              <a:lnSpc>
                <a:spcPct val="150000"/>
              </a:lnSpc>
            </a:pPr>
            <a:r>
              <a:rPr lang="te-IN" dirty="0" smtClean="0"/>
              <a:t>వేమన సమాధి అని ఇప్పటికీ ప్రసిద్ధమైనది </a:t>
            </a:r>
            <a:r>
              <a:rPr lang="te-IN" dirty="0" smtClean="0">
                <a:hlinkClick r:id="rId7" tooltip="కదిరి"/>
              </a:rPr>
              <a:t>కదిరి</a:t>
            </a:r>
            <a:r>
              <a:rPr lang="te-IN" dirty="0" smtClean="0"/>
              <a:t> తాలూకాలోని </a:t>
            </a:r>
            <a:r>
              <a:rPr lang="te-IN" dirty="0" smtClean="0">
                <a:hlinkClick r:id="rId8" tooltip="కటారుపల్లె (పుట లేదు)"/>
              </a:rPr>
              <a:t>కటారుపల్లె</a:t>
            </a:r>
            <a:r>
              <a:rPr lang="te-IN" dirty="0" smtClean="0"/>
              <a:t>.</a:t>
            </a:r>
            <a:endParaRPr lang="te-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609600"/>
            <a:ext cx="5206875" cy="707886"/>
          </a:xfrm>
          <a:prstGeom prst="rect">
            <a:avLst/>
          </a:prstGeom>
        </p:spPr>
        <p:txBody>
          <a:bodyPr wrap="none">
            <a:spAutoFit/>
          </a:bodyPr>
          <a:lstStyle/>
          <a:p>
            <a:r>
              <a:rPr lang="te-IN" sz="4000" b="1" i="1" dirty="0" smtClean="0"/>
              <a:t>పరిశోధనాత్మక జీవిత చిత్రం</a:t>
            </a:r>
            <a:endParaRPr lang="te-IN" sz="4000" b="1" i="1" dirty="0"/>
          </a:p>
        </p:txBody>
      </p:sp>
      <p:sp>
        <p:nvSpPr>
          <p:cNvPr id="3" name="Rectangle 2"/>
          <p:cNvSpPr/>
          <p:nvPr/>
        </p:nvSpPr>
        <p:spPr>
          <a:xfrm>
            <a:off x="533400" y="1600200"/>
            <a:ext cx="8153400" cy="3797193"/>
          </a:xfrm>
          <a:prstGeom prst="rect">
            <a:avLst/>
          </a:prstGeom>
        </p:spPr>
        <p:txBody>
          <a:bodyPr wrap="square">
            <a:spAutoFit/>
          </a:bodyPr>
          <a:lstStyle/>
          <a:p>
            <a:pPr>
              <a:lnSpc>
                <a:spcPct val="150000"/>
              </a:lnSpc>
            </a:pPr>
            <a:r>
              <a:rPr lang="te-IN" b="1" i="1" dirty="0" smtClean="0"/>
              <a:t>వేమన కాలం గురించీ, జీవితం గురించీ సి.పి. బ్రౌన్, తరువాత మరికొందరు అధ్యయనం చేశారు. వంగూరి సుబ్బారావు, </a:t>
            </a:r>
            <a:r>
              <a:rPr lang="te-IN" b="1" i="1" dirty="0" smtClean="0">
                <a:hlinkClick r:id="rId2" tooltip="వావిళ్ళ వెంకటేశ్వరశాస్త్రి"/>
              </a:rPr>
              <a:t>వావిళ్ళ వెంకటేశ్వరశాస్త్రి</a:t>
            </a:r>
            <a:r>
              <a:rPr lang="te-IN" b="1" i="1" dirty="0" smtClean="0"/>
              <a:t>, బండారు తమ్మయ్య, </a:t>
            </a:r>
            <a:r>
              <a:rPr lang="te-IN" b="1" i="1" dirty="0" smtClean="0">
                <a:hlinkClick r:id="rId3" tooltip="ఆరుద్ర"/>
              </a:rPr>
              <a:t>ఆరుద్ర</a:t>
            </a:r>
            <a:r>
              <a:rPr lang="te-IN" b="1" i="1" dirty="0" smtClean="0"/>
              <a:t>, </a:t>
            </a:r>
            <a:r>
              <a:rPr lang="te-IN" b="1" i="1" dirty="0" smtClean="0">
                <a:hlinkClick r:id="rId4" tooltip="రాళ్ళపల్లి అనంతకృష్ణశర్మ"/>
              </a:rPr>
              <a:t>రాళ్ళపల్లి అనంతకృష్ణశర్మ</a:t>
            </a:r>
            <a:r>
              <a:rPr lang="te-IN" b="1" i="1" dirty="0" smtClean="0"/>
              <a:t>, వేమూరి విశ్వనాధశర్మ, </a:t>
            </a:r>
            <a:r>
              <a:rPr lang="te-IN" b="1" i="1" dirty="0" smtClean="0">
                <a:hlinkClick r:id="rId5" tooltip="కొమర్రాజు వేంకటలక్ష్మణరావు"/>
              </a:rPr>
              <a:t>కొమర్రాజు వేంకటలక్ష్మణరావు</a:t>
            </a:r>
            <a:r>
              <a:rPr lang="te-IN" b="1" i="1" dirty="0" smtClean="0"/>
              <a:t>, పంచాగ్నుల ఆదినారాయణశాస్త్రి, </a:t>
            </a:r>
            <a:r>
              <a:rPr lang="te-IN" b="1" i="1" dirty="0" smtClean="0">
                <a:hlinkClick r:id="rId6" tooltip="కట్టమంచి రామలింగారెడ్డి"/>
              </a:rPr>
              <a:t>కట్టమంచి రామలింగారెడ్డి</a:t>
            </a:r>
            <a:r>
              <a:rPr lang="te-IN" b="1" i="1" dirty="0" smtClean="0"/>
              <a:t> వంటి పండితులు, పరిశోధకులు ఈ విషయంపై వివిధ అబిప్రాయాలు తెలిపారు. ఈ పరిశోధనల సారాంశం, వాటి గురించి కొంత ఖండన </a:t>
            </a:r>
            <a:r>
              <a:rPr lang="te-IN" b="1" i="1" dirty="0" smtClean="0">
                <a:hlinkClick r:id="rId7" tooltip="త్రిపురనేని వెంకటేశ్వరరావు (పుట లేదు)"/>
              </a:rPr>
              <a:t>త్రిపురనేని వెంకటేశ్వరరావు</a:t>
            </a:r>
            <a:r>
              <a:rPr lang="te-IN" b="1" i="1" dirty="0" smtClean="0"/>
              <a:t> "వేమన - పదహారేళ్ళ పరిశోధన"లో ఉంది. అతని కాలం గురించి ఏకాభిప్రాయం ఇప్పటివరకూ లభించలేదు. వివిధ పద్యాలలో ఉన్న పాఠాంతరాలు ఈ సమస్యను మరింత జటిలం చేస్తన్నాయి. త్రిపురనేని వెంకటేశ్వరరావు అభిప్రాయం ప్రకారం వేమన జీవితం గురించిన ఊహాచిత్రం ఇలా ఉంది</a:t>
            </a:r>
            <a:endParaRPr lang="en-US"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77200" cy="5128327"/>
          </a:xfrm>
          <a:prstGeom prst="rect">
            <a:avLst/>
          </a:prstGeom>
        </p:spPr>
        <p:txBody>
          <a:bodyPr wrap="square">
            <a:spAutoFit/>
          </a:bodyPr>
          <a:lstStyle/>
          <a:p>
            <a:pPr>
              <a:lnSpc>
                <a:spcPct val="150000"/>
              </a:lnSpc>
            </a:pPr>
            <a:r>
              <a:rPr lang="te-IN" sz="2200" dirty="0" smtClean="0"/>
              <a:t>వేమన ఒక మోతుబరి రైతుబిడ్డ. ఊరికి పెదకాపులైనందున వారికి ఆన్ని భోగాలు ఉన్నాయు. చిన్నతనంలో తన సావాసగాండ్రకు నాయకునిగా మెలిగారు. మూగచింతల పెదకాపునకు ఆ దేశపు రాజధాని కొండవీడులో కూడా ఒక ఇల్లు (విడిది) ఉంది. పదేండ్ల ప్రాయంలో వేమన చదువుకోసం నగరానికి వెళ్ళాడు. దిట్టలైన గురువులవద్ద చదువుకొన్నాడు. </a:t>
            </a:r>
            <a:r>
              <a:rPr lang="te-IN" sz="2200" dirty="0" smtClean="0">
                <a:hlinkClick r:id="rId2" tooltip="సంస్కృతము"/>
              </a:rPr>
              <a:t>సంస్కృతము</a:t>
            </a:r>
            <a:r>
              <a:rPr lang="te-IN" sz="2200" dirty="0" smtClean="0"/>
              <a:t>, </a:t>
            </a:r>
            <a:r>
              <a:rPr lang="te-IN" sz="2200" dirty="0" smtClean="0">
                <a:hlinkClick r:id="rId3" tooltip="గణితము"/>
              </a:rPr>
              <a:t>గణితము</a:t>
            </a:r>
            <a:r>
              <a:rPr lang="te-IN" sz="2200" dirty="0" smtClean="0"/>
              <a:t> నేర్చుకొన్నారు. (ఒకటి క్రింద నొక్కటొనర లబ్ధము పెట్టి వరుసగా గుణింప వరుస బెరుగు - </a:t>
            </a:r>
            <a:r>
              <a:rPr lang="en-US" sz="2200" dirty="0" smtClean="0"/>
              <a:t>geometric progression - </a:t>
            </a:r>
            <a:r>
              <a:rPr lang="te-IN" sz="2200" dirty="0" smtClean="0"/>
              <a:t>తెలుసుకొన్నాడు). పద్దులు వ్రాయగలరు. సాము, కసరత్తులలో ఆసక్తి కలిగియున్నారు. నీతిని తెలిసినవారు. రాగాలలోను, వీణానాదంలోను నేర్పరి. సాహసికుడు. స్వచ్ఛందుడు. బుద్ధిమంతుడు</a:t>
            </a:r>
            <a:r>
              <a:rPr lang="te-IN" sz="2200" dirty="0" smtClean="0"/>
              <a:t>.</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77200" cy="6055504"/>
          </a:xfrm>
          <a:prstGeom prst="rect">
            <a:avLst/>
          </a:prstGeom>
        </p:spPr>
        <p:txBody>
          <a:bodyPr wrap="square">
            <a:spAutoFit/>
          </a:bodyPr>
          <a:lstStyle/>
          <a:p>
            <a:pPr>
              <a:lnSpc>
                <a:spcPct val="150000"/>
              </a:lnSpc>
            </a:pPr>
            <a:r>
              <a:rPr lang="te-IN" sz="2000" dirty="0" smtClean="0"/>
              <a:t>కలిమి, కులము కలిగినవాడు, సాహసి, కళాభిమాని, యువకుడు అయిన వేమన పట్టణంలో వేశ్యలింటికి పోవడానికి అలవాటు పడ్డారు (ఇది నాటి సామాజిక నీతికి విరుద్ధం కాదు). కాని అతని సొమ్ములన్నీ కరిగిపోగా అభాసుపాలయ్యుంటారు. చివరకు ఎలాగో తంటాలుపడి, సమస్యను పరిష్కరించి అతనికి వివాహం చేశారు పెద్దలు. సంసారం బాధ్యతగా సాగించాడు కాని కాలంతోపాటు సమస్యలు పెరిగాయి. భార్యపట్ల ఆకర్షణ తగ్గింది. తరిగి పోయిన ఆస్తితో పెదకాపు కొడుకు ఊరిలో మనగలగడం కష్టం అయ్యింది. ఊరు విడచి జమీందారునో, చిన్నపాటిరాజునో ఆశ్రయించి కొలువులో ఉద్యోగం చేసి ఉండవచ్చు. బహుశా పద్దులు, భూమి పన్నులు, తగవుల పరిష్కారం వంటిపనులు అతనికి అప్పగింపబడి ఉండవచ్చును. కాని అతను నిక్కచ్చిగా ధర్మాన్ని వచించడం ఇతర ఉద్యోగులకు, ఒకోమారు ప్రభువుకూ కూడా ఇబ్బంది కలిగించి ఉండవచ్చును. కొలువులో చాలీచాలని జీతం, గంపెడు సంసారం, మరోప్రక్క ఏవగింపు కలిగించే లోకం తీరు - ఇవన్నీ కలిసి ఆ మేధావి, </a:t>
            </a:r>
            <a:r>
              <a:rPr lang="te-IN" sz="2000" dirty="0" smtClean="0">
                <a:hlinkClick r:id="rId2" tooltip="పండితుడు (పుట లేదు)"/>
              </a:rPr>
              <a:t>పండితుడు</a:t>
            </a:r>
            <a:r>
              <a:rPr lang="te-IN" sz="2000" dirty="0" smtClean="0"/>
              <a:t>, స్వచ్ఛందుడు అయిన వేమనను తిరుగుబాటుదారుగా చేసి ఉండవచ్చును.</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01000" cy="6055504"/>
          </a:xfrm>
          <a:prstGeom prst="rect">
            <a:avLst/>
          </a:prstGeom>
        </p:spPr>
        <p:txBody>
          <a:bodyPr wrap="square">
            <a:spAutoFit/>
          </a:bodyPr>
          <a:lstStyle/>
          <a:p>
            <a:pPr>
              <a:lnSpc>
                <a:spcPct val="150000"/>
              </a:lnSpc>
            </a:pPr>
            <a:r>
              <a:rPr lang="te-IN" sz="2000" dirty="0" smtClean="0"/>
              <a:t>అదే కాలంలో దేశంలో నెలకొన్న </a:t>
            </a:r>
            <a:r>
              <a:rPr lang="te-IN" sz="2000" dirty="0" smtClean="0">
                <a:hlinkClick r:id="rId2" tooltip="కరువు"/>
              </a:rPr>
              <a:t>కరువులు</a:t>
            </a:r>
            <a:r>
              <a:rPr lang="te-IN" sz="2000" dirty="0" smtClean="0"/>
              <a:t>, పాలకుల అక్రమాలు, ఈతిబాధలు అతని ఆలోచనలకు పదును పెట్టాయి. స్వకార్యాలకు, లోకోపకారానికి ఎలాగైనా స్వర్ణ విద్యను సాధించాలని దీక్ష పూనారు. దాని గురించి మరల మరల ప్రస్తావించారు. అతని ఎందరో యోగులను, గురువులను దర్శించారు. వారు చెప్పిన సాధనలు చేశారు. గురువుల మర్మాన్ని తెలుసుకొన్నారు. ప్రాపంచిక జీవితంలో ఎంత మోసం, కపటం, నాటకం, దంభం గ్రహించిన వేమన సన్యాసుల బ్రతుకులలో కూడా అవే లక్షణాలున్నాయని తెలుసుకొన్నారు. వారి మోసమును ఎలుగెత్తి ఖండించారు</a:t>
            </a:r>
            <a:r>
              <a:rPr lang="te-IN" sz="2000" dirty="0" smtClean="0"/>
              <a:t>.</a:t>
            </a:r>
            <a:r>
              <a:rPr lang="te-IN" sz="2000" dirty="0" smtClean="0"/>
              <a:t> </a:t>
            </a:r>
            <a:br>
              <a:rPr lang="te-IN" sz="2000" dirty="0" smtClean="0"/>
            </a:br>
            <a:r>
              <a:rPr lang="te-IN" sz="2000" dirty="0" smtClean="0"/>
              <a:t>వేమన భార్య, కూతురి పెళ్ళి చేసి అల్లుని ప్రాపున సంసారం లాగిస్తున్నది. వేమనను వెనుకకు రమ్మని అల్లునితో రాయబారం పంపింది కాని వేమన తిరస్కరించారు. కులాన్నీ, అధికారాన్నీ, అహంకారాన్నీ, సంపన్నుల దౌష్ట్యాన్నీ నిరసిస్తూ ఊరూరా తిరిగి తత్వాలు చెప్పసాగారు. కొందరు వెర్రివాడని తరిమికొట్టారు. తనను తానే "వెర్రి వేమన్న" అని అభివర్ణించుకొన్నారు. వేదాంత సారాన్ని తన చిన్న పద్యాలలో పొందుపరచి ఊరూరా ప్రబోధించారు.</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848600" cy="2816156"/>
          </a:xfrm>
          <a:prstGeom prst="rect">
            <a:avLst/>
          </a:prstGeom>
        </p:spPr>
        <p:txBody>
          <a:bodyPr wrap="square">
            <a:spAutoFit/>
          </a:bodyPr>
          <a:lstStyle/>
          <a:p>
            <a:pPr>
              <a:lnSpc>
                <a:spcPct val="150000"/>
              </a:lnSpc>
            </a:pPr>
            <a:r>
              <a:rPr lang="te-IN" sz="2400" dirty="0" smtClean="0"/>
              <a:t>ఆత్మ సంస్కారాన్ని, కుల సంస్కారాన్ని, ఆర్థిక సంస్కారాన్ని ప్రబోధించారు. గురువుల కపటత్వాన్ని నిరసించారు. జీవితంలో, తత్వంలో, దాని ఆచరణలో అంతగా సాధన చేసి బోధించినవారు అరుదు. చివరకు (పామూరు గుహలోనో లేక </a:t>
            </a:r>
            <a:r>
              <a:rPr lang="te-IN" sz="2400" dirty="0" smtClean="0">
                <a:hlinkClick r:id="rId2" tooltip="వైఎస్ఆర్ జిల్లా"/>
              </a:rPr>
              <a:t>వైఎస్ఆర్ జిల్లా</a:t>
            </a:r>
            <a:r>
              <a:rPr lang="te-IN" sz="2400" dirty="0" smtClean="0"/>
              <a:t> చిట్వేలు మండలం </a:t>
            </a:r>
            <a:r>
              <a:rPr lang="te-IN" sz="2400" dirty="0" smtClean="0">
                <a:hlinkClick r:id="rId3" tooltip="చింతపల్లి"/>
              </a:rPr>
              <a:t>చింతపల్లి</a:t>
            </a:r>
            <a:r>
              <a:rPr lang="te-IN" sz="2400" dirty="0" smtClean="0"/>
              <a:t> వద్దనో మరెక్కడో) మహాసమాధి చెందారు.</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9834" y="152400"/>
            <a:ext cx="3978027" cy="1015663"/>
          </a:xfrm>
          <a:prstGeom prst="rect">
            <a:avLst/>
          </a:prstGeom>
        </p:spPr>
        <p:txBody>
          <a:bodyPr wrap="square">
            <a:spAutoFit/>
          </a:bodyPr>
          <a:lstStyle/>
          <a:p>
            <a:pPr>
              <a:lnSpc>
                <a:spcPct val="150000"/>
              </a:lnSpc>
            </a:pPr>
            <a:r>
              <a:rPr lang="te-IN" sz="4000" b="1" i="1" dirty="0" smtClean="0"/>
              <a:t>వేమన పద్యాలు</a:t>
            </a:r>
            <a:endParaRPr lang="te-IN" sz="4000" b="1" i="1" dirty="0"/>
          </a:p>
        </p:txBody>
      </p:sp>
      <p:sp>
        <p:nvSpPr>
          <p:cNvPr id="3" name="Rectangle 2"/>
          <p:cNvSpPr>
            <a:spLocks noChangeArrowheads="1"/>
          </p:cNvSpPr>
          <p:nvPr/>
        </p:nvSpPr>
        <p:spPr bwMode="auto">
          <a:xfrm>
            <a:off x="609600" y="1219200"/>
            <a:ext cx="7772400" cy="5078313"/>
          </a:xfrm>
          <a:prstGeom prst="rect">
            <a:avLst/>
          </a:prstGeom>
          <a:solidFill>
            <a:srgbClr val="F8F9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b="0" i="0" u="none" strike="noStrike" cap="none" normalizeH="0" baseline="0" dirty="0" smtClean="0">
                <a:ln>
                  <a:noFill/>
                </a:ln>
                <a:solidFill>
                  <a:srgbClr val="000000"/>
                </a:solidFill>
                <a:effectLst/>
                <a:latin typeface="Arial" charset="0"/>
                <a:cs typeface="Gautami"/>
              </a:rPr>
              <a:t>వేమన పద్యాలు లోక నీతులు</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సామాజిక చైతన్యం వేమన పద్యాల లక్షణం</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వేమన సృశించని అంశం లేదు</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సమాజంలోని అన్ని సమస్యలు భిన్న కోణాల్లోంచి దర్శించి ఆ దర్శన వైశిష్ట్యాన్ని వేమన తన పద్యాలలో ప్రదర్శించాడు</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కుటుంబ వ్యవస్థలోని లోటు పాట్లు</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మతం పేరిట జరుగుతున్న దోపిడీలు</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విగ్రహారాధనను నిరసించడం</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కుహనా గురువులు</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దొంగ సన్యాసులు ఒకటేమిటి కనిపించిన ప్రతి సామాజిక అస్థవ్యస్థత మీద వేమన కలం ఝళిపించాడు</a:t>
            </a: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b="0" i="0" u="none" strike="noStrike" cap="none" normalizeH="0" baseline="0" dirty="0" smtClean="0">
                <a:ln>
                  <a:noFill/>
                </a:ln>
                <a:solidFill>
                  <a:srgbClr val="0B0080"/>
                </a:solidFill>
                <a:effectLst/>
                <a:latin typeface="Arial" charset="0"/>
                <a:cs typeface="Arial" charset="0"/>
                <a:hlinkClick r:id="rId2"/>
              </a:rPr>
              <a:t>  </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b="0" i="0" u="none" strike="noStrike" cap="none" normalizeH="0" baseline="0" dirty="0" smtClean="0">
                <a:ln>
                  <a:noFill/>
                </a:ln>
                <a:solidFill>
                  <a:srgbClr val="000000"/>
                </a:solidFill>
                <a:effectLst/>
                <a:latin typeface="Arial" charset="0"/>
                <a:cs typeface="Gautami"/>
              </a:rPr>
              <a:t>వేమన చిత్రపటం</a:t>
            </a: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b="0" i="0" u="none" strike="noStrike" cap="none" normalizeH="0" baseline="0" dirty="0" smtClean="0">
                <a:ln>
                  <a:noFill/>
                </a:ln>
                <a:solidFill>
                  <a:srgbClr val="000000"/>
                </a:solidFill>
                <a:effectLst/>
                <a:latin typeface="Arial" charset="0"/>
                <a:cs typeface="Gautami"/>
              </a:rPr>
              <a:t>పద్యాలన్నీ</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B0080"/>
                </a:solidFill>
                <a:effectLst/>
                <a:latin typeface="Arial" charset="0"/>
                <a:cs typeface="Gautami"/>
                <a:hlinkClick r:id="rId3" tooltip="ఆటవెలది"/>
              </a:rPr>
              <a:t>ఆటవెలది</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Gautami"/>
              </a:rPr>
              <a:t>ఛందంలోనే చెప్పాడు</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ఎంతో లోతైన భావాన్ని కూడా సరళమైన భాషలో</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చక్కటి ఉదాహరణలతో హృదయానికి హత్తుకునేలా చెప్పాడు వేమన</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సాధారణంగా మొదటి రెండు పాదాల్లోను నీతిని ప్రతిపాదించి</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మూడో పాదంలో దానికి తగిన సామ్యం చూపిస్తాడు</a:t>
            </a:r>
            <a:r>
              <a:rPr kumimoji="0" lang="en-US" b="0" i="0" u="none" strike="noStrike" cap="none" normalizeH="0" baseline="0" dirty="0" smtClean="0">
                <a:ln>
                  <a:noFill/>
                </a:ln>
                <a:solidFill>
                  <a:srgbClr val="000000"/>
                </a:solidFill>
                <a:effectLst/>
                <a:latin typeface="Arial" charset="0"/>
                <a:cs typeface="Gautami"/>
              </a:rPr>
              <a:t>. </a:t>
            </a:r>
            <a:r>
              <a:rPr kumimoji="0" lang="te-IN" b="0" i="0" u="none" strike="noStrike" cap="none" normalizeH="0" baseline="0" dirty="0" smtClean="0">
                <a:ln>
                  <a:noFill/>
                </a:ln>
                <a:solidFill>
                  <a:srgbClr val="000000"/>
                </a:solidFill>
                <a:effectLst/>
                <a:latin typeface="Arial" charset="0"/>
                <a:cs typeface="Gautami"/>
              </a:rPr>
              <a:t>ఉదా</a:t>
            </a:r>
            <a:r>
              <a:rPr kumimoji="0" lang="en-US" b="0" i="0" u="none" strike="noStrike" cap="none" normalizeH="0" baseline="0" dirty="0" smtClean="0">
                <a:ln>
                  <a:noFill/>
                </a:ln>
                <a:solidFill>
                  <a:srgbClr val="000000"/>
                </a:solidFill>
                <a:effectLst/>
                <a:latin typeface="Arial" charset="0"/>
                <a:cs typeface="Gautami"/>
              </a:rPr>
              <a:t>:</a:t>
            </a:r>
            <a:endParaRPr kumimoji="0" lang="en-US" b="0" i="0" u="none" strike="noStrike" cap="none" normalizeH="0" baseline="0" dirty="0" smtClean="0">
              <a:ln>
                <a:noFill/>
              </a:ln>
              <a:solidFill>
                <a:srgbClr val="0B0080"/>
              </a:solidFill>
              <a:effectLst/>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4572000" cy="3341620"/>
          </a:xfrm>
          <a:prstGeom prst="rect">
            <a:avLst/>
          </a:prstGeom>
        </p:spPr>
        <p:txBody>
          <a:bodyPr>
            <a:spAutoFit/>
          </a:bodyPr>
          <a:lstStyle/>
          <a:p>
            <a:pPr>
              <a:lnSpc>
                <a:spcPct val="150000"/>
              </a:lnSpc>
            </a:pPr>
            <a:r>
              <a:rPr lang="te-IN" sz="2400" dirty="0" smtClean="0"/>
              <a:t>అల్పుడెపుడు బల్కు నాడంబరముగాను</a:t>
            </a:r>
            <a:br>
              <a:rPr lang="te-IN" sz="2400" dirty="0" smtClean="0"/>
            </a:br>
            <a:r>
              <a:rPr lang="te-IN" sz="2400" dirty="0" smtClean="0"/>
              <a:t>సజ్జనుండు పలుకు చల్లగాను</a:t>
            </a:r>
            <a:br>
              <a:rPr lang="te-IN" sz="2400" dirty="0" smtClean="0"/>
            </a:br>
            <a:r>
              <a:rPr lang="te-IN" sz="2400" dirty="0" smtClean="0"/>
              <a:t>కంచుమ్రోగినట్లు కనకంబుమ్రోగునా</a:t>
            </a:r>
            <a:br>
              <a:rPr lang="te-IN" sz="2400" dirty="0" smtClean="0"/>
            </a:br>
            <a:r>
              <a:rPr lang="te-IN" sz="2400" dirty="0" smtClean="0"/>
              <a:t>విశ్వదాభిరామ వినురవేమ.</a:t>
            </a:r>
            <a:br>
              <a:rPr lang="te-IN" sz="2400" dirty="0" smtClean="0"/>
            </a:br>
            <a:endParaRPr lang="en-US" sz="2400" dirty="0"/>
          </a:p>
        </p:txBody>
      </p:sp>
      <p:sp>
        <p:nvSpPr>
          <p:cNvPr id="3" name="Rectangle 2"/>
          <p:cNvSpPr/>
          <p:nvPr/>
        </p:nvSpPr>
        <p:spPr>
          <a:xfrm>
            <a:off x="762000" y="3605242"/>
            <a:ext cx="4572000" cy="2262158"/>
          </a:xfrm>
          <a:prstGeom prst="rect">
            <a:avLst/>
          </a:prstGeom>
        </p:spPr>
        <p:txBody>
          <a:bodyPr>
            <a:spAutoFit/>
          </a:bodyPr>
          <a:lstStyle/>
          <a:p>
            <a:pPr>
              <a:lnSpc>
                <a:spcPct val="150000"/>
              </a:lnSpc>
            </a:pPr>
            <a:r>
              <a:rPr lang="te-IN" sz="2400" dirty="0" smtClean="0"/>
              <a:t>విద్యలేనివాడు విద్వాంసు చేరువ</a:t>
            </a:r>
            <a:br>
              <a:rPr lang="te-IN" sz="2400" dirty="0" smtClean="0"/>
            </a:br>
            <a:r>
              <a:rPr lang="te-IN" sz="2400" dirty="0" smtClean="0"/>
              <a:t>నుండగానె పండితుండు కాడు</a:t>
            </a:r>
            <a:br>
              <a:rPr lang="te-IN" sz="2400" dirty="0" smtClean="0"/>
            </a:br>
            <a:r>
              <a:rPr lang="te-IN" sz="2400" dirty="0" smtClean="0"/>
              <a:t>కొలది హంసల కడ కొక్కెర లున్నట్లు</a:t>
            </a:r>
            <a:br>
              <a:rPr lang="te-IN" sz="2400" dirty="0" smtClean="0"/>
            </a:br>
            <a:r>
              <a:rPr lang="te-IN" sz="2400" dirty="0" smtClean="0"/>
              <a:t>విశ్వదాభిరామ వినురవేమ</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09600"/>
            <a:ext cx="4572000" cy="830997"/>
          </a:xfrm>
          <a:prstGeom prst="rect">
            <a:avLst/>
          </a:prstGeom>
        </p:spPr>
        <p:txBody>
          <a:bodyPr>
            <a:spAutoFit/>
          </a:bodyPr>
          <a:lstStyle/>
          <a:p>
            <a:r>
              <a:rPr lang="te-IN" sz="2400" dirty="0" smtClean="0"/>
              <a:t>కొన్ని పద్యాల్లో ముందే సామ్యం చెప్పి, తరువాత నీతిని చెబుతాడు. ఉదా</a:t>
            </a:r>
            <a:endParaRPr lang="en-US" sz="2400" dirty="0"/>
          </a:p>
        </p:txBody>
      </p:sp>
      <p:sp>
        <p:nvSpPr>
          <p:cNvPr id="3" name="Rectangle 2"/>
          <p:cNvSpPr/>
          <p:nvPr/>
        </p:nvSpPr>
        <p:spPr>
          <a:xfrm>
            <a:off x="1066800" y="1905000"/>
            <a:ext cx="4572000" cy="2816156"/>
          </a:xfrm>
          <a:prstGeom prst="rect">
            <a:avLst/>
          </a:prstGeom>
        </p:spPr>
        <p:txBody>
          <a:bodyPr>
            <a:spAutoFit/>
          </a:bodyPr>
          <a:lstStyle/>
          <a:p>
            <a:pPr>
              <a:lnSpc>
                <a:spcPct val="150000"/>
              </a:lnSpc>
            </a:pPr>
            <a:r>
              <a:rPr lang="te-IN" sz="2400" dirty="0" smtClean="0"/>
              <a:t>అనగననగరాగ మతిశయించునుండు</a:t>
            </a:r>
            <a:br>
              <a:rPr lang="te-IN" sz="2400" dirty="0" smtClean="0"/>
            </a:br>
            <a:r>
              <a:rPr lang="te-IN" sz="2400" dirty="0" smtClean="0"/>
              <a:t>తినగ తినగ వేము తియ్యనుండు</a:t>
            </a:r>
            <a:br>
              <a:rPr lang="te-IN" sz="2400" dirty="0" smtClean="0"/>
            </a:br>
            <a:r>
              <a:rPr lang="te-IN" sz="2400" dirty="0" smtClean="0"/>
              <a:t>సాధనమున పనులు సమకూరు ధరలోన</a:t>
            </a:r>
            <a:br>
              <a:rPr lang="te-IN" sz="2400" dirty="0" smtClean="0"/>
            </a:br>
            <a:r>
              <a:rPr lang="te-IN" sz="2400" dirty="0" smtClean="0"/>
              <a:t>విశ్వదాభిరామ వినుర వేమ.</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 (2).jpg"/>
          <p:cNvPicPr>
            <a:picLocks noChangeAspect="1"/>
          </p:cNvPicPr>
          <p:nvPr/>
        </p:nvPicPr>
        <p:blipFill>
          <a:blip r:embed="rId2"/>
          <a:srcRect r="25308"/>
          <a:stretch>
            <a:fillRect/>
          </a:stretch>
        </p:blipFill>
        <p:spPr>
          <a:xfrm>
            <a:off x="606520" y="609600"/>
            <a:ext cx="7699280" cy="579823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49154"/>
            <a:ext cx="8077200" cy="5170646"/>
          </a:xfrm>
          <a:prstGeom prst="rect">
            <a:avLst/>
          </a:prstGeom>
        </p:spPr>
        <p:txBody>
          <a:bodyPr wrap="square">
            <a:spAutoFit/>
          </a:bodyPr>
          <a:lstStyle/>
          <a:p>
            <a:pPr>
              <a:lnSpc>
                <a:spcPct val="150000"/>
              </a:lnSpc>
            </a:pPr>
            <a:r>
              <a:rPr lang="te-IN" sz="2200" dirty="0" smtClean="0"/>
              <a:t>నాలుగో పాదం "</a:t>
            </a:r>
            <a:r>
              <a:rPr lang="te-IN" sz="2200" b="1" dirty="0" smtClean="0"/>
              <a:t>విశ్వదాభిరామ వినుర వేమ</a:t>
            </a:r>
            <a:r>
              <a:rPr lang="te-IN" sz="2200" dirty="0" smtClean="0"/>
              <a:t>" అనే మకుటం. ఈ మకుటానికి అర్థంపై కూడా రెండు వాదనలున్నాయి.</a:t>
            </a:r>
          </a:p>
          <a:p>
            <a:pPr>
              <a:lnSpc>
                <a:spcPct val="150000"/>
              </a:lnSpc>
            </a:pPr>
            <a:r>
              <a:rPr lang="te-IN" sz="2200" dirty="0" smtClean="0"/>
              <a:t>వేమన ఆలనా పాలనా చూసిన ఆయన వదిన </a:t>
            </a:r>
            <a:r>
              <a:rPr lang="te-IN" sz="2200" i="1" dirty="0" smtClean="0"/>
              <a:t>విశ్వద</a:t>
            </a:r>
            <a:r>
              <a:rPr lang="te-IN" sz="2200" dirty="0" smtClean="0"/>
              <a:t>నూ, ఆయన ఆప్తమిత్రుడు </a:t>
            </a:r>
            <a:r>
              <a:rPr lang="te-IN" sz="2200" i="1" dirty="0" smtClean="0"/>
              <a:t>అభిరాముడి</a:t>
            </a:r>
            <a:r>
              <a:rPr lang="te-IN" sz="2200" dirty="0" smtClean="0"/>
              <a:t>నీ మకుటంలో చేర్చి వారికి శాశ్వతత్వాన్ని ఇచ్చాడని ఒక వాదన.</a:t>
            </a:r>
          </a:p>
          <a:p>
            <a:pPr>
              <a:lnSpc>
                <a:spcPct val="150000"/>
              </a:lnSpc>
            </a:pPr>
            <a:r>
              <a:rPr lang="te-IN" sz="2200" i="1" dirty="0" smtClean="0"/>
              <a:t>విశ్వద</a:t>
            </a:r>
            <a:r>
              <a:rPr lang="te-IN" sz="2200" dirty="0" smtClean="0"/>
              <a:t> అంటే విశ్వకారకుడికి, </a:t>
            </a:r>
            <a:r>
              <a:rPr lang="te-IN" sz="2200" i="1" dirty="0" smtClean="0"/>
              <a:t>అభిరామ</a:t>
            </a:r>
            <a:r>
              <a:rPr lang="te-IN" sz="2200" dirty="0" smtClean="0"/>
              <a:t> అంటే ప్రియమైనవాడని - అంటే సృష్టికర్తకు ప్రియమైన వేమా, వినుము - అని ఈ మకుటానికి మరో అర్థం చెప్పారు, పండితులు.</a:t>
            </a:r>
          </a:p>
          <a:p>
            <a:pPr>
              <a:lnSpc>
                <a:spcPct val="150000"/>
              </a:lnSpc>
            </a:pPr>
            <a:r>
              <a:rPr lang="te-IN" sz="2200" dirty="0" smtClean="0"/>
              <a:t>బ్రౌను కూడా ఈ రెండో అర్థాన్నే తీసుకుని పద్యాలను ఇంగ్లీషులోకి అనువదించాడు.</a:t>
            </a:r>
            <a:endParaRPr lang="te-IN"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2367956" cy="1015663"/>
          </a:xfrm>
          <a:prstGeom prst="rect">
            <a:avLst/>
          </a:prstGeom>
        </p:spPr>
        <p:txBody>
          <a:bodyPr wrap="none">
            <a:spAutoFit/>
          </a:bodyPr>
          <a:lstStyle/>
          <a:p>
            <a:pPr>
              <a:lnSpc>
                <a:spcPct val="150000"/>
              </a:lnSpc>
            </a:pPr>
            <a:r>
              <a:rPr lang="te-IN" sz="4000" b="1" dirty="0" smtClean="0"/>
              <a:t>హేతువాదం</a:t>
            </a:r>
            <a:endParaRPr lang="te-IN" sz="4000" b="1" dirty="0"/>
          </a:p>
        </p:txBody>
      </p:sp>
      <p:sp>
        <p:nvSpPr>
          <p:cNvPr id="3" name="Rectangle 5"/>
          <p:cNvSpPr>
            <a:spLocks noChangeArrowheads="1"/>
          </p:cNvSpPr>
          <p:nvPr/>
        </p:nvSpPr>
        <p:spPr bwMode="auto">
          <a:xfrm>
            <a:off x="685800" y="1447800"/>
            <a:ext cx="7467600" cy="2818064"/>
          </a:xfrm>
          <a:prstGeom prst="rect">
            <a:avLst/>
          </a:prstGeom>
          <a:solidFill>
            <a:srgbClr val="FFFFFF"/>
          </a:solidFill>
          <a:ln w="9525">
            <a:noFill/>
            <a:miter lim="800000"/>
            <a:headEnd/>
            <a:tailEnd/>
          </a:ln>
          <a:effectLst/>
        </p:spPr>
        <p:txBody>
          <a:bodyPr vert="horz" wrap="square" lIns="91440" tIns="31740" rIns="91440" bIns="1587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000" b="0" i="0" u="none" strike="noStrike" cap="none" normalizeH="0" baseline="0" dirty="0" smtClean="0">
                <a:ln>
                  <a:noFill/>
                </a:ln>
                <a:solidFill>
                  <a:srgbClr val="000000"/>
                </a:solidFill>
                <a:effectLst/>
                <a:latin typeface="Arial" charset="0"/>
                <a:cs typeface="Gautami"/>
              </a:rPr>
              <a:t>ఆ కాలం పరిస్థితులను బట్టి చూస్తే వేమన గొప్ప</a:t>
            </a:r>
            <a:r>
              <a:rPr kumimoji="0" lang="en-US" sz="2000" b="0" i="0" u="none" strike="noStrike" cap="none" normalizeH="0" baseline="0" dirty="0" smtClean="0">
                <a:ln>
                  <a:noFill/>
                </a:ln>
                <a:solidFill>
                  <a:srgbClr val="000000"/>
                </a:solidFill>
                <a:effectLst/>
                <a:latin typeface="Arial" charset="0"/>
                <a:cs typeface="Arial" charset="0"/>
              </a:rPr>
              <a:t> </a:t>
            </a:r>
            <a:r>
              <a:rPr kumimoji="0" lang="te-IN" sz="2000" b="0" i="0" u="none" strike="noStrike" cap="none" normalizeH="0" baseline="0" dirty="0" smtClean="0">
                <a:ln>
                  <a:noFill/>
                </a:ln>
                <a:solidFill>
                  <a:srgbClr val="0B0080"/>
                </a:solidFill>
                <a:effectLst/>
                <a:latin typeface="Arial" charset="0"/>
                <a:cs typeface="Gautami"/>
                <a:hlinkClick r:id="rId2" tooltip="హేతువాది"/>
              </a:rPr>
              <a:t>హేతువాది</a:t>
            </a:r>
            <a:r>
              <a:rPr kumimoji="0" lang="en-US" sz="2000" b="0" i="0" u="none" strike="noStrike" cap="none" normalizeH="0" baseline="0" dirty="0" smtClean="0">
                <a:ln>
                  <a:noFill/>
                </a:ln>
                <a:solidFill>
                  <a:srgbClr val="000000"/>
                </a:solidFill>
                <a:effectLst/>
                <a:latin typeface="Arial" charset="0"/>
                <a:cs typeface="Arial" charset="0"/>
              </a:rPr>
              <a:t> </a:t>
            </a:r>
            <a:r>
              <a:rPr kumimoji="0" lang="te-IN" sz="2000" b="0" i="0" u="none" strike="noStrike" cap="none" normalizeH="0" baseline="0" dirty="0" smtClean="0">
                <a:ln>
                  <a:noFill/>
                </a:ln>
                <a:solidFill>
                  <a:srgbClr val="000000"/>
                </a:solidFill>
                <a:effectLst/>
                <a:latin typeface="Arial" charset="0"/>
                <a:cs typeface="Gautami"/>
              </a:rPr>
              <a:t>అని గ్రహింపవచ్చును</a:t>
            </a:r>
            <a:r>
              <a:rPr kumimoji="0" lang="en-US" sz="2000" b="0" i="0" u="none" strike="noStrike" cap="none" normalizeH="0" baseline="0" dirty="0" smtClean="0">
                <a:ln>
                  <a:noFill/>
                </a:ln>
                <a:solidFill>
                  <a:srgbClr val="000000"/>
                </a:solidFill>
                <a:effectLst/>
                <a:latin typeface="Arial" charset="0"/>
                <a:cs typeface="Gautami"/>
              </a:rPr>
              <a:t>. </a:t>
            </a:r>
            <a:r>
              <a:rPr kumimoji="0" lang="te-IN" sz="2000" b="0" i="0" u="none" strike="noStrike" cap="none" normalizeH="0" baseline="0" dirty="0" smtClean="0">
                <a:ln>
                  <a:noFill/>
                </a:ln>
                <a:solidFill>
                  <a:srgbClr val="000000"/>
                </a:solidFill>
                <a:effectLst/>
                <a:latin typeface="Arial" charset="0"/>
                <a:cs typeface="Gautami"/>
              </a:rPr>
              <a:t>సమాజంలో ఎంతో దృఢం పాతుకుపోయిన ఆచారాలను</a:t>
            </a:r>
            <a:r>
              <a:rPr kumimoji="0" lang="en-US" sz="2000" b="0" i="0" u="none" strike="noStrike" cap="none" normalizeH="0" baseline="0" dirty="0" smtClean="0">
                <a:ln>
                  <a:noFill/>
                </a:ln>
                <a:solidFill>
                  <a:srgbClr val="000000"/>
                </a:solidFill>
                <a:effectLst/>
                <a:latin typeface="Arial" charset="0"/>
                <a:cs typeface="Gautami"/>
              </a:rPr>
              <a:t>, </a:t>
            </a:r>
            <a:r>
              <a:rPr kumimoji="0" lang="te-IN" sz="2000" b="0" i="0" u="none" strike="noStrike" cap="none" normalizeH="0" baseline="0" dirty="0" smtClean="0">
                <a:ln>
                  <a:noFill/>
                </a:ln>
                <a:solidFill>
                  <a:srgbClr val="000000"/>
                </a:solidFill>
                <a:effectLst/>
                <a:latin typeface="Arial" charset="0"/>
                <a:cs typeface="Gautami"/>
              </a:rPr>
              <a:t>భావాలను అంత నిశితంగా ఎత్తిచూపడానికి చాలా ఆత్మస్థైర్యం</a:t>
            </a:r>
            <a:r>
              <a:rPr kumimoji="0" lang="en-US" sz="2000" b="0" i="0" u="none" strike="noStrike" cap="none" normalizeH="0" baseline="0" dirty="0" smtClean="0">
                <a:ln>
                  <a:noFill/>
                </a:ln>
                <a:solidFill>
                  <a:srgbClr val="000000"/>
                </a:solidFill>
                <a:effectLst/>
                <a:latin typeface="Arial" charset="0"/>
                <a:cs typeface="Gautami"/>
              </a:rPr>
              <a:t>, </a:t>
            </a:r>
            <a:r>
              <a:rPr kumimoji="0" lang="te-IN" sz="2000" b="0" i="0" u="none" strike="noStrike" cap="none" normalizeH="0" baseline="0" dirty="0" smtClean="0">
                <a:ln>
                  <a:noFill/>
                </a:ln>
                <a:solidFill>
                  <a:srgbClr val="000000"/>
                </a:solidFill>
                <a:effectLst/>
                <a:latin typeface="Arial" charset="0"/>
                <a:cs typeface="Gautami"/>
              </a:rPr>
              <a:t>అవగాహన కావాలి</a:t>
            </a:r>
            <a:r>
              <a:rPr kumimoji="0" lang="en-US" sz="2000" b="0" i="0" u="none" strike="noStrike" cap="none" normalizeH="0" baseline="0" dirty="0" smtClean="0">
                <a:ln>
                  <a:noFill/>
                </a:ln>
                <a:solidFill>
                  <a:srgbClr val="000000"/>
                </a:solidFill>
                <a:effectLst/>
                <a:latin typeface="Arial" charset="0"/>
                <a:cs typeface="Gautami"/>
              </a:rPr>
              <a:t>.</a:t>
            </a:r>
            <a:endParaRPr kumimoji="0" lang="en-US" sz="2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sz="2000" b="1" i="0" u="none" strike="noStrike" cap="none" normalizeH="0" baseline="0" dirty="0" smtClean="0">
                <a:ln>
                  <a:noFill/>
                </a:ln>
                <a:solidFill>
                  <a:srgbClr val="000000"/>
                </a:solidFill>
                <a:effectLst/>
                <a:latin typeface="Arial" charset="0"/>
                <a:cs typeface="Gautami"/>
              </a:rPr>
              <a:t>ఇతరుల సొమ్ముకు ఆశించే లక్షణం </a:t>
            </a:r>
            <a:r>
              <a:rPr kumimoji="0" lang="en-US" sz="2000" b="1" i="0" u="none" strike="noStrike" cap="none" normalizeH="0" baseline="0" dirty="0" smtClean="0">
                <a:ln>
                  <a:noFill/>
                </a:ln>
                <a:solidFill>
                  <a:srgbClr val="000000"/>
                </a:solidFill>
                <a:effectLst/>
                <a:latin typeface="Arial" charset="0"/>
                <a:cs typeface="Gautami"/>
              </a:rPr>
              <a:t>"</a:t>
            </a:r>
            <a:r>
              <a:rPr kumimoji="0" lang="te-IN" sz="2000" b="1" i="0" u="none" strike="noStrike" cap="none" normalizeH="0" baseline="0" dirty="0" smtClean="0">
                <a:ln>
                  <a:noFill/>
                </a:ln>
                <a:solidFill>
                  <a:srgbClr val="000000"/>
                </a:solidFill>
                <a:effectLst/>
                <a:latin typeface="Arial" charset="0"/>
                <a:cs typeface="Gautami"/>
              </a:rPr>
              <a:t>వెన్నదొంగ</a:t>
            </a:r>
            <a:r>
              <a:rPr kumimoji="0" lang="en-US" sz="2000" b="1" i="0" u="none" strike="noStrike" cap="none" normalizeH="0" baseline="0" dirty="0" smtClean="0">
                <a:ln>
                  <a:noFill/>
                </a:ln>
                <a:solidFill>
                  <a:srgbClr val="000000"/>
                </a:solidFill>
                <a:effectLst/>
                <a:latin typeface="Arial" charset="0"/>
                <a:cs typeface="Gautami"/>
              </a:rPr>
              <a:t>"</a:t>
            </a:r>
            <a:r>
              <a:rPr kumimoji="0" lang="te-IN" sz="2000" b="1" i="0" u="none" strike="noStrike" cap="none" normalizeH="0" baseline="0" dirty="0" smtClean="0">
                <a:ln>
                  <a:noFill/>
                </a:ln>
                <a:solidFill>
                  <a:srgbClr val="000000"/>
                </a:solidFill>
                <a:effectLst/>
                <a:latin typeface="Arial" charset="0"/>
                <a:cs typeface="Gautami"/>
              </a:rPr>
              <a:t>లోనూ కనిపిస్తింది</a:t>
            </a:r>
            <a:r>
              <a:rPr kumimoji="0" lang="en-US" sz="2000" b="1" i="0" u="none" strike="noStrike" cap="none" normalizeH="0" baseline="0" dirty="0" smtClean="0">
                <a:ln>
                  <a:noFill/>
                </a:ln>
                <a:solidFill>
                  <a:srgbClr val="000000"/>
                </a:solidFill>
                <a:effectLst/>
                <a:latin typeface="Arial" charset="0"/>
                <a:cs typeface="Gautami"/>
              </a:rPr>
              <a:t>.</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p:txBody>
      </p:sp>
      <p:sp>
        <p:nvSpPr>
          <p:cNvPr id="4" name="Rectangle 3"/>
          <p:cNvSpPr/>
          <p:nvPr/>
        </p:nvSpPr>
        <p:spPr>
          <a:xfrm>
            <a:off x="2133600" y="3962400"/>
            <a:ext cx="4572000" cy="2081339"/>
          </a:xfrm>
          <a:prstGeom prst="rect">
            <a:avLst/>
          </a:prstGeom>
        </p:spPr>
        <p:txBody>
          <a:bodyPr>
            <a:spAutoFit/>
          </a:bodyPr>
          <a:lstStyle/>
          <a:p>
            <a:pPr>
              <a:lnSpc>
                <a:spcPct val="150000"/>
              </a:lnSpc>
            </a:pPr>
            <a:r>
              <a:rPr lang="te-IN" sz="2200" dirty="0" smtClean="0"/>
              <a:t>పాలకడలిపైన పవ్వళించినవాడు</a:t>
            </a:r>
            <a:br>
              <a:rPr lang="te-IN" sz="2200" dirty="0" smtClean="0"/>
            </a:br>
            <a:r>
              <a:rPr lang="te-IN" sz="2200" dirty="0" smtClean="0"/>
              <a:t>గొల్ల ఇండ్ల పాలు కోరనేల?</a:t>
            </a:r>
            <a:br>
              <a:rPr lang="te-IN" sz="2200" dirty="0" smtClean="0"/>
            </a:br>
            <a:r>
              <a:rPr lang="te-IN" sz="2200" dirty="0" smtClean="0"/>
              <a:t>ఎదుటివారి సొమ్ము ఎల్ల వారికి తీపి ... విశ్వ.</a:t>
            </a: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38200"/>
            <a:ext cx="4572000" cy="1154162"/>
          </a:xfrm>
          <a:prstGeom prst="rect">
            <a:avLst/>
          </a:prstGeom>
        </p:spPr>
        <p:txBody>
          <a:bodyPr>
            <a:spAutoFit/>
          </a:bodyPr>
          <a:lstStyle/>
          <a:p>
            <a:pPr>
              <a:lnSpc>
                <a:spcPct val="150000"/>
              </a:lnSpc>
            </a:pPr>
            <a:r>
              <a:rPr lang="te-IN" sz="2400" b="1" dirty="0" smtClean="0"/>
              <a:t>బంగారు లేడి ఉండదని తెలియని రాముడు దేవుడెలాగయ్యాడు?</a:t>
            </a:r>
            <a:endParaRPr lang="en-US" sz="2400" dirty="0"/>
          </a:p>
        </p:txBody>
      </p:sp>
      <p:sp>
        <p:nvSpPr>
          <p:cNvPr id="3" name="Rectangle 2"/>
          <p:cNvSpPr/>
          <p:nvPr/>
        </p:nvSpPr>
        <p:spPr>
          <a:xfrm>
            <a:off x="2133600" y="2895600"/>
            <a:ext cx="4572000" cy="2787623"/>
          </a:xfrm>
          <a:prstGeom prst="rect">
            <a:avLst/>
          </a:prstGeom>
        </p:spPr>
        <p:txBody>
          <a:bodyPr>
            <a:spAutoFit/>
          </a:bodyPr>
          <a:lstStyle/>
          <a:p>
            <a:pPr>
              <a:lnSpc>
                <a:spcPct val="150000"/>
              </a:lnSpc>
            </a:pPr>
            <a:r>
              <a:rPr lang="te-IN" sz="2400" dirty="0" smtClean="0"/>
              <a:t>కనక మృగము భువిని కద్దులేదనకుండ</a:t>
            </a:r>
            <a:br>
              <a:rPr lang="te-IN" sz="2400" dirty="0" smtClean="0"/>
            </a:br>
            <a:r>
              <a:rPr lang="te-IN" sz="2400" dirty="0" smtClean="0"/>
              <a:t>తరుణి విడిచిపోయె దాశరధియు</a:t>
            </a:r>
            <a:br>
              <a:rPr lang="te-IN" sz="2400" dirty="0" smtClean="0"/>
            </a:br>
            <a:r>
              <a:rPr lang="te-IN" sz="2400" dirty="0" smtClean="0"/>
              <a:t>తెలివిలేనివాడు దేవుడెట్లాయెరా? ...విశ్వ.</a:t>
            </a:r>
            <a:br>
              <a:rPr lang="te-IN" sz="2400" dirty="0" smtClean="0"/>
            </a:b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609600"/>
            <a:ext cx="4684296" cy="646331"/>
          </a:xfrm>
          <a:prstGeom prst="rect">
            <a:avLst/>
          </a:prstGeom>
        </p:spPr>
        <p:txBody>
          <a:bodyPr wrap="none">
            <a:spAutoFit/>
          </a:bodyPr>
          <a:lstStyle/>
          <a:p>
            <a:r>
              <a:rPr lang="te-IN" sz="3600" b="1" i="1" dirty="0" smtClean="0"/>
              <a:t>విగ్రహారాధనను విమర్శిస్తూ</a:t>
            </a:r>
            <a:endParaRPr lang="en-US" sz="3600" i="1" dirty="0"/>
          </a:p>
        </p:txBody>
      </p:sp>
      <p:sp>
        <p:nvSpPr>
          <p:cNvPr id="3" name="Rectangle 2"/>
          <p:cNvSpPr/>
          <p:nvPr/>
        </p:nvSpPr>
        <p:spPr>
          <a:xfrm>
            <a:off x="2057400" y="2286000"/>
            <a:ext cx="4572000" cy="2262158"/>
          </a:xfrm>
          <a:prstGeom prst="rect">
            <a:avLst/>
          </a:prstGeom>
        </p:spPr>
        <p:txBody>
          <a:bodyPr>
            <a:spAutoFit/>
          </a:bodyPr>
          <a:lstStyle/>
          <a:p>
            <a:pPr>
              <a:lnSpc>
                <a:spcPct val="150000"/>
              </a:lnSpc>
            </a:pPr>
            <a:r>
              <a:rPr lang="te-IN" sz="2400" dirty="0" smtClean="0"/>
              <a:t>పలుగురాళ్ళు దెచ్చి పరగ గుడులు కట్టి</a:t>
            </a:r>
            <a:br>
              <a:rPr lang="te-IN" sz="2400" dirty="0" smtClean="0"/>
            </a:br>
            <a:r>
              <a:rPr lang="te-IN" sz="2400" dirty="0" smtClean="0"/>
              <a:t>చెలగి శిలల సేవ జేయనేల?</a:t>
            </a:r>
            <a:br>
              <a:rPr lang="te-IN" sz="2400" dirty="0" smtClean="0"/>
            </a:br>
            <a:r>
              <a:rPr lang="te-IN" sz="2400" dirty="0" smtClean="0"/>
              <a:t>శిలల సేవ జేయ ఫలమేమికలుగురా? ..విశ్వ</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762000"/>
            <a:ext cx="4657044" cy="684803"/>
          </a:xfrm>
          <a:prstGeom prst="rect">
            <a:avLst/>
          </a:prstGeom>
        </p:spPr>
        <p:txBody>
          <a:bodyPr wrap="none">
            <a:spAutoFit/>
          </a:bodyPr>
          <a:lstStyle/>
          <a:p>
            <a:pPr>
              <a:lnSpc>
                <a:spcPct val="150000"/>
              </a:lnSpc>
            </a:pPr>
            <a:r>
              <a:rPr lang="te-IN" sz="2800" b="1" dirty="0" smtClean="0"/>
              <a:t>కులవిచక్షణలోని డొల్లతనం గురించి</a:t>
            </a:r>
            <a:endParaRPr lang="en-US" sz="2800" dirty="0"/>
          </a:p>
        </p:txBody>
      </p:sp>
      <p:sp>
        <p:nvSpPr>
          <p:cNvPr id="3" name="Rectangle 2"/>
          <p:cNvSpPr/>
          <p:nvPr/>
        </p:nvSpPr>
        <p:spPr>
          <a:xfrm>
            <a:off x="2362200" y="2362200"/>
            <a:ext cx="4572000" cy="2308324"/>
          </a:xfrm>
          <a:prstGeom prst="rect">
            <a:avLst/>
          </a:prstGeom>
        </p:spPr>
        <p:txBody>
          <a:bodyPr>
            <a:spAutoFit/>
          </a:bodyPr>
          <a:lstStyle/>
          <a:p>
            <a:pPr>
              <a:lnSpc>
                <a:spcPct val="150000"/>
              </a:lnSpc>
            </a:pPr>
            <a:r>
              <a:rPr lang="te-IN" sz="2400" dirty="0" smtClean="0"/>
              <a:t>మాలవానినంటి మరినీట మునిగితే</a:t>
            </a:r>
            <a:br>
              <a:rPr lang="te-IN" sz="2400" dirty="0" smtClean="0"/>
            </a:br>
            <a:r>
              <a:rPr lang="te-IN" sz="2400" dirty="0" smtClean="0"/>
              <a:t>కాటికేగునపుడు కాల్చు మాల</a:t>
            </a:r>
            <a:br>
              <a:rPr lang="te-IN" sz="2400" dirty="0" smtClean="0"/>
            </a:br>
            <a:r>
              <a:rPr lang="te-IN" sz="2400" dirty="0" smtClean="0"/>
              <a:t>అప్పుడంటినంటు ఇప్పుడెందేగెనో</a:t>
            </a:r>
            <a:r>
              <a:rPr lang="te-IN" sz="2400" dirty="0" smtClean="0"/>
              <a:t>?.. విశ్వ.</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81000"/>
            <a:ext cx="4849404" cy="1015663"/>
          </a:xfrm>
          <a:prstGeom prst="rect">
            <a:avLst/>
          </a:prstGeom>
        </p:spPr>
        <p:txBody>
          <a:bodyPr wrap="none">
            <a:spAutoFit/>
          </a:bodyPr>
          <a:lstStyle/>
          <a:p>
            <a:pPr>
              <a:lnSpc>
                <a:spcPct val="150000"/>
              </a:lnSpc>
            </a:pPr>
            <a:r>
              <a:rPr lang="te-IN" sz="4000" b="1" i="1" dirty="0" smtClean="0"/>
              <a:t>వేమన గురించి పరిశోధన</a:t>
            </a:r>
            <a:endParaRPr lang="te-IN" sz="4000" b="1" i="1" dirty="0"/>
          </a:p>
        </p:txBody>
      </p:sp>
      <p:sp>
        <p:nvSpPr>
          <p:cNvPr id="3" name="Rectangle 2"/>
          <p:cNvSpPr/>
          <p:nvPr/>
        </p:nvSpPr>
        <p:spPr>
          <a:xfrm>
            <a:off x="762000" y="1295400"/>
            <a:ext cx="7391400" cy="5170646"/>
          </a:xfrm>
          <a:prstGeom prst="rect">
            <a:avLst/>
          </a:prstGeom>
        </p:spPr>
        <p:txBody>
          <a:bodyPr wrap="square">
            <a:spAutoFit/>
          </a:bodyPr>
          <a:lstStyle/>
          <a:p>
            <a:pPr>
              <a:lnSpc>
                <a:spcPct val="150000"/>
              </a:lnSpc>
            </a:pPr>
            <a:r>
              <a:rPr lang="te-IN" sz="2000" dirty="0" smtClean="0"/>
              <a:t>వేమన పద్యాలు వందల సంవత్సరాల వరకు గ్రంథస్తం కాకుండా కేవలం సామాన్యుల నోటనే విలచి ఉన్నాయి. 1731లో ఫాదర్ లెగాక్ తొలిసారిగా వేమన పద్యాలు సేకరించాడని పరిశోధకులు భావిస్తారు. 1816లో ఒక ఫ్రెంచి మిషనరీ, తరువాత </a:t>
            </a:r>
            <a:r>
              <a:rPr lang="te-IN" sz="2000" dirty="0" smtClean="0">
                <a:hlinkClick r:id="rId2" tooltip="ఛార్లెస్ ఫిలిప్ బ్రౌన్"/>
              </a:rPr>
              <a:t>ఛార్లెస్ ఫిలిప్ బ్రౌన్</a:t>
            </a:r>
            <a:r>
              <a:rPr lang="te-IN" sz="2000" dirty="0" smtClean="0"/>
              <a:t> ఎన్నో వేమన పద్యాలను సేకరించారు. తాను వేమనను కనుగొన్నానని బ్రౌన్ దొర సాధికారికంగా ప్రకటించుకొన్నాడు. అతను వందల పద్యాలను సేకరించి వాటిని లాటిన్, ఆంగ్ల భాషలలోకి అనువదించాడు. అలాగే హెన్రీ బ్లూచాంస్ (1897), విలియమ్ హోవర్డ్ కాంబెల్ (1910), జి.యు.పోప్, సి.ఇ.గోవర్ వంటి ఆంగ్ల సాహితీవేత్తలు వేమనను లోకకవిగా కీర్తించారు</a:t>
            </a:r>
            <a:r>
              <a:rPr lang="te-IN" sz="2000" dirty="0" smtClean="0"/>
              <a:t>.</a:t>
            </a:r>
            <a:r>
              <a:rPr lang="te-IN" sz="2000" dirty="0" smtClean="0"/>
              <a:t> తెలుగువారిలో వేమన కీర్తిని అజరామరం చేయడానికి కృషి చేసినవాడు </a:t>
            </a:r>
            <a:r>
              <a:rPr lang="te-IN" sz="2000" dirty="0" smtClean="0">
                <a:hlinkClick r:id="rId3" tooltip="కట్టమంచి రామలింగారెడ్డి"/>
              </a:rPr>
              <a:t>కట్టమంచి రామలింగారెడ్డి</a:t>
            </a:r>
            <a:r>
              <a:rPr lang="te-IN" sz="2000" dirty="0" smtClean="0"/>
              <a:t>. రాష్ట్రంలో పలుచోట్ల వేమన జయంతి ఉత్సవాలు, సంఘాలకై రెడ్డి కృషి చేశాడు.</a:t>
            </a: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2).jpg"/>
          <p:cNvPicPr>
            <a:picLocks noChangeAspect="1"/>
          </p:cNvPicPr>
          <p:nvPr/>
        </p:nvPicPr>
        <p:blipFill>
          <a:blip r:embed="rId2"/>
          <a:stretch>
            <a:fillRect/>
          </a:stretch>
        </p:blipFill>
        <p:spPr>
          <a:xfrm>
            <a:off x="2819400" y="804202"/>
            <a:ext cx="3263704" cy="4453598"/>
          </a:xfrm>
          <a:prstGeom prst="rect">
            <a:avLst/>
          </a:prstGeom>
        </p:spPr>
      </p:pic>
      <p:sp>
        <p:nvSpPr>
          <p:cNvPr id="3" name="Rectangle 2"/>
          <p:cNvSpPr/>
          <p:nvPr/>
        </p:nvSpPr>
        <p:spPr>
          <a:xfrm>
            <a:off x="2743200" y="5410200"/>
            <a:ext cx="3507692" cy="707886"/>
          </a:xfrm>
          <a:prstGeom prst="rect">
            <a:avLst/>
          </a:prstGeom>
        </p:spPr>
        <p:txBody>
          <a:bodyPr wrap="none">
            <a:spAutoFit/>
          </a:bodyPr>
          <a:lstStyle/>
          <a:p>
            <a:r>
              <a:rPr lang="te-IN" sz="4000" dirty="0" smtClean="0">
                <a:hlinkClick r:id="rId3" tooltip="ఛార్లెస్ ఫిలిప్ బ్రౌన్"/>
              </a:rPr>
              <a:t>ఛార్లెస్ ఫిలిప్ బ్రౌన్</a:t>
            </a:r>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533400"/>
            <a:ext cx="5716630" cy="584775"/>
          </a:xfrm>
          <a:prstGeom prst="rect">
            <a:avLst/>
          </a:prstGeom>
        </p:spPr>
        <p:txBody>
          <a:bodyPr wrap="none">
            <a:spAutoFit/>
          </a:bodyPr>
          <a:lstStyle/>
          <a:p>
            <a:r>
              <a:rPr lang="te-IN" sz="3200" b="1" i="1" dirty="0" smtClean="0"/>
              <a:t>వేమన పద్యాలకు లభించిన గౌరవాలు</a:t>
            </a:r>
            <a:endParaRPr lang="te-IN" sz="3200" b="1" i="1" dirty="0"/>
          </a:p>
        </p:txBody>
      </p:sp>
      <p:sp>
        <p:nvSpPr>
          <p:cNvPr id="3" name="Rectangle 2"/>
          <p:cNvSpPr/>
          <p:nvPr/>
        </p:nvSpPr>
        <p:spPr>
          <a:xfrm>
            <a:off x="609600" y="1295400"/>
            <a:ext cx="7772400" cy="5078313"/>
          </a:xfrm>
          <a:prstGeom prst="rect">
            <a:avLst/>
          </a:prstGeom>
        </p:spPr>
        <p:txBody>
          <a:bodyPr wrap="square">
            <a:spAutoFit/>
          </a:bodyPr>
          <a:lstStyle/>
          <a:p>
            <a:pPr>
              <a:lnSpc>
                <a:spcPct val="150000"/>
              </a:lnSpc>
            </a:pPr>
            <a:r>
              <a:rPr lang="te-IN" dirty="0" smtClean="0"/>
              <a:t>పైన పేర్కొన్న సాహితీ వేత్తల కృషి తరువాత వేమన రచనలకు పండితులనుండి అనన్యమైన గౌరవం లభించసాగింది. </a:t>
            </a:r>
            <a:r>
              <a:rPr lang="te-IN" dirty="0" smtClean="0">
                <a:hlinkClick r:id="rId2" tooltip="కొమర్రాజు వేంకటలక్ష్మణరావు"/>
              </a:rPr>
              <a:t>కొమర్రాజు వేంకటలక్ష్మణరావు</a:t>
            </a:r>
            <a:r>
              <a:rPr lang="te-IN" dirty="0" smtClean="0"/>
              <a:t>, </a:t>
            </a:r>
            <a:r>
              <a:rPr lang="te-IN" dirty="0" smtClean="0">
                <a:hlinkClick r:id="rId3" tooltip="సురవరం ప్రతాపరెడ్డి"/>
              </a:rPr>
              <a:t>సురవరం ప్రతాపరెడ్డి</a:t>
            </a:r>
            <a:r>
              <a:rPr lang="te-IN" dirty="0" smtClean="0"/>
              <a:t>, </a:t>
            </a:r>
            <a:r>
              <a:rPr lang="te-IN" dirty="0" smtClean="0">
                <a:hlinkClick r:id="rId4" tooltip="మల్లంపల్లి సోమశేఖరశర్మ"/>
              </a:rPr>
              <a:t>మల్లంపల్లి సోమశేఖరశర్మ</a:t>
            </a:r>
            <a:r>
              <a:rPr lang="te-IN" dirty="0" smtClean="0"/>
              <a:t>, </a:t>
            </a:r>
            <a:r>
              <a:rPr lang="te-IN" dirty="0" smtClean="0">
                <a:hlinkClick r:id="rId5" tooltip="వేటూరి ప్రభాకరశాస్త్రి"/>
              </a:rPr>
              <a:t>వేటూరి ప్రభాకరశాస్త్రి</a:t>
            </a:r>
            <a:r>
              <a:rPr lang="te-IN" dirty="0" smtClean="0"/>
              <a:t> వంటివారు వేమనను సంస్కర్తగా ప్రస్తుతించారు. ఆరుద్ర మన వేమన అన్న గ్రంథాన్ని రచించారు.</a:t>
            </a:r>
            <a:r>
              <a:rPr lang="te-IN" baseline="30000" dirty="0" smtClean="0">
                <a:hlinkClick r:id="rId6"/>
              </a:rPr>
              <a:t>[4]</a:t>
            </a:r>
            <a:r>
              <a:rPr lang="te-IN" dirty="0" smtClean="0"/>
              <a:t> తరువాత ఎందరో యువ కవులు, రచయితలు వేమన గురించి, వేమన రచనల గురించి పరిశోధనలు చేశారు. డా. </a:t>
            </a:r>
            <a:r>
              <a:rPr lang="te-IN" dirty="0" smtClean="0">
                <a:hlinkClick r:id="rId7" tooltip="ఎన్. గోపి"/>
              </a:rPr>
              <a:t>ఎన్. గోపి</a:t>
            </a:r>
            <a:r>
              <a:rPr lang="te-IN" dirty="0" smtClean="0"/>
              <a:t>, </a:t>
            </a:r>
            <a:r>
              <a:rPr lang="te-IN" dirty="0" smtClean="0">
                <a:hlinkClick r:id="rId8" tooltip="బంగోరె"/>
              </a:rPr>
              <a:t>బంగోరె</a:t>
            </a:r>
            <a:r>
              <a:rPr lang="te-IN" dirty="0" smtClean="0"/>
              <a:t> వంటివారు వీరిలో ప్రముఖులు. </a:t>
            </a:r>
            <a:br>
              <a:rPr lang="te-IN" dirty="0" smtClean="0"/>
            </a:br>
            <a:r>
              <a:rPr lang="te-IN" dirty="0" smtClean="0">
                <a:hlinkClick r:id="rId9" tooltip="కేంద్ర సాహిత్య అకాడమీ"/>
              </a:rPr>
              <a:t>కేంద్ర సాహిత్య అకాడమీ</a:t>
            </a:r>
            <a:r>
              <a:rPr lang="te-IN" dirty="0" smtClean="0"/>
              <a:t> వారు ప్రముఖ పాత్రికేయుడు </a:t>
            </a:r>
            <a:r>
              <a:rPr lang="te-IN" dirty="0" smtClean="0">
                <a:hlinkClick r:id="rId10" tooltip="నార్ల వెంకటేశ్వరరావు"/>
              </a:rPr>
              <a:t>నార్ల వెంకటేశ్వరరావు</a:t>
            </a:r>
            <a:r>
              <a:rPr lang="te-IN" dirty="0" smtClean="0"/>
              <a:t> చేత వేమన జీవిత చరిత్రను వ్రాయించి 14 భాషల్లోకి అనువదింపజేశారు. ఆంగ్ల, </a:t>
            </a:r>
            <a:r>
              <a:rPr lang="te-IN" dirty="0" smtClean="0">
                <a:hlinkClick r:id="rId11" tooltip="ఐరోపా"/>
              </a:rPr>
              <a:t>ఐరోపా</a:t>
            </a:r>
            <a:r>
              <a:rPr lang="te-IN" dirty="0" smtClean="0"/>
              <a:t> భాషలన్నింటిలోకి, అన్ని ద్రావిడ భాషలలోకి వేమన పద్యాలు అనువదింపబడ్డాయి. వేమనకు లభించిన ఈ గౌరవం మరే తెలుగు కవికి లభించలేదు. </a:t>
            </a:r>
            <a:r>
              <a:rPr lang="te-IN" dirty="0" smtClean="0">
                <a:hlinkClick r:id="rId12" tooltip="ఐక్య రాజ్య సమితి"/>
              </a:rPr>
              <a:t>ఐక్య రాజ్య సమితి</a:t>
            </a:r>
            <a:r>
              <a:rPr lang="te-IN" dirty="0" smtClean="0"/>
              <a:t> - </a:t>
            </a:r>
            <a:r>
              <a:rPr lang="te-IN" dirty="0" smtClean="0">
                <a:hlinkClick r:id="rId13" tooltip="యునెస్కో"/>
              </a:rPr>
              <a:t>యునెస్కో</a:t>
            </a:r>
            <a:r>
              <a:rPr lang="te-IN" dirty="0" smtClean="0"/>
              <a:t> విభాగం వారు ప్రపంచ భాషా కవుల్లో గొప్పవారిని ఎంపిక చేసే సందర్భంలో వేమనను ఎన్నుకొని ఆ రచనలను పలు భాషలలోకి అనువదింపజేశారు.</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0" y="533400"/>
            <a:ext cx="5155579" cy="707886"/>
          </a:xfrm>
          <a:prstGeom prst="rect">
            <a:avLst/>
          </a:prstGeom>
        </p:spPr>
        <p:txBody>
          <a:bodyPr wrap="none">
            <a:spAutoFit/>
          </a:bodyPr>
          <a:lstStyle/>
          <a:p>
            <a:r>
              <a:rPr lang="te-IN" sz="4000" b="1" i="1" dirty="0" smtClean="0"/>
              <a:t>ప్రస్తుత సమాజంలో వేమన</a:t>
            </a:r>
            <a:endParaRPr lang="te-IN" sz="4000" b="1" i="1" dirty="0"/>
          </a:p>
        </p:txBody>
      </p:sp>
      <p:sp>
        <p:nvSpPr>
          <p:cNvPr id="4" name="Rectangle 1"/>
          <p:cNvSpPr>
            <a:spLocks noChangeArrowheads="1"/>
          </p:cNvSpPr>
          <p:nvPr/>
        </p:nvSpPr>
        <p:spPr bwMode="auto">
          <a:xfrm>
            <a:off x="762000" y="914400"/>
            <a:ext cx="6754974" cy="1156071"/>
          </a:xfrm>
          <a:prstGeom prst="rect">
            <a:avLst/>
          </a:prstGeom>
          <a:solidFill>
            <a:srgbClr val="FFFFFF"/>
          </a:solidFill>
          <a:ln w="9525">
            <a:noFill/>
            <a:miter lim="800000"/>
            <a:headEnd/>
            <a:tailEnd/>
          </a:ln>
          <a:effectLst/>
        </p:spPr>
        <p:txBody>
          <a:bodyPr vert="horz" wrap="none" lIns="25392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e-IN" b="1" i="0" u="none" strike="noStrike" cap="none" normalizeH="0" baseline="0" dirty="0" smtClean="0">
                <a:ln>
                  <a:noFill/>
                </a:ln>
                <a:solidFill>
                  <a:srgbClr val="000000"/>
                </a:solidFill>
                <a:effectLst/>
                <a:latin typeface="Arial" charset="0"/>
                <a:cs typeface="Gautami"/>
              </a:rPr>
              <a:t>శిలా విగ్రహాలు</a:t>
            </a:r>
            <a:endParaRPr kumimoji="0" lang="en-US" b="1" i="0" u="none" strike="noStrike" cap="none" normalizeH="0" baseline="0" dirty="0" smtClean="0">
              <a:ln>
                <a:noFill/>
              </a:ln>
              <a:solidFill>
                <a:srgbClr val="000000"/>
              </a:solidFill>
              <a:effectLst/>
              <a:latin typeface="Arial" charset="0"/>
              <a:cs typeface="Gautami"/>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e-IN" b="0" i="0" u="none" strike="noStrike" cap="none" normalizeH="0" baseline="0" dirty="0" smtClean="0">
                <a:ln>
                  <a:noFill/>
                </a:ln>
                <a:solidFill>
                  <a:srgbClr val="000000"/>
                </a:solidFill>
                <a:effectLst/>
                <a:latin typeface="Arial" charset="0"/>
                <a:cs typeface="Gautami"/>
              </a:rPr>
              <a:t>టాంకుబండపై తెలుగుజాతి వెలుగుల విగ్రహాలలో వేమన విగ్రహం ప్రతిష్ఠించారు</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p:txBody>
      </p:sp>
      <p:sp>
        <p:nvSpPr>
          <p:cNvPr id="5" name="Rectangle 2"/>
          <p:cNvSpPr>
            <a:spLocks noChangeArrowheads="1"/>
          </p:cNvSpPr>
          <p:nvPr/>
        </p:nvSpPr>
        <p:spPr bwMode="auto">
          <a:xfrm>
            <a:off x="609600" y="1905000"/>
            <a:ext cx="7620000" cy="4567261"/>
          </a:xfrm>
          <a:prstGeom prst="rect">
            <a:avLst/>
          </a:prstGeom>
          <a:solidFill>
            <a:srgbClr val="FFFFFF"/>
          </a:solid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b="1" i="0" u="none" strike="noStrike" cap="none" normalizeH="0" baseline="0" dirty="0" smtClean="0">
                <a:ln>
                  <a:noFill/>
                </a:ln>
                <a:solidFill>
                  <a:srgbClr val="000000"/>
                </a:solidFill>
                <a:effectLst/>
                <a:latin typeface="Arial" charset="0"/>
                <a:cs typeface="Gautami"/>
              </a:rPr>
              <a:t>పుస్తకాలు</a:t>
            </a:r>
            <a:endParaRPr kumimoji="0" lang="en-US" b="1" i="0" u="none" strike="noStrike" cap="none" normalizeH="0" baseline="0" dirty="0" smtClean="0">
              <a:ln>
                <a:noFill/>
              </a:ln>
              <a:solidFill>
                <a:srgbClr val="000000"/>
              </a:solidFill>
              <a:effectLst/>
              <a:latin typeface="Arial" charset="0"/>
              <a:cs typeface="Gautami"/>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B0080"/>
                </a:solidFill>
                <a:effectLst/>
                <a:latin typeface="Arial" charset="0"/>
                <a:cs typeface="Gautami"/>
                <a:hlinkClick r:id="rId2" tooltip="వేమన (పుస్తకం)"/>
              </a:rPr>
              <a:t>వేమన</a:t>
            </a:r>
            <a:r>
              <a:rPr kumimoji="0" lang="en-US" b="0" i="0" u="none" strike="noStrike" cap="none" normalizeH="0" baseline="0" dirty="0" smtClean="0">
                <a:ln>
                  <a:noFill/>
                </a:ln>
                <a:solidFill>
                  <a:srgbClr val="000000"/>
                </a:solidFill>
                <a:effectLst/>
                <a:latin typeface="Arial" charset="0"/>
                <a:cs typeface="Arial" charset="0"/>
              </a:rPr>
              <a:t>(</a:t>
            </a:r>
            <a:r>
              <a:rPr kumimoji="0" lang="te-IN" b="0" i="1" u="none" strike="noStrike" cap="none" normalizeH="0" baseline="0" dirty="0" smtClean="0">
                <a:ln>
                  <a:noFill/>
                </a:ln>
                <a:solidFill>
                  <a:srgbClr val="0B0080"/>
                </a:solidFill>
                <a:effectLst/>
                <a:latin typeface="Arial" charset="0"/>
                <a:cs typeface="Gautami"/>
                <a:hlinkClick r:id="rId3" tooltip="రాళ్లపల్లి అనంతకృష్ణశర్మ"/>
              </a:rPr>
              <a:t>రాళ్లపల్లి అనంతకృష్ణశర్మ</a:t>
            </a:r>
            <a:r>
              <a:rPr kumimoji="0" lang="en-US" b="0" i="1" u="none" strike="noStrike" cap="none" normalizeH="0" baseline="0" dirty="0" smtClean="0">
                <a:ln>
                  <a:noFill/>
                </a:ln>
                <a:solidFill>
                  <a:srgbClr val="000000"/>
                </a:solidFill>
                <a:effectLst/>
                <a:latin typeface="Arial" charset="0"/>
                <a:cs typeface="Arial" charset="0"/>
              </a:rPr>
              <a:t> (1929). </a:t>
            </a:r>
            <a:r>
              <a:rPr kumimoji="0" lang="te-IN" b="0" i="1" u="none" strike="noStrike" cap="none" normalizeH="0" baseline="0" dirty="0" smtClean="0">
                <a:ln>
                  <a:noFill/>
                </a:ln>
                <a:solidFill>
                  <a:srgbClr val="663366"/>
                </a:solidFill>
                <a:effectLst/>
                <a:latin typeface="Arial" charset="0"/>
                <a:cs typeface="Gautami"/>
                <a:hlinkClick r:id="rId4"/>
              </a:rPr>
              <a:t>వేమన</a:t>
            </a:r>
            <a:r>
              <a:rPr kumimoji="0" lang="en-US" b="0" i="1" u="none" strike="noStrike" cap="none" normalizeH="0" baseline="0" dirty="0" smtClean="0">
                <a:ln>
                  <a:noFill/>
                </a:ln>
                <a:solidFill>
                  <a:srgbClr val="000000"/>
                </a:solidFill>
                <a:effectLst/>
                <a:latin typeface="Arial" charset="0"/>
                <a:cs typeface="Arial" charset="0"/>
              </a:rPr>
              <a:t>.</a:t>
            </a:r>
            <a:r>
              <a:rPr kumimoji="0" lang="en-US"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663366"/>
                </a:solidFill>
                <a:effectLst/>
                <a:latin typeface="Arial" charset="0"/>
                <a:cs typeface="Gautami"/>
                <a:hlinkClick r:id="rId5"/>
              </a:rPr>
              <a:t>వేమన యోగి </a:t>
            </a:r>
            <a:r>
              <a:rPr kumimoji="0" lang="en-US" b="0" i="0" u="none" strike="noStrike" cap="none" normalizeH="0" baseline="0" dirty="0" smtClean="0">
                <a:ln>
                  <a:noFill/>
                </a:ln>
                <a:solidFill>
                  <a:srgbClr val="663366"/>
                </a:solidFill>
                <a:effectLst/>
                <a:latin typeface="Arial" charset="0"/>
                <a:cs typeface="Gautami"/>
                <a:hlinkClick r:id="rId5"/>
              </a:rPr>
              <a:t>- </a:t>
            </a:r>
            <a:r>
              <a:rPr kumimoji="0" lang="te-IN" b="0" i="0" u="none" strike="noStrike" cap="none" normalizeH="0" baseline="0" dirty="0" smtClean="0">
                <a:ln>
                  <a:noFill/>
                </a:ln>
                <a:solidFill>
                  <a:srgbClr val="663366"/>
                </a:solidFill>
                <a:effectLst/>
                <a:latin typeface="Arial" charset="0"/>
                <a:cs typeface="Gautami"/>
                <a:hlinkClick r:id="rId5"/>
              </a:rPr>
              <a:t>వర్ణ వ్యవస్థ</a:t>
            </a:r>
            <a:r>
              <a:rPr kumimoji="0" lang="en-US" b="0" i="0" u="none" strike="noStrike" cap="none" normalizeH="0" baseline="0" dirty="0" smtClean="0">
                <a:ln>
                  <a:noFill/>
                </a:ln>
                <a:solidFill>
                  <a:srgbClr val="663366"/>
                </a:solidFill>
                <a:effectLst/>
                <a:latin typeface="Arial" charset="0"/>
                <a:cs typeface="Gautami"/>
                <a:hlinkClick r:id="rId5"/>
              </a:rPr>
              <a:t> : </a:t>
            </a:r>
            <a:r>
              <a:rPr kumimoji="0" lang="te-IN" b="0" i="0" u="none" strike="noStrike" cap="none" normalizeH="0" baseline="0" dirty="0" smtClean="0">
                <a:ln>
                  <a:noFill/>
                </a:ln>
                <a:solidFill>
                  <a:srgbClr val="663366"/>
                </a:solidFill>
                <a:effectLst/>
                <a:latin typeface="Arial" charset="0"/>
                <a:cs typeface="Gautami"/>
                <a:hlinkClick r:id="rId5"/>
              </a:rPr>
              <a:t>డా</a:t>
            </a:r>
            <a:r>
              <a:rPr kumimoji="0" lang="en-US" b="0" i="0" u="none" strike="noStrike" cap="none" normalizeH="0" baseline="0" dirty="0" smtClean="0">
                <a:ln>
                  <a:noFill/>
                </a:ln>
                <a:solidFill>
                  <a:srgbClr val="663366"/>
                </a:solidFill>
                <a:effectLst/>
                <a:latin typeface="Arial" charset="0"/>
                <a:cs typeface="Gautami"/>
                <a:hlinkClick r:id="rId5"/>
              </a:rPr>
              <a:t>. </a:t>
            </a:r>
            <a:r>
              <a:rPr kumimoji="0" lang="te-IN" b="0" i="0" u="none" strike="noStrike" cap="none" normalizeH="0" baseline="0" dirty="0" smtClean="0">
                <a:ln>
                  <a:noFill/>
                </a:ln>
                <a:solidFill>
                  <a:srgbClr val="663366"/>
                </a:solidFill>
                <a:effectLst/>
                <a:latin typeface="Arial" charset="0"/>
                <a:cs typeface="Gautami"/>
                <a:hlinkClick r:id="rId5"/>
              </a:rPr>
              <a:t>రాపెల్లి శ్రీధర్ </a:t>
            </a:r>
            <a:r>
              <a:rPr kumimoji="0" lang="en-US" b="0" i="0" u="none" strike="noStrike" cap="none" normalizeH="0" baseline="0" dirty="0" smtClean="0">
                <a:ln>
                  <a:noFill/>
                </a:ln>
                <a:solidFill>
                  <a:srgbClr val="663366"/>
                </a:solidFill>
                <a:effectLst/>
                <a:latin typeface="Arial" charset="0"/>
                <a:cs typeface="Gautami"/>
                <a:hlinkClick r:id="rId5"/>
              </a:rPr>
              <a:t>(</a:t>
            </a:r>
            <a:r>
              <a:rPr kumimoji="0" lang="te-IN" b="0" i="0" u="none" strike="noStrike" cap="none" normalizeH="0" baseline="0" dirty="0" smtClean="0">
                <a:ln>
                  <a:noFill/>
                </a:ln>
                <a:solidFill>
                  <a:srgbClr val="663366"/>
                </a:solidFill>
                <a:effectLst/>
                <a:latin typeface="Arial" charset="0"/>
                <a:cs typeface="Gautami"/>
                <a:hlinkClick r:id="rId5"/>
              </a:rPr>
              <a:t>వ్యాఖ్యాత</a:t>
            </a:r>
            <a:r>
              <a:rPr kumimoji="0" lang="en-US" b="0" i="0" u="none" strike="noStrike" cap="none" normalizeH="0" baseline="0" dirty="0" smtClean="0">
                <a:ln>
                  <a:noFill/>
                </a:ln>
                <a:solidFill>
                  <a:srgbClr val="663366"/>
                </a:solidFill>
                <a:effectLst/>
                <a:latin typeface="Arial" charset="0"/>
                <a:cs typeface="Gautami"/>
                <a:hlinkClick r:id="rId5"/>
              </a:rPr>
              <a:t>)- 2002</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663366"/>
                </a:solidFill>
                <a:effectLst/>
                <a:latin typeface="Arial" charset="0"/>
                <a:cs typeface="Gautami"/>
                <a:hlinkClick r:id="rId6"/>
              </a:rPr>
              <a:t>వేమన యోగి </a:t>
            </a:r>
            <a:r>
              <a:rPr kumimoji="0" lang="en-US" b="0" i="0" u="none" strike="noStrike" cap="none" normalizeH="0" baseline="0" dirty="0" smtClean="0">
                <a:ln>
                  <a:noFill/>
                </a:ln>
                <a:solidFill>
                  <a:srgbClr val="663366"/>
                </a:solidFill>
                <a:effectLst/>
                <a:latin typeface="Arial" charset="0"/>
                <a:cs typeface="Gautami"/>
                <a:hlinkClick r:id="rId6"/>
              </a:rPr>
              <a:t>- </a:t>
            </a:r>
            <a:r>
              <a:rPr kumimoji="0" lang="te-IN" b="0" i="0" u="none" strike="noStrike" cap="none" normalizeH="0" baseline="0" dirty="0" smtClean="0">
                <a:ln>
                  <a:noFill/>
                </a:ln>
                <a:solidFill>
                  <a:srgbClr val="663366"/>
                </a:solidFill>
                <a:effectLst/>
                <a:latin typeface="Arial" charset="0"/>
                <a:cs typeface="Gautami"/>
                <a:hlinkClick r:id="rId6"/>
              </a:rPr>
              <a:t>అచల పరిపూర్ణ రాజయోగ సిద్ధాంతము </a:t>
            </a:r>
            <a:r>
              <a:rPr kumimoji="0" lang="en-US" b="0" i="0" u="none" strike="noStrike" cap="none" normalizeH="0" baseline="0" dirty="0" smtClean="0">
                <a:ln>
                  <a:noFill/>
                </a:ln>
                <a:solidFill>
                  <a:srgbClr val="663366"/>
                </a:solidFill>
                <a:effectLst/>
                <a:latin typeface="Arial" charset="0"/>
                <a:cs typeface="Gautami"/>
                <a:hlinkClick r:id="rId6"/>
              </a:rPr>
              <a:t>:</a:t>
            </a:r>
            <a:r>
              <a:rPr kumimoji="0" lang="te-IN" b="0" i="0" u="none" strike="noStrike" cap="none" normalizeH="0" baseline="0" dirty="0" smtClean="0">
                <a:ln>
                  <a:noFill/>
                </a:ln>
                <a:solidFill>
                  <a:srgbClr val="663366"/>
                </a:solidFill>
                <a:effectLst/>
                <a:latin typeface="Arial" charset="0"/>
                <a:cs typeface="Gautami"/>
                <a:hlinkClick r:id="rId6"/>
              </a:rPr>
              <a:t>డా</a:t>
            </a:r>
            <a:r>
              <a:rPr kumimoji="0" lang="en-US" b="0" i="0" u="none" strike="noStrike" cap="none" normalizeH="0" baseline="0" dirty="0" smtClean="0">
                <a:ln>
                  <a:noFill/>
                </a:ln>
                <a:solidFill>
                  <a:srgbClr val="663366"/>
                </a:solidFill>
                <a:effectLst/>
                <a:latin typeface="Arial" charset="0"/>
                <a:cs typeface="Gautami"/>
                <a:hlinkClick r:id="rId6"/>
              </a:rPr>
              <a:t>. </a:t>
            </a:r>
            <a:r>
              <a:rPr kumimoji="0" lang="te-IN" b="0" i="0" u="none" strike="noStrike" cap="none" normalizeH="0" baseline="0" dirty="0" smtClean="0">
                <a:ln>
                  <a:noFill/>
                </a:ln>
                <a:solidFill>
                  <a:srgbClr val="663366"/>
                </a:solidFill>
                <a:effectLst/>
                <a:latin typeface="Arial" charset="0"/>
                <a:cs typeface="Gautami"/>
                <a:hlinkClick r:id="rId6"/>
              </a:rPr>
              <a:t>రాపెల్లి శ్రీధర్ </a:t>
            </a:r>
            <a:r>
              <a:rPr kumimoji="0" lang="en-US" b="0" i="0" u="none" strike="noStrike" cap="none" normalizeH="0" baseline="0" dirty="0" smtClean="0">
                <a:ln>
                  <a:noFill/>
                </a:ln>
                <a:solidFill>
                  <a:srgbClr val="663366"/>
                </a:solidFill>
                <a:effectLst/>
                <a:latin typeface="Arial" charset="0"/>
                <a:cs typeface="Gautami"/>
                <a:hlinkClick r:id="rId6"/>
              </a:rPr>
              <a:t>(</a:t>
            </a:r>
            <a:r>
              <a:rPr kumimoji="0" lang="te-IN" b="0" i="0" u="none" strike="noStrike" cap="none" normalizeH="0" baseline="0" dirty="0" smtClean="0">
                <a:ln>
                  <a:noFill/>
                </a:ln>
                <a:solidFill>
                  <a:srgbClr val="663366"/>
                </a:solidFill>
                <a:effectLst/>
                <a:latin typeface="Arial" charset="0"/>
                <a:cs typeface="Gautami"/>
                <a:hlinkClick r:id="rId6"/>
              </a:rPr>
              <a:t>వ్యాఖ్యాత</a:t>
            </a:r>
            <a:r>
              <a:rPr kumimoji="0" lang="en-US" b="0" i="0" u="none" strike="noStrike" cap="none" normalizeH="0" baseline="0" dirty="0" smtClean="0">
                <a:ln>
                  <a:noFill/>
                </a:ln>
                <a:solidFill>
                  <a:srgbClr val="663366"/>
                </a:solidFill>
                <a:effectLst/>
                <a:latin typeface="Arial" charset="0"/>
                <a:cs typeface="Gautami"/>
                <a:hlinkClick r:id="rId6"/>
              </a:rPr>
              <a:t>)- 2000</a:t>
            </a:r>
            <a:r>
              <a:rPr kumimoji="0" lang="en-US" b="0" i="0" u="none" strike="noStrike" cap="none" normalizeH="0" baseline="0" dirty="0" smtClean="0">
                <a:ln>
                  <a:noFill/>
                </a:ln>
                <a:solidFill>
                  <a:srgbClr val="000000"/>
                </a:solidFill>
                <a:effectLst/>
                <a:latin typeface="Arial" charset="0"/>
                <a:cs typeface="Arial" charset="0"/>
              </a:rPr>
              <a:t>, </a:t>
            </a:r>
            <a:r>
              <a:rPr kumimoji="0" lang="en-US" b="0" i="0" u="none" strike="noStrike" cap="none" normalizeH="0" baseline="0" dirty="0" smtClean="0">
                <a:ln>
                  <a:noFill/>
                </a:ln>
                <a:solidFill>
                  <a:srgbClr val="663366"/>
                </a:solidFill>
                <a:effectLst/>
                <a:latin typeface="Arial" charset="0"/>
                <a:cs typeface="Arial" charset="0"/>
                <a:hlinkClick r:id="rId7"/>
              </a:rPr>
              <a:t>[1]</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00000"/>
                </a:solidFill>
                <a:effectLst/>
                <a:latin typeface="Arial" charset="0"/>
                <a:cs typeface="Arial" charset="0"/>
              </a:rPr>
              <a:t>మన వేమన</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B0080"/>
                </a:solidFill>
                <a:effectLst/>
                <a:latin typeface="Arial" charset="0"/>
                <a:cs typeface="Gautami"/>
                <a:hlinkClick r:id="rId8" tooltip="ఆరుద్ర"/>
              </a:rPr>
              <a:t>ఆరుద్ర</a:t>
            </a:r>
            <a:r>
              <a:rPr kumimoji="0" lang="en-US" b="0" i="0" u="none" strike="noStrike" cap="none" normalizeH="0" baseline="0" dirty="0" smtClean="0">
                <a:ln>
                  <a:noFill/>
                </a:ln>
                <a:solidFill>
                  <a:srgbClr val="000000"/>
                </a:solidFill>
                <a:effectLst/>
                <a:latin typeface="Arial" charset="0"/>
                <a:cs typeface="Arial" charset="0"/>
              </a:rPr>
              <a:t>, 1985.</a:t>
            </a:r>
            <a:r>
              <a:rPr kumimoji="0" lang="en-US" b="0" i="0" u="none" strike="noStrike" cap="none" normalizeH="0" baseline="30000" dirty="0" smtClean="0">
                <a:ln>
                  <a:noFill/>
                </a:ln>
                <a:solidFill>
                  <a:srgbClr val="0B0080"/>
                </a:solidFill>
                <a:effectLst/>
                <a:latin typeface="Arial" charset="0"/>
                <a:cs typeface="Arial" charset="0"/>
                <a:hlinkClick r:id="rId9"/>
              </a:rPr>
              <a:t>[4]</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B0080"/>
                </a:solidFill>
                <a:effectLst/>
                <a:latin typeface="Arial" charset="0"/>
                <a:cs typeface="Gautami"/>
                <a:hlinkClick r:id="rId10" tooltip="వేమన జ్ఞానమార్గ"/>
              </a:rPr>
              <a:t>వేమన జ్ఞానమార్గ</a:t>
            </a:r>
            <a:r>
              <a:rPr kumimoji="0" lang="en-US" b="0" i="0" u="none" strike="noStrike" cap="none" normalizeH="0" baseline="0" dirty="0" smtClean="0">
                <a:ln>
                  <a:noFill/>
                </a:ln>
                <a:solidFill>
                  <a:srgbClr val="000000"/>
                </a:solidFill>
                <a:effectLst/>
                <a:latin typeface="Arial" charset="0"/>
                <a:cs typeface="Arial" charset="0"/>
              </a:rPr>
              <a:t>: 3002</a:t>
            </a:r>
            <a:r>
              <a:rPr kumimoji="0" lang="te-IN" b="0" i="0" u="none" strike="noStrike" cap="none" normalizeH="0" baseline="0" dirty="0" smtClean="0">
                <a:ln>
                  <a:noFill/>
                </a:ln>
                <a:solidFill>
                  <a:srgbClr val="000000"/>
                </a:solidFill>
                <a:effectLst/>
                <a:latin typeface="Arial" charset="0"/>
                <a:cs typeface="Arial" charset="0"/>
              </a:rPr>
              <a:t> పద్యములు</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కూర్పు</a:t>
            </a:r>
            <a:r>
              <a:rPr kumimoji="0" lang="en-US" b="0" i="0" u="none" strike="noStrike" cap="none" normalizeH="0" baseline="0" dirty="0" smtClean="0">
                <a:ln>
                  <a:noFill/>
                </a:ln>
                <a:solidFill>
                  <a:srgbClr val="000000"/>
                </a:solidFill>
                <a:effectLst/>
                <a:latin typeface="Arial" charset="0"/>
                <a:cs typeface="Arial" charset="0"/>
              </a:rPr>
              <a:t>:</a:t>
            </a:r>
            <a:r>
              <a:rPr kumimoji="0" lang="te-IN" b="0" i="0" u="none" strike="noStrike" cap="none" normalizeH="0" baseline="0" dirty="0" smtClean="0">
                <a:ln>
                  <a:noFill/>
                </a:ln>
                <a:solidFill>
                  <a:srgbClr val="000000"/>
                </a:solidFill>
                <a:effectLst/>
                <a:latin typeface="Arial" charset="0"/>
                <a:cs typeface="Arial" charset="0"/>
              </a:rPr>
              <a:t>ముత్యాల నారసింహ యోగి</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ప్రకాశాకులు</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సి</a:t>
            </a:r>
            <a:r>
              <a:rPr kumimoji="0" lang="en-US" b="0" i="0" u="none" strike="noStrike" cap="none" normalizeH="0" baseline="0" dirty="0" smtClean="0">
                <a:ln>
                  <a:noFill/>
                </a:ln>
                <a:solidFill>
                  <a:srgbClr val="000000"/>
                </a:solidFill>
                <a:effectLst/>
                <a:latin typeface="Arial" charset="0"/>
                <a:cs typeface="Arial" charset="0"/>
              </a:rPr>
              <a:t>.</a:t>
            </a:r>
            <a:r>
              <a:rPr kumimoji="0" lang="te-IN" b="0" i="0" u="none" strike="noStrike" cap="none" normalizeH="0" baseline="0" dirty="0" smtClean="0">
                <a:ln>
                  <a:noFill/>
                </a:ln>
                <a:solidFill>
                  <a:srgbClr val="000000"/>
                </a:solidFill>
                <a:effectLst/>
                <a:latin typeface="Arial" charset="0"/>
                <a:cs typeface="Arial" charset="0"/>
              </a:rPr>
              <a:t>వి</a:t>
            </a:r>
            <a:r>
              <a:rPr kumimoji="0" lang="en-US" b="0" i="0" u="none" strike="noStrike" cap="none" normalizeH="0" baseline="0" dirty="0" smtClean="0">
                <a:ln>
                  <a:noFill/>
                </a:ln>
                <a:solidFill>
                  <a:srgbClr val="000000"/>
                </a:solidFill>
                <a:effectLst/>
                <a:latin typeface="Arial" charset="0"/>
                <a:cs typeface="Arial" charset="0"/>
              </a:rPr>
              <a:t>.</a:t>
            </a:r>
            <a:r>
              <a:rPr kumimoji="0" lang="te-IN" b="0" i="0" u="none" strike="noStrike" cap="none" normalizeH="0" baseline="0" dirty="0" smtClean="0">
                <a:ln>
                  <a:noFill/>
                </a:ln>
                <a:solidFill>
                  <a:srgbClr val="000000"/>
                </a:solidFill>
                <a:effectLst/>
                <a:latin typeface="Arial" charset="0"/>
                <a:cs typeface="Arial" charset="0"/>
              </a:rPr>
              <a:t>కృష్ణా బుక్ డిపో</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మదరాసు</a:t>
            </a:r>
            <a:r>
              <a:rPr kumimoji="0" lang="en-US" b="0" i="0" u="none" strike="noStrike" cap="none" normalizeH="0" baseline="0" dirty="0" smtClean="0">
                <a:ln>
                  <a:noFill/>
                </a:ln>
                <a:solidFill>
                  <a:srgbClr val="000000"/>
                </a:solidFill>
                <a:effectLst/>
                <a:latin typeface="Arial" charset="0"/>
                <a:cs typeface="Arial" charset="0"/>
              </a:rPr>
              <a:t>, 1958.</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663366"/>
                </a:solidFill>
                <a:effectLst/>
                <a:latin typeface="Arial" charset="0"/>
                <a:cs typeface="Gautami"/>
                <a:hlinkClick r:id="rId11"/>
              </a:rPr>
              <a:t>ప్రజాకవి వేమన</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వేమనపై డా</a:t>
            </a:r>
            <a:r>
              <a:rPr kumimoji="0" lang="en-US" b="0" i="0" u="none" strike="noStrike" cap="none" normalizeH="0" baseline="0" dirty="0" smtClean="0">
                <a:ln>
                  <a:noFill/>
                </a:ln>
                <a:solidFill>
                  <a:srgbClr val="000000"/>
                </a:solidFill>
                <a:effectLst/>
                <a:latin typeface="Arial" charset="0"/>
                <a:cs typeface="Arial" charset="0"/>
              </a:rPr>
              <a:t>.</a:t>
            </a:r>
            <a:r>
              <a:rPr kumimoji="0" lang="te-IN" b="0" i="0" u="none" strike="noStrike" cap="none" normalizeH="0" baseline="0" dirty="0" smtClean="0">
                <a:ln>
                  <a:noFill/>
                </a:ln>
                <a:solidFill>
                  <a:srgbClr val="000000"/>
                </a:solidFill>
                <a:effectLst/>
                <a:latin typeface="Arial" charset="0"/>
                <a:cs typeface="Arial" charset="0"/>
              </a:rPr>
              <a:t>గోపి పరిశోధనా గ్రంథం </a:t>
            </a:r>
            <a:r>
              <a:rPr kumimoji="0" lang="en-US" b="0" i="0" u="none" strike="noStrike" cap="none" normalizeH="0" baseline="0" dirty="0" smtClean="0">
                <a:ln>
                  <a:noFill/>
                </a:ln>
                <a:solidFill>
                  <a:srgbClr val="000000"/>
                </a:solidFill>
                <a:effectLst/>
                <a:latin typeface="Arial" charset="0"/>
                <a:cs typeface="Arial" charset="0"/>
              </a:rPr>
              <a:t>- </a:t>
            </a:r>
            <a:r>
              <a:rPr kumimoji="0" lang="te-IN" b="0" i="0" u="none" strike="noStrike" cap="none" normalizeH="0" baseline="0" dirty="0" smtClean="0">
                <a:ln>
                  <a:noFill/>
                </a:ln>
                <a:solidFill>
                  <a:srgbClr val="000000"/>
                </a:solidFill>
                <a:effectLst/>
                <a:latin typeface="Arial" charset="0"/>
                <a:cs typeface="Arial" charset="0"/>
              </a:rPr>
              <a:t>తెలుగుపరిశోధనలో</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533400" y="457200"/>
            <a:ext cx="8229600" cy="3320766"/>
          </a:xfrm>
          <a:prstGeom prst="rect">
            <a:avLst/>
          </a:prstGeom>
          <a:solidFill>
            <a:srgbClr val="FFFFFF"/>
          </a:solid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b="1" i="0" u="none" strike="noStrike" cap="none" normalizeH="0" baseline="0" dirty="0" smtClean="0">
                <a:ln>
                  <a:noFill/>
                </a:ln>
                <a:solidFill>
                  <a:srgbClr val="000000"/>
                </a:solidFill>
                <a:effectLst/>
                <a:latin typeface="Arial" charset="0"/>
                <a:cs typeface="Gautami"/>
              </a:rPr>
              <a:t>దృశ్యశ్రవణ మాధ్యమాలు</a:t>
            </a:r>
            <a:endParaRPr kumimoji="0" lang="en-US" b="1" i="0" u="none" strike="noStrike" cap="none" normalizeH="0" baseline="0" dirty="0" smtClean="0">
              <a:ln>
                <a:noFill/>
              </a:ln>
              <a:solidFill>
                <a:srgbClr val="000000"/>
              </a:solidFill>
              <a:effectLst/>
              <a:latin typeface="Arial" charset="0"/>
              <a:cs typeface="Gautami"/>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B0080"/>
                </a:solidFill>
                <a:effectLst/>
                <a:latin typeface="Arial" charset="0"/>
                <a:cs typeface="Gautami"/>
                <a:hlinkClick r:id="rId2" tooltip="యోగివేమన (1947 సినిమా)"/>
              </a:rPr>
              <a:t>యోగివేమన </a:t>
            </a:r>
            <a:r>
              <a:rPr kumimoji="0" lang="en-US" b="0" i="0" u="none" strike="noStrike" cap="none" normalizeH="0" baseline="0" dirty="0" smtClean="0">
                <a:ln>
                  <a:noFill/>
                </a:ln>
                <a:solidFill>
                  <a:srgbClr val="0B0080"/>
                </a:solidFill>
                <a:effectLst/>
                <a:latin typeface="Arial" charset="0"/>
                <a:cs typeface="Gautami"/>
                <a:hlinkClick r:id="rId2" tooltip="యోగివేమన (1947 సినిమా)"/>
              </a:rPr>
              <a:t>(1947</a:t>
            </a:r>
            <a:r>
              <a:rPr kumimoji="0" lang="te-IN" b="0" i="0" u="none" strike="noStrike" cap="none" normalizeH="0" baseline="0" dirty="0" smtClean="0">
                <a:ln>
                  <a:noFill/>
                </a:ln>
                <a:solidFill>
                  <a:srgbClr val="0B0080"/>
                </a:solidFill>
                <a:effectLst/>
                <a:latin typeface="Arial" charset="0"/>
                <a:cs typeface="Gautami"/>
                <a:hlinkClick r:id="rId2" tooltip="యోగివేమన (1947 సినిమా)"/>
              </a:rPr>
              <a:t> సినిమా</a:t>
            </a:r>
            <a:r>
              <a:rPr kumimoji="0" lang="en-US" b="0" i="0" u="none" strike="noStrike" cap="none" normalizeH="0" baseline="0" dirty="0" smtClean="0">
                <a:ln>
                  <a:noFill/>
                </a:ln>
                <a:solidFill>
                  <a:srgbClr val="0B0080"/>
                </a:solidFill>
                <a:effectLst/>
                <a:latin typeface="Arial" charset="0"/>
                <a:cs typeface="Gautami"/>
                <a:hlinkClick r:id="rId2" tooltip="యోగివేమన (1947 సినిమా)"/>
              </a:rPr>
              <a:t>)</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B0080"/>
                </a:solidFill>
                <a:effectLst/>
                <a:latin typeface="Arial" charset="0"/>
                <a:cs typeface="Gautami"/>
                <a:hlinkClick r:id="rId3" tooltip="యోగివేమన(1988 సినిమా)"/>
              </a:rPr>
              <a:t>యోగివేమన</a:t>
            </a:r>
            <a:r>
              <a:rPr kumimoji="0" lang="en-US" b="0" i="0" u="none" strike="noStrike" cap="none" normalizeH="0" baseline="0" dirty="0" smtClean="0">
                <a:ln>
                  <a:noFill/>
                </a:ln>
                <a:solidFill>
                  <a:srgbClr val="0B0080"/>
                </a:solidFill>
                <a:effectLst/>
                <a:latin typeface="Arial" charset="0"/>
                <a:cs typeface="Gautami"/>
                <a:hlinkClick r:id="rId3" tooltip="యోగివేమన(1988 సినిమా)"/>
              </a:rPr>
              <a:t>(1988</a:t>
            </a:r>
            <a:r>
              <a:rPr kumimoji="0" lang="te-IN" b="0" i="0" u="none" strike="noStrike" cap="none" normalizeH="0" baseline="0" dirty="0" smtClean="0">
                <a:ln>
                  <a:noFill/>
                </a:ln>
                <a:solidFill>
                  <a:srgbClr val="0B0080"/>
                </a:solidFill>
                <a:effectLst/>
                <a:latin typeface="Arial" charset="0"/>
                <a:cs typeface="Gautami"/>
                <a:hlinkClick r:id="rId3" tooltip="యోగివేమన(1988 సినిమా)"/>
              </a:rPr>
              <a:t> సినిమా</a:t>
            </a:r>
            <a:r>
              <a:rPr kumimoji="0" lang="en-US" b="0" i="0" u="none" strike="noStrike" cap="none" normalizeH="0" baseline="0" dirty="0" smtClean="0">
                <a:ln>
                  <a:noFill/>
                </a:ln>
                <a:solidFill>
                  <a:srgbClr val="0B0080"/>
                </a:solidFill>
                <a:effectLst/>
                <a:latin typeface="Arial" charset="0"/>
                <a:cs typeface="Gautami"/>
                <a:hlinkClick r:id="rId3" tooltip="యోగివేమన(1988 సినిమా)"/>
              </a:rPr>
              <a:t>)</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B0080"/>
                </a:solidFill>
                <a:effectLst/>
                <a:latin typeface="Arial" charset="0"/>
                <a:cs typeface="Gautami"/>
                <a:hlinkClick r:id="rId4" tooltip="శ్రీ వేమన చరిత్ర"/>
              </a:rPr>
              <a:t>శ్రీ వేమన చరిత్ర</a:t>
            </a:r>
            <a:r>
              <a:rPr kumimoji="0" lang="en-US" b="0" i="0" u="none" strike="noStrike" cap="none" normalizeH="0" baseline="0" dirty="0" smtClean="0">
                <a:ln>
                  <a:noFill/>
                </a:ln>
                <a:solidFill>
                  <a:srgbClr val="000000"/>
                </a:solidFill>
                <a:effectLst/>
                <a:latin typeface="Arial" charset="0"/>
                <a:cs typeface="Arial" charset="0"/>
              </a:rPr>
              <a:t> (1986) - </a:t>
            </a:r>
            <a:r>
              <a:rPr kumimoji="0" lang="te-IN" b="0" i="0" u="none" strike="noStrike" cap="none" normalizeH="0" baseline="0" dirty="0" smtClean="0">
                <a:ln>
                  <a:noFill/>
                </a:ln>
                <a:solidFill>
                  <a:srgbClr val="000000"/>
                </a:solidFill>
                <a:effectLst/>
                <a:latin typeface="Arial" charset="0"/>
                <a:cs typeface="Arial" charset="0"/>
              </a:rPr>
              <a:t>సినిమా</a:t>
            </a:r>
            <a:endParaRPr kumimoji="0" lang="en-US"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b="0" i="0" u="none" strike="noStrike" cap="none" normalizeH="0" baseline="0" dirty="0" smtClean="0">
                <a:ln>
                  <a:noFill/>
                </a:ln>
                <a:solidFill>
                  <a:srgbClr val="000000"/>
                </a:solidFill>
                <a:effectLst/>
                <a:latin typeface="Arial" charset="0"/>
                <a:cs typeface="Arial" charset="0"/>
              </a:rPr>
              <a:t>యోగివేమన అనే ధారావాహిక గుమ్మడి గోపాలకృష్ణ చే నిర్మించబడి ఆంధ్రజ్యోతి టివిలో ప్రసారమైంది</a:t>
            </a:r>
            <a:r>
              <a:rPr kumimoji="0" lang="en-US"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762000"/>
            <a:ext cx="1433406" cy="707886"/>
          </a:xfrm>
          <a:prstGeom prst="rect">
            <a:avLst/>
          </a:prstGeom>
        </p:spPr>
        <p:txBody>
          <a:bodyPr wrap="none">
            <a:spAutoFit/>
          </a:bodyPr>
          <a:lstStyle/>
          <a:p>
            <a:r>
              <a:rPr lang="te-IN" sz="4000" dirty="0" smtClean="0"/>
              <a:t>వేమన</a:t>
            </a:r>
            <a:endParaRPr lang="te-IN" sz="4000" dirty="0"/>
          </a:p>
        </p:txBody>
      </p:sp>
      <p:sp>
        <p:nvSpPr>
          <p:cNvPr id="3" name="Rectangle 2"/>
          <p:cNvSpPr/>
          <p:nvPr/>
        </p:nvSpPr>
        <p:spPr>
          <a:xfrm>
            <a:off x="685800" y="1591285"/>
            <a:ext cx="7620000" cy="3747180"/>
          </a:xfrm>
          <a:prstGeom prst="rect">
            <a:avLst/>
          </a:prstGeom>
        </p:spPr>
        <p:txBody>
          <a:bodyPr wrap="square">
            <a:spAutoFit/>
          </a:bodyPr>
          <a:lstStyle/>
          <a:p>
            <a:pPr>
              <a:lnSpc>
                <a:spcPct val="150000"/>
              </a:lnSpc>
              <a:buFont typeface="Wingdings" pitchFamily="2" charset="2"/>
              <a:buChar char="ü"/>
            </a:pPr>
            <a:r>
              <a:rPr lang="en-US" sz="2000" dirty="0" smtClean="0"/>
              <a:t> </a:t>
            </a:r>
            <a:r>
              <a:rPr lang="te-IN" sz="2000" dirty="0" smtClean="0"/>
              <a:t>"</a:t>
            </a:r>
            <a:r>
              <a:rPr lang="te-IN" sz="2000" dirty="0" smtClean="0"/>
              <a:t>విశ్వదాభిరామ వినురవేమ" అనే మాట వినని తెలుగు వాడు ఉండడు. వానకు తడవనివారు, ఒక్క వేమన పద్యం కూడా రాని తెలుగువారు ఉండరని లోకోక్తి</a:t>
            </a:r>
            <a:r>
              <a:rPr lang="te-IN" sz="2000" dirty="0" smtClean="0"/>
              <a:t>.</a:t>
            </a:r>
            <a:endParaRPr lang="en-US" sz="2000" dirty="0" smtClean="0"/>
          </a:p>
          <a:p>
            <a:pPr>
              <a:lnSpc>
                <a:spcPct val="150000"/>
              </a:lnSpc>
              <a:buFont typeface="Wingdings" pitchFamily="2" charset="2"/>
              <a:buChar char="ü"/>
            </a:pPr>
            <a:r>
              <a:rPr lang="te-IN" sz="2000" dirty="0" smtClean="0"/>
              <a:t> </a:t>
            </a:r>
            <a:r>
              <a:rPr lang="te-IN" sz="2000" dirty="0" smtClean="0"/>
              <a:t>అంత ప్రఖ్యాతి గాంచిన </a:t>
            </a:r>
            <a:r>
              <a:rPr lang="te-IN" sz="2000" b="1" dirty="0" smtClean="0"/>
              <a:t>వేమన</a:t>
            </a:r>
            <a:r>
              <a:rPr lang="te-IN" sz="2000" dirty="0" smtClean="0"/>
              <a:t> సుమారు </a:t>
            </a:r>
            <a:r>
              <a:rPr lang="te-IN" sz="2000" dirty="0" smtClean="0">
                <a:hlinkClick r:id="rId2" tooltip="1652"/>
              </a:rPr>
              <a:t>1652</a:t>
            </a:r>
            <a:r>
              <a:rPr lang="te-IN" sz="2000" dirty="0" smtClean="0"/>
              <a:t> - </a:t>
            </a:r>
            <a:r>
              <a:rPr lang="te-IN" sz="2000" dirty="0" smtClean="0">
                <a:hlinkClick r:id="rId3" tooltip="1730"/>
              </a:rPr>
              <a:t>1730</a:t>
            </a:r>
            <a:r>
              <a:rPr lang="te-IN" sz="2000" dirty="0" smtClean="0"/>
              <a:t> మధ్య కాలములో జీవించాడు. వేమన </a:t>
            </a:r>
            <a:r>
              <a:rPr lang="te-IN" sz="2000" dirty="0" smtClean="0">
                <a:hlinkClick r:id="rId4" tooltip="కొండవీటి"/>
              </a:rPr>
              <a:t>కొండవీటి</a:t>
            </a:r>
            <a:r>
              <a:rPr lang="te-IN" sz="2000" dirty="0" smtClean="0"/>
              <a:t> రెడ్డిరాజవంశానికి చెందిన వారు అని, </a:t>
            </a:r>
            <a:r>
              <a:rPr lang="te-IN" sz="2000" dirty="0" smtClean="0">
                <a:hlinkClick r:id="rId5" tooltip="గండికోట"/>
              </a:rPr>
              <a:t>గండికోట</a:t>
            </a:r>
            <a:r>
              <a:rPr lang="te-IN" sz="2000" dirty="0" smtClean="0"/>
              <a:t> దుర్గాధిపతులతో సంబంధం కలిగినవారని అంటారు. </a:t>
            </a:r>
            <a:endParaRPr lang="en-US" sz="2000" dirty="0" smtClean="0"/>
          </a:p>
          <a:p>
            <a:pPr>
              <a:lnSpc>
                <a:spcPct val="150000"/>
              </a:lnSpc>
              <a:buFont typeface="Wingdings" pitchFamily="2" charset="2"/>
              <a:buChar char="ü"/>
            </a:pPr>
            <a:r>
              <a:rPr lang="en-US" sz="2000" dirty="0" smtClean="0"/>
              <a:t> </a:t>
            </a:r>
            <a:r>
              <a:rPr lang="te-IN" sz="2000" dirty="0" smtClean="0"/>
              <a:t>ఇంకొక </a:t>
            </a:r>
            <a:r>
              <a:rPr lang="te-IN" sz="2000" dirty="0" smtClean="0"/>
              <a:t>పరిశోధన ప్రకారం కడప మండలంలోని ఒక చిన్న పల్లెలో మధ్య తరగతి కులస్థులకు జన్మించారని అంటారు.</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81000"/>
            <a:ext cx="5687776" cy="1015663"/>
          </a:xfrm>
          <a:prstGeom prst="rect">
            <a:avLst/>
          </a:prstGeom>
        </p:spPr>
        <p:txBody>
          <a:bodyPr wrap="none">
            <a:spAutoFit/>
          </a:bodyPr>
          <a:lstStyle/>
          <a:p>
            <a:pPr>
              <a:lnSpc>
                <a:spcPct val="150000"/>
              </a:lnSpc>
            </a:pPr>
            <a:r>
              <a:rPr lang="te-IN" sz="4000" b="1" i="1" dirty="0" smtClean="0"/>
              <a:t>వేమన గురించి అభిప్రాయాలు</a:t>
            </a:r>
            <a:endParaRPr lang="te-IN" sz="4000" b="1" i="1" dirty="0"/>
          </a:p>
        </p:txBody>
      </p:sp>
      <p:sp>
        <p:nvSpPr>
          <p:cNvPr id="3" name="Rectangle 2"/>
          <p:cNvSpPr/>
          <p:nvPr/>
        </p:nvSpPr>
        <p:spPr>
          <a:xfrm>
            <a:off x="914400" y="1600200"/>
            <a:ext cx="7162800" cy="2308324"/>
          </a:xfrm>
          <a:prstGeom prst="rect">
            <a:avLst/>
          </a:prstGeom>
        </p:spPr>
        <p:txBody>
          <a:bodyPr wrap="square">
            <a:spAutoFit/>
          </a:bodyPr>
          <a:lstStyle/>
          <a:p>
            <a:pPr>
              <a:lnSpc>
                <a:spcPct val="150000"/>
              </a:lnSpc>
              <a:buFont typeface="Wingdings" pitchFamily="2" charset="2"/>
              <a:buChar char="Ø"/>
            </a:pPr>
            <a:r>
              <a:rPr lang="en-US" sz="2400" u="sng" dirty="0" smtClean="0">
                <a:hlinkClick r:id="rId2"/>
              </a:rPr>
              <a:t> </a:t>
            </a:r>
            <a:r>
              <a:rPr lang="te-IN" sz="2400" u="sng" dirty="0" smtClean="0">
                <a:hlinkClick r:id="rId2"/>
              </a:rPr>
              <a:t>శ్రీశ్రీ</a:t>
            </a:r>
            <a:r>
              <a:rPr lang="te-IN" sz="2400" dirty="0" smtClean="0"/>
              <a:t> ఇలా అన్నాడు: "కవిత్రయం అంటే తిక్కన, వేమన, గురజాడ"</a:t>
            </a:r>
          </a:p>
          <a:p>
            <a:pPr>
              <a:lnSpc>
                <a:spcPct val="150000"/>
              </a:lnSpc>
              <a:buFont typeface="Wingdings" pitchFamily="2" charset="2"/>
              <a:buChar char="Ø"/>
            </a:pPr>
            <a:r>
              <a:rPr lang="en-US" sz="2400" dirty="0" smtClean="0">
                <a:hlinkClick r:id="rId3" tooltip="రాళ్ళపల్లి అనంతకృష్ణ శర్మ"/>
              </a:rPr>
              <a:t> </a:t>
            </a:r>
            <a:r>
              <a:rPr lang="te-IN" sz="2400" dirty="0" smtClean="0">
                <a:hlinkClick r:id="rId3" tooltip="రాళ్ళపల్లి అనంతకృష్ణ శర్మ"/>
              </a:rPr>
              <a:t>రాళ్ళపల్లి </a:t>
            </a:r>
            <a:r>
              <a:rPr lang="te-IN" sz="2400" dirty="0" smtClean="0">
                <a:hlinkClick r:id="rId3" tooltip="రాళ్ళపల్లి అనంతకృష్ణ శర్మ"/>
              </a:rPr>
              <a:t>అనంతకృష్ణ శర్మ</a:t>
            </a:r>
            <a:r>
              <a:rPr lang="te-IN" sz="2400" dirty="0" smtClean="0"/>
              <a:t>: "వేమన కవిత్వం </a:t>
            </a:r>
            <a:r>
              <a:rPr lang="te-IN" sz="2400" i="1" dirty="0" smtClean="0"/>
              <a:t>గాయపు మందు గాయానికి కాక, కత్తికే పూసినట్లుండును</a:t>
            </a:r>
            <a:r>
              <a:rPr lang="te-IN" sz="2400" dirty="0" smtClean="0"/>
              <a:t>"</a:t>
            </a:r>
            <a:endParaRPr lang="te-I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jpg"/>
          <p:cNvPicPr>
            <a:picLocks noChangeAspect="1"/>
          </p:cNvPicPr>
          <p:nvPr/>
        </p:nvPicPr>
        <p:blipFill>
          <a:blip r:embed="rId2"/>
          <a:stretch>
            <a:fillRect/>
          </a:stretch>
        </p:blipFill>
        <p:spPr>
          <a:xfrm>
            <a:off x="671984" y="1244991"/>
            <a:ext cx="7800032" cy="4368018"/>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jpg"/>
          <p:cNvPicPr>
            <a:picLocks noChangeAspect="1"/>
          </p:cNvPicPr>
          <p:nvPr/>
        </p:nvPicPr>
        <p:blipFill>
          <a:blip r:embed="rId2"/>
          <a:stretch>
            <a:fillRect/>
          </a:stretch>
        </p:blipFill>
        <p:spPr>
          <a:xfrm>
            <a:off x="762000" y="1219200"/>
            <a:ext cx="7634440" cy="428958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3).jpg"/>
          <p:cNvPicPr>
            <a:picLocks noChangeAspect="1"/>
          </p:cNvPicPr>
          <p:nvPr/>
        </p:nvPicPr>
        <p:blipFill>
          <a:blip r:embed="rId2"/>
          <a:stretch>
            <a:fillRect/>
          </a:stretch>
        </p:blipFill>
        <p:spPr>
          <a:xfrm>
            <a:off x="593272" y="1051560"/>
            <a:ext cx="7919356" cy="443484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 (1).jpg"/>
          <p:cNvPicPr>
            <a:picLocks noChangeAspect="1"/>
          </p:cNvPicPr>
          <p:nvPr/>
        </p:nvPicPr>
        <p:blipFill>
          <a:blip r:embed="rId2"/>
          <a:stretch>
            <a:fillRect/>
          </a:stretch>
        </p:blipFill>
        <p:spPr>
          <a:xfrm>
            <a:off x="439225" y="1104314"/>
            <a:ext cx="8265550" cy="4649372"/>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jpg"/>
          <p:cNvPicPr>
            <a:picLocks noChangeAspect="1"/>
          </p:cNvPicPr>
          <p:nvPr/>
        </p:nvPicPr>
        <p:blipFill>
          <a:blip r:embed="rId2"/>
          <a:stretch>
            <a:fillRect/>
          </a:stretch>
        </p:blipFill>
        <p:spPr>
          <a:xfrm>
            <a:off x="533400" y="1143000"/>
            <a:ext cx="7982312" cy="449005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2).jpg"/>
          <p:cNvPicPr>
            <a:picLocks noChangeAspect="1"/>
          </p:cNvPicPr>
          <p:nvPr/>
        </p:nvPicPr>
        <p:blipFill>
          <a:blip r:embed="rId3"/>
          <a:stretch>
            <a:fillRect/>
          </a:stretch>
        </p:blipFill>
        <p:spPr>
          <a:xfrm>
            <a:off x="712662" y="1427868"/>
            <a:ext cx="7718676" cy="405853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harya_Gopi.jpg"/>
          <p:cNvPicPr>
            <a:picLocks noChangeAspect="1"/>
          </p:cNvPicPr>
          <p:nvPr/>
        </p:nvPicPr>
        <p:blipFill>
          <a:blip r:embed="rId2"/>
          <a:stretch>
            <a:fillRect/>
          </a:stretch>
        </p:blipFill>
        <p:spPr>
          <a:xfrm>
            <a:off x="665150" y="762000"/>
            <a:ext cx="3144850" cy="4885202"/>
          </a:xfrm>
          <a:prstGeom prst="rect">
            <a:avLst/>
          </a:prstGeom>
        </p:spPr>
      </p:pic>
      <p:pic>
        <p:nvPicPr>
          <p:cNvPr id="3" name="Picture 2" descr="images (4).jpg"/>
          <p:cNvPicPr>
            <a:picLocks noChangeAspect="1"/>
          </p:cNvPicPr>
          <p:nvPr/>
        </p:nvPicPr>
        <p:blipFill>
          <a:blip r:embed="rId3"/>
          <a:stretch>
            <a:fillRect/>
          </a:stretch>
        </p:blipFill>
        <p:spPr>
          <a:xfrm>
            <a:off x="5144328" y="819922"/>
            <a:ext cx="3451032" cy="4895078"/>
          </a:xfrm>
          <a:prstGeom prst="rect">
            <a:avLst/>
          </a:prstGeom>
        </p:spPr>
      </p:pic>
      <p:sp>
        <p:nvSpPr>
          <p:cNvPr id="5" name="Rectangle 4"/>
          <p:cNvSpPr/>
          <p:nvPr/>
        </p:nvSpPr>
        <p:spPr>
          <a:xfrm>
            <a:off x="1066800" y="5783759"/>
            <a:ext cx="2404826" cy="769441"/>
          </a:xfrm>
          <a:prstGeom prst="rect">
            <a:avLst/>
          </a:prstGeom>
        </p:spPr>
        <p:txBody>
          <a:bodyPr wrap="none">
            <a:spAutoFit/>
          </a:bodyPr>
          <a:lstStyle/>
          <a:p>
            <a:pPr>
              <a:lnSpc>
                <a:spcPct val="150000"/>
              </a:lnSpc>
            </a:pPr>
            <a:r>
              <a:rPr lang="te-IN" sz="3200" dirty="0" smtClean="0"/>
              <a:t>డాక్టర్ ఎన్ గోపి</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162800" cy="3370153"/>
          </a:xfrm>
          <a:prstGeom prst="rect">
            <a:avLst/>
          </a:prstGeom>
        </p:spPr>
        <p:txBody>
          <a:bodyPr wrap="square">
            <a:spAutoFit/>
          </a:bodyPr>
          <a:lstStyle/>
          <a:p>
            <a:pPr>
              <a:lnSpc>
                <a:spcPct val="150000"/>
              </a:lnSpc>
              <a:buFont typeface="Wingdings" pitchFamily="2" charset="2"/>
              <a:buChar char="Ø"/>
            </a:pPr>
            <a:r>
              <a:rPr lang="te-IN" sz="2400" dirty="0" smtClean="0">
                <a:hlinkClick r:id="rId2" tooltip="చార్లెస్ ఫిలిప్ బ్రౌన్"/>
              </a:rPr>
              <a:t>చార్లెస్ ఫిలిప్ బ్రౌన్</a:t>
            </a:r>
            <a:r>
              <a:rPr lang="te-IN" sz="2400" dirty="0" smtClean="0"/>
              <a:t> ద్వారా వేమన పద్యాలు వెలుగులోకి వచ్చాయి. పామరులకు కూడా అర్థమయ్యే భాషలో పద్యాలు చెప్పి ప్రజల్ని మెప్పించిన కవి, </a:t>
            </a:r>
            <a:r>
              <a:rPr lang="te-IN" sz="2400" b="1" dirty="0" smtClean="0"/>
              <a:t>వేమన </a:t>
            </a:r>
            <a:r>
              <a:rPr lang="te-IN" sz="2400" dirty="0" smtClean="0"/>
              <a:t>.</a:t>
            </a:r>
            <a:endParaRPr lang="en-US" sz="2400" dirty="0" smtClean="0"/>
          </a:p>
          <a:p>
            <a:pPr>
              <a:lnSpc>
                <a:spcPct val="150000"/>
              </a:lnSpc>
              <a:buFont typeface="Wingdings" pitchFamily="2" charset="2"/>
              <a:buChar char="Ø"/>
            </a:pPr>
            <a:r>
              <a:rPr lang="te-IN" sz="2400" dirty="0" smtClean="0"/>
              <a:t> </a:t>
            </a:r>
            <a:r>
              <a:rPr lang="te-IN" sz="2400" dirty="0" smtClean="0">
                <a:hlinkClick r:id="rId3" tooltip="ఆటవెలది"/>
              </a:rPr>
              <a:t>ఆటవెలదితో</a:t>
            </a:r>
            <a:r>
              <a:rPr lang="te-IN" sz="2400" dirty="0" smtClean="0"/>
              <a:t> అద్భుతమైన </a:t>
            </a:r>
            <a:r>
              <a:rPr lang="te-IN" sz="2400" dirty="0" smtClean="0">
                <a:hlinkClick r:id="rId4" tooltip="కవిత్వము"/>
              </a:rPr>
              <a:t>కవిత్వము</a:t>
            </a:r>
            <a:r>
              <a:rPr lang="te-IN" sz="2400" dirty="0" smtClean="0"/>
              <a:t>, అనంతమైన విలువ గల సలహాలు, సూచనలు, విలువలు, తెలుగు సంగతులు ఇమిడ్చిన మహానుభావుడు, </a:t>
            </a:r>
            <a:r>
              <a:rPr lang="te-IN" sz="2400" u="sng" dirty="0" smtClean="0">
                <a:hlinkClick r:id="rId5"/>
              </a:rPr>
              <a:t>యోగి వేమన</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800px-VEmana_text.jpg"/>
          <p:cNvPicPr>
            <a:picLocks noChangeAspect="1"/>
          </p:cNvPicPr>
          <p:nvPr/>
        </p:nvPicPr>
        <p:blipFill>
          <a:blip r:embed="rId2"/>
          <a:stretch>
            <a:fillRect/>
          </a:stretch>
        </p:blipFill>
        <p:spPr>
          <a:xfrm>
            <a:off x="843663" y="1012874"/>
            <a:ext cx="7456674" cy="49307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533400"/>
            <a:ext cx="1489510" cy="707886"/>
          </a:xfrm>
          <a:prstGeom prst="rect">
            <a:avLst/>
          </a:prstGeom>
        </p:spPr>
        <p:txBody>
          <a:bodyPr wrap="none">
            <a:spAutoFit/>
          </a:bodyPr>
          <a:lstStyle/>
          <a:p>
            <a:r>
              <a:rPr lang="te-IN" sz="4000" b="1" i="1" dirty="0" smtClean="0"/>
              <a:t>జీవితం</a:t>
            </a:r>
            <a:endParaRPr lang="te-IN" sz="4000" b="1" i="1" dirty="0"/>
          </a:p>
        </p:txBody>
      </p:sp>
      <p:pic>
        <p:nvPicPr>
          <p:cNvPr id="3" name="Picture 2" descr="800px-VEmana.jpg"/>
          <p:cNvPicPr>
            <a:picLocks noChangeAspect="1"/>
          </p:cNvPicPr>
          <p:nvPr/>
        </p:nvPicPr>
        <p:blipFill>
          <a:blip r:embed="rId2"/>
          <a:stretch>
            <a:fillRect/>
          </a:stretch>
        </p:blipFill>
        <p:spPr>
          <a:xfrm>
            <a:off x="2540000" y="1219200"/>
            <a:ext cx="4064000" cy="2585720"/>
          </a:xfrm>
          <a:prstGeom prst="rect">
            <a:avLst/>
          </a:prstGeom>
        </p:spPr>
      </p:pic>
      <p:graphicFrame>
        <p:nvGraphicFramePr>
          <p:cNvPr id="4" name="Table 3"/>
          <p:cNvGraphicFramePr>
            <a:graphicFrameLocks noGrp="1"/>
          </p:cNvGraphicFramePr>
          <p:nvPr/>
        </p:nvGraphicFramePr>
        <p:xfrm>
          <a:off x="1524000" y="4236720"/>
          <a:ext cx="6096000" cy="2011680"/>
        </p:xfrm>
        <a:graphic>
          <a:graphicData uri="http://schemas.openxmlformats.org/drawingml/2006/table">
            <a:tbl>
              <a:tblPr/>
              <a:tblGrid>
                <a:gridCol w="3048000"/>
                <a:gridCol w="3048000"/>
              </a:tblGrid>
              <a:tr h="0">
                <a:tc gridSpan="2">
                  <a:txBody>
                    <a:bodyPr/>
                    <a:lstStyle/>
                    <a:p>
                      <a:pPr algn="ctr" fontAlgn="t"/>
                      <a:r>
                        <a:rPr lang="te-IN"/>
                        <a:t>హైదరాబాదులోని ట్యాంక్ బండ్ పై వేమన విగ్రహం</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r h="0">
                <a:tc>
                  <a:txBody>
                    <a:bodyPr/>
                    <a:lstStyle/>
                    <a:p>
                      <a:pPr algn="l" fontAlgn="t"/>
                      <a:r>
                        <a:rPr lang="te-IN"/>
                        <a:t>పుట్టిన తేదీ, స్థలం</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a:t>c. 1652 (</a:t>
                      </a:r>
                      <a:r>
                        <a:rPr lang="te-IN"/>
                        <a:t>సిపి బ్రౌన్ అంచనా)</a:t>
                      </a:r>
                      <a:br>
                        <a:rPr lang="te-IN"/>
                      </a:br>
                      <a:r>
                        <a:rPr lang="te-IN" u="none" strike="noStrike">
                          <a:solidFill>
                            <a:srgbClr val="0B0080"/>
                          </a:solidFill>
                          <a:hlinkClick r:id="rId3" tooltip="రాయలసీమ"/>
                        </a:rPr>
                        <a:t>రాయలసీమ</a:t>
                      </a:r>
                      <a:endParaRPr lang="te-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pPr algn="l" fontAlgn="t"/>
                      <a:r>
                        <a:rPr lang="te-IN"/>
                        <a:t>మరణం</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a:t>c. 1730</a:t>
                      </a:r>
                      <a:br>
                        <a:rPr lang="en-US"/>
                      </a:br>
                      <a:r>
                        <a:rPr lang="te-IN" u="none" strike="noStrike">
                          <a:solidFill>
                            <a:srgbClr val="A55858"/>
                          </a:solidFill>
                          <a:hlinkClick r:id="rId4" tooltip="కాటర్లపలి (పుట లేదు)"/>
                        </a:rPr>
                        <a:t>కాటర్లపలి</a:t>
                      </a:r>
                      <a:endParaRPr lang="te-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0">
                <a:tc>
                  <a:txBody>
                    <a:bodyPr/>
                    <a:lstStyle/>
                    <a:p>
                      <a:pPr algn="l" fontAlgn="t"/>
                      <a:r>
                        <a:rPr lang="te-IN"/>
                        <a:t>వృత్తి</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u="none" strike="noStrike" dirty="0">
                          <a:solidFill>
                            <a:srgbClr val="A55858"/>
                          </a:solidFill>
                          <a:hlinkClick r:id="rId5" tooltip="అచల యోగి (పుట లేదు)"/>
                        </a:rPr>
                        <a:t>అచల యోగి</a:t>
                      </a:r>
                      <a:r>
                        <a:rPr lang="te-IN" dirty="0"/>
                        <a:t>, </a:t>
                      </a:r>
                      <a:r>
                        <a:rPr lang="te-IN" u="none" strike="noStrike" dirty="0">
                          <a:solidFill>
                            <a:srgbClr val="0B0080"/>
                          </a:solidFill>
                          <a:hlinkClick r:id="rId6" tooltip="కవి"/>
                        </a:rPr>
                        <a:t>కవి</a:t>
                      </a:r>
                      <a:r>
                        <a:rPr lang="te-IN" dirty="0"/>
                        <a:t>, </a:t>
                      </a:r>
                      <a:r>
                        <a:rPr lang="te-IN" u="none" strike="noStrike" dirty="0">
                          <a:solidFill>
                            <a:srgbClr val="0B0080"/>
                          </a:solidFill>
                          <a:hlinkClick r:id="rId7" tooltip="సంఘసంస్కర్త"/>
                        </a:rPr>
                        <a:t>సంఘసంస్కర్త</a:t>
                      </a:r>
                      <a:endParaRPr lang="te-IN"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02816"/>
            <a:ext cx="8077200" cy="4154984"/>
          </a:xfrm>
          <a:prstGeom prst="rect">
            <a:avLst/>
          </a:prstGeom>
        </p:spPr>
        <p:txBody>
          <a:bodyPr wrap="square">
            <a:spAutoFit/>
          </a:bodyPr>
          <a:lstStyle/>
          <a:p>
            <a:pPr>
              <a:lnSpc>
                <a:spcPct val="150000"/>
              </a:lnSpc>
              <a:buFont typeface="Wingdings" pitchFamily="2" charset="2"/>
              <a:buChar char="v"/>
            </a:pPr>
            <a:r>
              <a:rPr lang="en-US" sz="2200" dirty="0" smtClean="0"/>
              <a:t> </a:t>
            </a:r>
            <a:r>
              <a:rPr lang="te-IN" sz="2200" dirty="0" smtClean="0"/>
              <a:t>వేమన </a:t>
            </a:r>
            <a:r>
              <a:rPr lang="te-IN" sz="2200" dirty="0" smtClean="0"/>
              <a:t>పద్యాలలో అతని జీవితానికి సంబంధించిన క్రింది పద్యాలు ముఖ్యంగా </a:t>
            </a:r>
            <a:r>
              <a:rPr lang="te-IN" sz="2200" dirty="0" smtClean="0"/>
              <a:t>ఉదహరిస్తారు.</a:t>
            </a:r>
            <a:endParaRPr lang="en-US" sz="2200" dirty="0" smtClean="0"/>
          </a:p>
          <a:p>
            <a:pPr>
              <a:lnSpc>
                <a:spcPct val="150000"/>
              </a:lnSpc>
              <a:buFont typeface="Wingdings" pitchFamily="2" charset="2"/>
              <a:buChar char="v"/>
            </a:pPr>
            <a:r>
              <a:rPr lang="en-US" sz="2200" dirty="0" smtClean="0"/>
              <a:t> </a:t>
            </a:r>
            <a:r>
              <a:rPr lang="te-IN" sz="2200" dirty="0" smtClean="0"/>
              <a:t>నందన </a:t>
            </a:r>
            <a:r>
              <a:rPr lang="te-IN" sz="2200" dirty="0" smtClean="0"/>
              <a:t>సంవత్సరమున పొందుగ కార్తీకమందు బున్నమినాడీ వింధ్యాద్రి సేతువులకును, నందున నొక వీరు డేరుపడెరా </a:t>
            </a:r>
            <a:r>
              <a:rPr lang="te-IN" sz="2200" dirty="0" smtClean="0"/>
              <a:t>వేమా!</a:t>
            </a:r>
            <a:endParaRPr lang="en-US" sz="2200" dirty="0" smtClean="0"/>
          </a:p>
          <a:p>
            <a:pPr>
              <a:lnSpc>
                <a:spcPct val="150000"/>
              </a:lnSpc>
              <a:buFont typeface="Wingdings" pitchFamily="2" charset="2"/>
              <a:buChar char="v"/>
            </a:pPr>
            <a:r>
              <a:rPr lang="en-US" sz="2200" dirty="0" smtClean="0"/>
              <a:t> </a:t>
            </a:r>
            <a:r>
              <a:rPr lang="te-IN" sz="2200" dirty="0" smtClean="0"/>
              <a:t>ఊరుకొండవీడు </a:t>
            </a:r>
            <a:r>
              <a:rPr lang="te-IN" sz="2200" dirty="0" smtClean="0"/>
              <a:t>వునికి పశ్చిమవీధి; మూగచింతపల్లె మొదటి యిల్లు ఎడ్డిరెడ్డికులము యేమని చెప్పుదు; విశ్వదాభిరామ </a:t>
            </a:r>
            <a:r>
              <a:rPr lang="te-IN" sz="2200" dirty="0" smtClean="0"/>
              <a:t>వినురవేమ!</a:t>
            </a:r>
            <a:endParaRPr lang="en-US" sz="2200" dirty="0" smtClean="0"/>
          </a:p>
          <a:p>
            <a:pPr>
              <a:lnSpc>
                <a:spcPct val="150000"/>
              </a:lnSpc>
              <a:buFont typeface="Wingdings" pitchFamily="2" charset="2"/>
              <a:buChar char="v"/>
            </a:pPr>
            <a:r>
              <a:rPr lang="en-US" sz="2200" dirty="0" smtClean="0"/>
              <a:t> </a:t>
            </a:r>
            <a:r>
              <a:rPr lang="te-IN" sz="2200" dirty="0" smtClean="0"/>
              <a:t>కాదనడెవ్వరితోడను</a:t>
            </a:r>
            <a:r>
              <a:rPr lang="te-IN" sz="2200" dirty="0" smtClean="0"/>
              <a:t>; వాదాడగబోడు వెర్రివానివిధమునన్ భేదాభేద మెరుంగును; వేదాంత రహస్యములను వేమన నుడువున్ ॥</a:t>
            </a:r>
            <a:endParaRPr lang="te-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354" y="572869"/>
            <a:ext cx="7007046" cy="646331"/>
          </a:xfrm>
          <a:prstGeom prst="rect">
            <a:avLst/>
          </a:prstGeom>
        </p:spPr>
        <p:txBody>
          <a:bodyPr wrap="none">
            <a:spAutoFit/>
          </a:bodyPr>
          <a:lstStyle/>
          <a:p>
            <a:r>
              <a:rPr lang="te-IN" sz="3600" b="1" i="1" dirty="0" smtClean="0"/>
              <a:t>సాధారణంగా ప్రచారంలో ఉన్న కథాంశాలు</a:t>
            </a:r>
            <a:endParaRPr lang="te-IN" sz="3600" b="1" i="1" dirty="0"/>
          </a:p>
        </p:txBody>
      </p:sp>
      <p:sp>
        <p:nvSpPr>
          <p:cNvPr id="3" name="Rectangle 2"/>
          <p:cNvSpPr/>
          <p:nvPr/>
        </p:nvSpPr>
        <p:spPr>
          <a:xfrm>
            <a:off x="762000" y="1219200"/>
            <a:ext cx="7620000" cy="6031716"/>
          </a:xfrm>
          <a:prstGeom prst="rect">
            <a:avLst/>
          </a:prstGeom>
        </p:spPr>
        <p:txBody>
          <a:bodyPr wrap="square">
            <a:spAutoFit/>
          </a:bodyPr>
          <a:lstStyle/>
          <a:p>
            <a:pPr>
              <a:lnSpc>
                <a:spcPct val="150000"/>
              </a:lnSpc>
            </a:pPr>
            <a:r>
              <a:rPr lang="te-IN" sz="2000" dirty="0" smtClean="0"/>
              <a:t>వేమన జీవితం గురించి (పెద్దగా పరిశోధన జరుగక ముందు) ప్రచారంలో వున్న కథ</a:t>
            </a:r>
            <a:r>
              <a:rPr lang="te-IN" sz="2000" baseline="30000" dirty="0" smtClean="0">
                <a:hlinkClick r:id="rId2"/>
              </a:rPr>
              <a:t>[2]</a:t>
            </a:r>
            <a:r>
              <a:rPr lang="te-IN" sz="2000" dirty="0" smtClean="0"/>
              <a:t> క్రింద ఇవ్వబడింది.</a:t>
            </a:r>
          </a:p>
          <a:p>
            <a:pPr>
              <a:lnSpc>
                <a:spcPct val="150000"/>
              </a:lnSpc>
            </a:pPr>
            <a:r>
              <a:rPr lang="te-IN" sz="2000" dirty="0" smtClean="0">
                <a:hlinkClick r:id="rId3" tooltip="కొండవీడు"/>
              </a:rPr>
              <a:t>కొండవీడు</a:t>
            </a:r>
            <a:r>
              <a:rPr lang="te-IN" sz="2000" dirty="0" smtClean="0"/>
              <a:t> పాలించిన కుమారగిరి వేమారెడ్డి కాలంలో ఒక </a:t>
            </a:r>
            <a:r>
              <a:rPr lang="te-IN" sz="2000" dirty="0" smtClean="0">
                <a:hlinkClick r:id="rId4" tooltip="బ్రాహ్మణులు"/>
              </a:rPr>
              <a:t>బ్రాహ్మణ</a:t>
            </a:r>
            <a:r>
              <a:rPr lang="te-IN" sz="2000" dirty="0" smtClean="0"/>
              <a:t> యువకుడు భిల్లకన్యను వివాహమాడి అడవిలోని </a:t>
            </a:r>
            <a:r>
              <a:rPr lang="te-IN" sz="2000" dirty="0" smtClean="0">
                <a:hlinkClick r:id="rId5" tooltip="పరుసవేది"/>
              </a:rPr>
              <a:t>పరుసవేది</a:t>
            </a:r>
            <a:r>
              <a:rPr lang="te-IN" sz="2000" dirty="0" smtClean="0"/>
              <a:t> జలాన్ని సంగ్రహించారు. ఒక </a:t>
            </a:r>
            <a:r>
              <a:rPr lang="te-IN" sz="2000" dirty="0" smtClean="0">
                <a:hlinkClick r:id="rId6" tooltip="కోమటి"/>
              </a:rPr>
              <a:t>కోమటి</a:t>
            </a:r>
            <a:r>
              <a:rPr lang="te-IN" sz="2000" dirty="0" smtClean="0"/>
              <a:t> మిత్రుడు ఆ బ్రాహ్మణునినుండి పరుసవేదిని కుయుక్తితో తీసుకొని ఆ బ్రాహ్మణుని మరణానికి కారకుడయ్యారు. ఇది తెలిసి రాజు కుమారగిరి వేమారెడ్డి కోమటి సంపదను స్వాధీనం చేసుకొన్నారు. కోమటి </a:t>
            </a:r>
            <a:r>
              <a:rPr lang="te-IN" sz="2000" dirty="0" smtClean="0">
                <a:hlinkClick r:id="rId7" tooltip="ఆత్మహత్య"/>
              </a:rPr>
              <a:t>ఆత్మహత్య</a:t>
            </a:r>
            <a:r>
              <a:rPr lang="te-IN" sz="2000" dirty="0" smtClean="0"/>
              <a:t> చేసుకొన్నాడు. ఆ హత్యాపాతకం పోవడానికి కోమటి వేమారెడ్డి పలు ధర్మకార్యాలు చేయడమే కాకుండా తన పిల్లలకు ఆ బ్రాహ్మడి పేరూ, కోమటి పేరూ పెట్టారు. అలా అతని </a:t>
            </a:r>
            <a:r>
              <a:rPr lang="te-IN" sz="2000" dirty="0" smtClean="0">
                <a:hlinkClick r:id="rId8" tooltip="కొడుకులు"/>
              </a:rPr>
              <a:t>కొడుకులు</a:t>
            </a:r>
            <a:r>
              <a:rPr lang="te-IN" sz="2000" dirty="0" smtClean="0"/>
              <a:t> పెదకోమటి వెంకారెడ్డి, రాచవేమారెడ్డి, వేమారెడ్డి. ఈ మూడవ కొడుకే వేమన కవి అయ్యారు.</a:t>
            </a:r>
          </a:p>
          <a:p>
            <a:pPr>
              <a:lnSpc>
                <a:spcPct val="150000"/>
              </a:lnSpc>
            </a:pPr>
            <a:r>
              <a:rPr lang="te-IN" sz="2000" dirty="0" smtClean="0"/>
              <a:t/>
            </a:r>
            <a:br>
              <a:rPr lang="te-IN" sz="2000" dirty="0" smtClean="0"/>
            </a:b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26284"/>
            <a:ext cx="8001000" cy="6031716"/>
          </a:xfrm>
          <a:prstGeom prst="rect">
            <a:avLst/>
          </a:prstGeom>
        </p:spPr>
        <p:txBody>
          <a:bodyPr wrap="square">
            <a:spAutoFit/>
          </a:bodyPr>
          <a:lstStyle/>
          <a:p>
            <a:pPr>
              <a:lnSpc>
                <a:spcPct val="150000"/>
              </a:lnSpc>
            </a:pPr>
            <a:r>
              <a:rPr lang="te-IN" sz="2000" dirty="0" smtClean="0"/>
              <a:t>యవ్వనంలో వేమన వేశ్యాలోలుడై తిరిగేవారు. </a:t>
            </a:r>
            <a:r>
              <a:rPr lang="te-IN" sz="2000" dirty="0" smtClean="0">
                <a:hlinkClick r:id="rId2" tooltip="బంధువులు"/>
              </a:rPr>
              <a:t>బంధువులు</a:t>
            </a:r>
            <a:r>
              <a:rPr lang="te-IN" sz="2000" dirty="0" smtClean="0"/>
              <a:t> అతన్ని అసహ్యించుకొనేవారు కాని వదిన మాత్రం చిన్నపిల్లవాడిని వలె ఆభిమానించేది. ఒక </a:t>
            </a:r>
            <a:r>
              <a:rPr lang="te-IN" sz="2000" dirty="0" smtClean="0">
                <a:hlinkClick r:id="rId3" tooltip="వేశ్య"/>
              </a:rPr>
              <a:t>వేశ్య</a:t>
            </a:r>
            <a:r>
              <a:rPr lang="te-IN" sz="2000" dirty="0" smtClean="0"/>
              <a:t> అతనిని వలలో వేసుకొని, అన్ని నగలు సాధించుకొని, తుదకు అతని వదినగారి ముక్కు బులాకీ తెమ్మని అడిగింది. </a:t>
            </a:r>
            <a:r>
              <a:rPr lang="te-IN" sz="2000" dirty="0" smtClean="0">
                <a:hlinkClick r:id="rId4" tooltip="మంగళసూత్రం"/>
              </a:rPr>
              <a:t>మంగళసూత్రం</a:t>
            </a:r>
            <a:r>
              <a:rPr lang="te-IN" sz="2000" dirty="0" smtClean="0"/>
              <a:t> వలె ముత్తయిదు చిహ్నమైన బులాకీ ఇవ్వడానికి ముందు వదిన పెట్టిన నియమం వల్ల వేమన తాను తుచ్ఛమైన శారీరిక సౌఖ్యాలకోసం వెంపర్లాడుతున్నానని గ్రహించారు. జ్ఞానాన్ని ప్రసాదించిన వదినకు ప్రణమిల్లారు</a:t>
            </a:r>
            <a:r>
              <a:rPr lang="te-IN" sz="2000" dirty="0" smtClean="0"/>
              <a:t>.</a:t>
            </a:r>
            <a:r>
              <a:rPr lang="te-IN" sz="2000" dirty="0" smtClean="0"/>
              <a:t> తరువాత వ్యవసాయం చేయసాగారు. ఎవరికీ పనికిమాలిన వెర్రిపుచ్చకాయలు సాగుచేసి కూలిగా ఆ పుచ్చకాయలే ఇస్తానన్నారు. అతిపేదరికంతో బాధపడుతున్న ఒక </a:t>
            </a:r>
            <a:r>
              <a:rPr lang="te-IN" sz="2000" dirty="0" smtClean="0">
                <a:hlinkClick r:id="rId5" tooltip="కుటుంబము"/>
              </a:rPr>
              <a:t>కుటుంబం</a:t>
            </a:r>
            <a:r>
              <a:rPr lang="te-IN" sz="2000" dirty="0" smtClean="0"/>
              <a:t> అలా పుచ్చకాయలు తీసికెళ్ళి వాటిని తెరచి చూస్తే అందులో మణులున్నాయట. తరువాత ఆ సంపదతో </a:t>
            </a:r>
            <a:r>
              <a:rPr lang="te-IN" sz="2000" b="1" dirty="0" smtClean="0"/>
              <a:t>వేమన</a:t>
            </a:r>
            <a:r>
              <a:rPr lang="te-IN" sz="2000" dirty="0" smtClean="0"/>
              <a:t> అన్న భాగ్యవంతుడయ్యారు.</a:t>
            </a:r>
          </a:p>
          <a:p>
            <a:pPr>
              <a:lnSpc>
                <a:spcPct val="150000"/>
              </a:lnSpc>
            </a:pPr>
            <a:r>
              <a:rPr lang="te-IN" sz="2000" dirty="0" smtClean="0"/>
              <a:t/>
            </a:r>
            <a:br>
              <a:rPr lang="te-IN" sz="2000" dirty="0" smtClean="0"/>
            </a:b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91</TotalTime>
  <Words>674</Words>
  <Application>Microsoft Office PowerPoint</Application>
  <PresentationFormat>On-screen Show (4:3)</PresentationFormat>
  <Paragraphs>89</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23</cp:revision>
  <dcterms:created xsi:type="dcterms:W3CDTF">2006-08-16T00:00:00Z</dcterms:created>
  <dcterms:modified xsi:type="dcterms:W3CDTF">2020-04-12T14:20:09Z</dcterms:modified>
</cp:coreProperties>
</file>