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42" r:id="rId2"/>
    <p:sldId id="542" r:id="rId3"/>
    <p:sldId id="543" r:id="rId4"/>
    <p:sldId id="544" r:id="rId5"/>
    <p:sldId id="545" r:id="rId6"/>
    <p:sldId id="546" r:id="rId7"/>
    <p:sldId id="488" r:id="rId8"/>
    <p:sldId id="489" r:id="rId9"/>
    <p:sldId id="547" r:id="rId10"/>
    <p:sldId id="548" r:id="rId11"/>
    <p:sldId id="549" r:id="rId12"/>
    <p:sldId id="491" r:id="rId13"/>
    <p:sldId id="492" r:id="rId14"/>
    <p:sldId id="493" r:id="rId15"/>
    <p:sldId id="494" r:id="rId16"/>
    <p:sldId id="357" r:id="rId17"/>
    <p:sldId id="358" r:id="rId18"/>
    <p:sldId id="538" r:id="rId19"/>
    <p:sldId id="337" r:id="rId20"/>
    <p:sldId id="338" r:id="rId21"/>
    <p:sldId id="339" r:id="rId22"/>
    <p:sldId id="340" r:id="rId23"/>
    <p:sldId id="341" r:id="rId24"/>
    <p:sldId id="385" r:id="rId25"/>
    <p:sldId id="550" r:id="rId26"/>
    <p:sldId id="371" r:id="rId27"/>
    <p:sldId id="540" r:id="rId28"/>
    <p:sldId id="463" r:id="rId29"/>
    <p:sldId id="382" r:id="rId30"/>
    <p:sldId id="496" r:id="rId31"/>
    <p:sldId id="495" r:id="rId32"/>
    <p:sldId id="510" r:id="rId33"/>
    <p:sldId id="506" r:id="rId34"/>
    <p:sldId id="507" r:id="rId35"/>
    <p:sldId id="508" r:id="rId36"/>
    <p:sldId id="509" r:id="rId37"/>
    <p:sldId id="498" r:id="rId38"/>
    <p:sldId id="497" r:id="rId39"/>
    <p:sldId id="513" r:id="rId40"/>
    <p:sldId id="502" r:id="rId41"/>
    <p:sldId id="503" r:id="rId42"/>
    <p:sldId id="499" r:id="rId43"/>
    <p:sldId id="501" r:id="rId44"/>
    <p:sldId id="511" r:id="rId45"/>
    <p:sldId id="541" r:id="rId46"/>
    <p:sldId id="504" r:id="rId47"/>
  </p:sldIdLst>
  <p:sldSz cx="9144000" cy="6858000" type="screen4x3"/>
  <p:notesSz cx="9723438" cy="6858000"/>
  <p:custDataLst>
    <p:tags r:id="rId50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FF66"/>
    <a:srgbClr val="66FFCC"/>
    <a:srgbClr val="FF8000"/>
    <a:srgbClr val="FFFFCC"/>
    <a:srgbClr val="FFFF00"/>
    <a:srgbClr val="FFFF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70" autoAdjust="0"/>
    <p:restoredTop sz="90929"/>
  </p:normalViewPr>
  <p:slideViewPr>
    <p:cSldViewPr showGuides="1">
      <p:cViewPr varScale="1">
        <p:scale>
          <a:sx n="122" d="100"/>
          <a:sy n="122" d="100"/>
        </p:scale>
        <p:origin x="-8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3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10213" y="0"/>
            <a:ext cx="4213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4213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10213" y="6515100"/>
            <a:ext cx="4213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8965D1-CD5D-4040-A404-AE1ABA8369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3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10213" y="0"/>
            <a:ext cx="4213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6425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96988" y="3257550"/>
            <a:ext cx="7129462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4213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10213" y="6515100"/>
            <a:ext cx="4213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35D3DF-49BA-4456-9671-D2D26F0ADF9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39A024-626D-4EE6-B5BA-6F95A20C3597}" type="slidenum">
              <a:rPr lang="en-US"/>
              <a:pPr/>
              <a:t>33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6D3161-4212-40EE-9468-5DF556B15022}" type="slidenum">
              <a:rPr lang="en-US"/>
              <a:pPr/>
              <a:t>34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1AC749-5D7D-4EAB-A68E-F0A9B171E8C4}" type="slidenum">
              <a:rPr lang="en-US"/>
              <a:pPr/>
              <a:t>35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233949-88A9-4E97-BFE1-0BC56DC9FEF9}" type="slidenum">
              <a:rPr lang="en-US"/>
              <a:pPr/>
              <a:t>36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119F59-663D-4AEC-A75F-529E2460CA12}" type="slidenum">
              <a:rPr lang="en-US"/>
              <a:pPr/>
              <a:t>38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FC706D-5404-4159-A035-DEAD2ECC37D8}" type="slidenum">
              <a:rPr lang="en-US"/>
              <a:pPr/>
              <a:t>39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C014F-CD37-4802-82FA-8FED73B67E20}" type="slidenum">
              <a:rPr lang="en-US"/>
              <a:pPr/>
              <a:t>44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2529F-BC4C-4884-BECB-7439D51D3DFC}" type="slidenum">
              <a:rPr lang="en-US"/>
              <a:pPr/>
              <a:t>46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University of Leicester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C370D-5387-4487-800B-2D2BE6D1526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368D9-4118-4286-B52E-CB47E741FD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D983C-A254-47EB-A1D9-7BB999A61EB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54BC6-9F17-4296-9282-73FC0C9DD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B706B50-BAC2-4D54-A451-CC62E315636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A614DD9-0D78-46B9-BAB3-F2B6FA8A882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CFF679D-87AA-4E00-B43F-4F78ADD9676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7BD4166-27A5-4DB3-80E8-6ECBB9E8BFD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University of Leicester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A8CA-E4A3-45DD-B424-1ADBFB561B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FCDBC-A128-428A-8E4A-E23357479D5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62CAE-1BF8-4CA8-96D7-59B2E24540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DEDE1-F2E4-4719-905C-2CF7D42D141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5D418-713A-4D8C-8284-0E3658FE542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2162A-F2E5-4933-BD71-FE792014FAF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87F61-1A69-402B-9DBE-118D42FEFF1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ABB4D-A5B8-4EF8-B556-1557F10C46E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63A8CA-E4A3-45DD-B424-1ADBFB561B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b="1" dirty="0" smtClean="0">
                <a:latin typeface="Bookman Old Style" charset="0"/>
              </a:rPr>
              <a:t>BS2009 - GENOMES</a:t>
            </a:r>
            <a:endParaRPr lang="en-US" b="1" dirty="0">
              <a:latin typeface="Bookman Old Style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4800" b="1">
                <a:latin typeface="Bookman Old Style" charset="0"/>
              </a:rPr>
              <a:t>DNA replication and repair</a:t>
            </a:r>
          </a:p>
          <a:p>
            <a:pPr>
              <a:lnSpc>
                <a:spcPct val="110000"/>
              </a:lnSpc>
            </a:pPr>
            <a:endParaRPr lang="en-US" sz="4800" b="1" i="1">
              <a:latin typeface="Bookman Old Style" charset="0"/>
            </a:endParaRP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838200" y="2438400"/>
            <a:ext cx="7467600" cy="0"/>
          </a:xfrm>
          <a:prstGeom prst="line">
            <a:avLst/>
          </a:prstGeom>
          <a:noFill/>
          <a:ln w="76200">
            <a:solidFill>
              <a:srgbClr val="FF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Line 2"/>
          <p:cNvSpPr>
            <a:spLocks noChangeShapeType="1"/>
          </p:cNvSpPr>
          <p:nvPr/>
        </p:nvSpPr>
        <p:spPr bwMode="auto">
          <a:xfrm>
            <a:off x="1295400" y="2057400"/>
            <a:ext cx="39624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07" name="Line 3"/>
          <p:cNvSpPr>
            <a:spLocks noChangeShapeType="1"/>
          </p:cNvSpPr>
          <p:nvPr/>
        </p:nvSpPr>
        <p:spPr bwMode="auto">
          <a:xfrm>
            <a:off x="1295400" y="1600200"/>
            <a:ext cx="9144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08" name="Line 4"/>
          <p:cNvSpPr>
            <a:spLocks noChangeShapeType="1"/>
          </p:cNvSpPr>
          <p:nvPr/>
        </p:nvSpPr>
        <p:spPr bwMode="auto">
          <a:xfrm>
            <a:off x="1524000" y="16002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09" name="Line 5"/>
          <p:cNvSpPr>
            <a:spLocks noChangeShapeType="1"/>
          </p:cNvSpPr>
          <p:nvPr/>
        </p:nvSpPr>
        <p:spPr bwMode="auto">
          <a:xfrm>
            <a:off x="1752600" y="16002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10" name="Line 6"/>
          <p:cNvSpPr>
            <a:spLocks noChangeShapeType="1"/>
          </p:cNvSpPr>
          <p:nvPr/>
        </p:nvSpPr>
        <p:spPr bwMode="auto">
          <a:xfrm>
            <a:off x="1981200" y="16002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11" name="Line 7"/>
          <p:cNvSpPr>
            <a:spLocks noChangeShapeType="1"/>
          </p:cNvSpPr>
          <p:nvPr/>
        </p:nvSpPr>
        <p:spPr bwMode="auto">
          <a:xfrm>
            <a:off x="2209800" y="16002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12" name="Line 8"/>
          <p:cNvSpPr>
            <a:spLocks noChangeShapeType="1"/>
          </p:cNvSpPr>
          <p:nvPr/>
        </p:nvSpPr>
        <p:spPr bwMode="auto">
          <a:xfrm>
            <a:off x="1295400" y="19050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13" name="Line 9"/>
          <p:cNvSpPr>
            <a:spLocks noChangeShapeType="1"/>
          </p:cNvSpPr>
          <p:nvPr/>
        </p:nvSpPr>
        <p:spPr bwMode="auto">
          <a:xfrm>
            <a:off x="1752600" y="19050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14" name="Line 10"/>
          <p:cNvSpPr>
            <a:spLocks noChangeShapeType="1"/>
          </p:cNvSpPr>
          <p:nvPr/>
        </p:nvSpPr>
        <p:spPr bwMode="auto">
          <a:xfrm>
            <a:off x="1981200" y="19050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15" name="Line 11"/>
          <p:cNvSpPr>
            <a:spLocks noChangeShapeType="1"/>
          </p:cNvSpPr>
          <p:nvPr/>
        </p:nvSpPr>
        <p:spPr bwMode="auto">
          <a:xfrm>
            <a:off x="2209800" y="19050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16" name="Line 12"/>
          <p:cNvSpPr>
            <a:spLocks noChangeShapeType="1"/>
          </p:cNvSpPr>
          <p:nvPr/>
        </p:nvSpPr>
        <p:spPr bwMode="auto">
          <a:xfrm>
            <a:off x="2438400" y="19050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17" name="Line 13"/>
          <p:cNvSpPr>
            <a:spLocks noChangeShapeType="1"/>
          </p:cNvSpPr>
          <p:nvPr/>
        </p:nvSpPr>
        <p:spPr bwMode="auto">
          <a:xfrm>
            <a:off x="3124200" y="19050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18" name="Line 14"/>
          <p:cNvSpPr>
            <a:spLocks noChangeShapeType="1"/>
          </p:cNvSpPr>
          <p:nvPr/>
        </p:nvSpPr>
        <p:spPr bwMode="auto">
          <a:xfrm>
            <a:off x="1524000" y="19050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19" name="Line 15"/>
          <p:cNvSpPr>
            <a:spLocks noChangeShapeType="1"/>
          </p:cNvSpPr>
          <p:nvPr/>
        </p:nvSpPr>
        <p:spPr bwMode="auto">
          <a:xfrm>
            <a:off x="2895600" y="19050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20" name="Line 16"/>
          <p:cNvSpPr>
            <a:spLocks noChangeShapeType="1"/>
          </p:cNvSpPr>
          <p:nvPr/>
        </p:nvSpPr>
        <p:spPr bwMode="auto">
          <a:xfrm>
            <a:off x="2667000" y="19050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21" name="Line 17"/>
          <p:cNvSpPr>
            <a:spLocks noChangeShapeType="1"/>
          </p:cNvSpPr>
          <p:nvPr/>
        </p:nvSpPr>
        <p:spPr bwMode="auto">
          <a:xfrm>
            <a:off x="1295400" y="16002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22" name="Line 18"/>
          <p:cNvSpPr>
            <a:spLocks noChangeShapeType="1"/>
          </p:cNvSpPr>
          <p:nvPr/>
        </p:nvSpPr>
        <p:spPr bwMode="auto">
          <a:xfrm>
            <a:off x="3352800" y="19050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23" name="Line 19"/>
          <p:cNvSpPr>
            <a:spLocks noChangeShapeType="1"/>
          </p:cNvSpPr>
          <p:nvPr/>
        </p:nvSpPr>
        <p:spPr bwMode="auto">
          <a:xfrm>
            <a:off x="3581400" y="19050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24" name="Line 20"/>
          <p:cNvSpPr>
            <a:spLocks noChangeShapeType="1"/>
          </p:cNvSpPr>
          <p:nvPr/>
        </p:nvSpPr>
        <p:spPr bwMode="auto">
          <a:xfrm>
            <a:off x="3810000" y="19050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25" name="Line 21"/>
          <p:cNvSpPr>
            <a:spLocks noChangeShapeType="1"/>
          </p:cNvSpPr>
          <p:nvPr/>
        </p:nvSpPr>
        <p:spPr bwMode="auto">
          <a:xfrm>
            <a:off x="4038600" y="19050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26" name="Line 22"/>
          <p:cNvSpPr>
            <a:spLocks noChangeShapeType="1"/>
          </p:cNvSpPr>
          <p:nvPr/>
        </p:nvSpPr>
        <p:spPr bwMode="auto">
          <a:xfrm>
            <a:off x="4267200" y="19050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27" name="Line 23"/>
          <p:cNvSpPr>
            <a:spLocks noChangeShapeType="1"/>
          </p:cNvSpPr>
          <p:nvPr/>
        </p:nvSpPr>
        <p:spPr bwMode="auto">
          <a:xfrm>
            <a:off x="4495800" y="19050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28" name="Line 24"/>
          <p:cNvSpPr>
            <a:spLocks noChangeShapeType="1"/>
          </p:cNvSpPr>
          <p:nvPr/>
        </p:nvSpPr>
        <p:spPr bwMode="auto">
          <a:xfrm>
            <a:off x="4724400" y="19050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29" name="Line 25"/>
          <p:cNvSpPr>
            <a:spLocks noChangeShapeType="1"/>
          </p:cNvSpPr>
          <p:nvPr/>
        </p:nvSpPr>
        <p:spPr bwMode="auto">
          <a:xfrm>
            <a:off x="4953000" y="19050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30" name="Line 26"/>
          <p:cNvSpPr>
            <a:spLocks noChangeShapeType="1"/>
          </p:cNvSpPr>
          <p:nvPr/>
        </p:nvSpPr>
        <p:spPr bwMode="auto">
          <a:xfrm>
            <a:off x="914400" y="2057400"/>
            <a:ext cx="381000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31" name="Line 27"/>
          <p:cNvSpPr>
            <a:spLocks noChangeShapeType="1"/>
          </p:cNvSpPr>
          <p:nvPr/>
        </p:nvSpPr>
        <p:spPr bwMode="auto">
          <a:xfrm>
            <a:off x="914400" y="1600200"/>
            <a:ext cx="381000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32" name="Line 28"/>
          <p:cNvSpPr>
            <a:spLocks noChangeShapeType="1"/>
          </p:cNvSpPr>
          <p:nvPr/>
        </p:nvSpPr>
        <p:spPr bwMode="auto">
          <a:xfrm>
            <a:off x="5257800" y="2057400"/>
            <a:ext cx="381000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33" name="Text Box 29"/>
          <p:cNvSpPr txBox="1">
            <a:spLocks noChangeArrowheads="1"/>
          </p:cNvSpPr>
          <p:nvPr/>
        </p:nvSpPr>
        <p:spPr bwMode="auto">
          <a:xfrm>
            <a:off x="5775325" y="1766888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5’</a:t>
            </a:r>
          </a:p>
        </p:txBody>
      </p:sp>
      <p:sp>
        <p:nvSpPr>
          <p:cNvPr id="482334" name="Text Box 30"/>
          <p:cNvSpPr txBox="1">
            <a:spLocks noChangeArrowheads="1"/>
          </p:cNvSpPr>
          <p:nvPr/>
        </p:nvSpPr>
        <p:spPr bwMode="auto">
          <a:xfrm>
            <a:off x="441325" y="1843088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3’</a:t>
            </a:r>
          </a:p>
        </p:txBody>
      </p:sp>
      <p:sp>
        <p:nvSpPr>
          <p:cNvPr id="482335" name="Text Box 31"/>
          <p:cNvSpPr txBox="1">
            <a:spLocks noChangeArrowheads="1"/>
          </p:cNvSpPr>
          <p:nvPr/>
        </p:nvSpPr>
        <p:spPr bwMode="auto">
          <a:xfrm>
            <a:off x="457200" y="13716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5’</a:t>
            </a:r>
          </a:p>
        </p:txBody>
      </p:sp>
      <p:sp>
        <p:nvSpPr>
          <p:cNvPr id="482336" name="Line 32"/>
          <p:cNvSpPr>
            <a:spLocks noChangeShapeType="1"/>
          </p:cNvSpPr>
          <p:nvPr/>
        </p:nvSpPr>
        <p:spPr bwMode="auto">
          <a:xfrm flipV="1">
            <a:off x="2209800" y="15240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37" name="Text Box 33"/>
          <p:cNvSpPr txBox="1">
            <a:spLocks noChangeArrowheads="1"/>
          </p:cNvSpPr>
          <p:nvPr/>
        </p:nvSpPr>
        <p:spPr bwMode="auto">
          <a:xfrm>
            <a:off x="2209800" y="1295400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/>
              <a:t>OH  3’</a:t>
            </a:r>
          </a:p>
        </p:txBody>
      </p:sp>
      <p:sp>
        <p:nvSpPr>
          <p:cNvPr id="482338" name="Line 34"/>
          <p:cNvSpPr>
            <a:spLocks noChangeShapeType="1"/>
          </p:cNvSpPr>
          <p:nvPr/>
        </p:nvSpPr>
        <p:spPr bwMode="auto">
          <a:xfrm>
            <a:off x="1219200" y="3276600"/>
            <a:ext cx="39624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39" name="Line 35"/>
          <p:cNvSpPr>
            <a:spLocks noChangeShapeType="1"/>
          </p:cNvSpPr>
          <p:nvPr/>
        </p:nvSpPr>
        <p:spPr bwMode="auto">
          <a:xfrm>
            <a:off x="1219200" y="2819400"/>
            <a:ext cx="9144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40" name="Line 36"/>
          <p:cNvSpPr>
            <a:spLocks noChangeShapeType="1"/>
          </p:cNvSpPr>
          <p:nvPr/>
        </p:nvSpPr>
        <p:spPr bwMode="auto">
          <a:xfrm>
            <a:off x="1447800" y="28194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41" name="Line 37"/>
          <p:cNvSpPr>
            <a:spLocks noChangeShapeType="1"/>
          </p:cNvSpPr>
          <p:nvPr/>
        </p:nvSpPr>
        <p:spPr bwMode="auto">
          <a:xfrm>
            <a:off x="1676400" y="28194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42" name="Line 38"/>
          <p:cNvSpPr>
            <a:spLocks noChangeShapeType="1"/>
          </p:cNvSpPr>
          <p:nvPr/>
        </p:nvSpPr>
        <p:spPr bwMode="auto">
          <a:xfrm>
            <a:off x="1905000" y="28194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43" name="Line 39"/>
          <p:cNvSpPr>
            <a:spLocks noChangeShapeType="1"/>
          </p:cNvSpPr>
          <p:nvPr/>
        </p:nvSpPr>
        <p:spPr bwMode="auto">
          <a:xfrm>
            <a:off x="2133600" y="28194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44" name="Line 40"/>
          <p:cNvSpPr>
            <a:spLocks noChangeShapeType="1"/>
          </p:cNvSpPr>
          <p:nvPr/>
        </p:nvSpPr>
        <p:spPr bwMode="auto">
          <a:xfrm>
            <a:off x="1219200" y="31242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45" name="Line 41"/>
          <p:cNvSpPr>
            <a:spLocks noChangeShapeType="1"/>
          </p:cNvSpPr>
          <p:nvPr/>
        </p:nvSpPr>
        <p:spPr bwMode="auto">
          <a:xfrm>
            <a:off x="1676400" y="31242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46" name="Line 42"/>
          <p:cNvSpPr>
            <a:spLocks noChangeShapeType="1"/>
          </p:cNvSpPr>
          <p:nvPr/>
        </p:nvSpPr>
        <p:spPr bwMode="auto">
          <a:xfrm>
            <a:off x="1905000" y="31242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47" name="Line 43"/>
          <p:cNvSpPr>
            <a:spLocks noChangeShapeType="1"/>
          </p:cNvSpPr>
          <p:nvPr/>
        </p:nvSpPr>
        <p:spPr bwMode="auto">
          <a:xfrm>
            <a:off x="2133600" y="31242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48" name="Line 44"/>
          <p:cNvSpPr>
            <a:spLocks noChangeShapeType="1"/>
          </p:cNvSpPr>
          <p:nvPr/>
        </p:nvSpPr>
        <p:spPr bwMode="auto">
          <a:xfrm>
            <a:off x="2362200" y="31242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49" name="Line 45"/>
          <p:cNvSpPr>
            <a:spLocks noChangeShapeType="1"/>
          </p:cNvSpPr>
          <p:nvPr/>
        </p:nvSpPr>
        <p:spPr bwMode="auto">
          <a:xfrm>
            <a:off x="3048000" y="31242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50" name="Line 46"/>
          <p:cNvSpPr>
            <a:spLocks noChangeShapeType="1"/>
          </p:cNvSpPr>
          <p:nvPr/>
        </p:nvSpPr>
        <p:spPr bwMode="auto">
          <a:xfrm>
            <a:off x="1447800" y="31242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51" name="Line 47"/>
          <p:cNvSpPr>
            <a:spLocks noChangeShapeType="1"/>
          </p:cNvSpPr>
          <p:nvPr/>
        </p:nvSpPr>
        <p:spPr bwMode="auto">
          <a:xfrm>
            <a:off x="2819400" y="31242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52" name="Line 48"/>
          <p:cNvSpPr>
            <a:spLocks noChangeShapeType="1"/>
          </p:cNvSpPr>
          <p:nvPr/>
        </p:nvSpPr>
        <p:spPr bwMode="auto">
          <a:xfrm>
            <a:off x="2590800" y="31242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53" name="Line 49"/>
          <p:cNvSpPr>
            <a:spLocks noChangeShapeType="1"/>
          </p:cNvSpPr>
          <p:nvPr/>
        </p:nvSpPr>
        <p:spPr bwMode="auto">
          <a:xfrm>
            <a:off x="1219200" y="28194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54" name="Line 50"/>
          <p:cNvSpPr>
            <a:spLocks noChangeShapeType="1"/>
          </p:cNvSpPr>
          <p:nvPr/>
        </p:nvSpPr>
        <p:spPr bwMode="auto">
          <a:xfrm>
            <a:off x="3276600" y="31242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55" name="Line 51"/>
          <p:cNvSpPr>
            <a:spLocks noChangeShapeType="1"/>
          </p:cNvSpPr>
          <p:nvPr/>
        </p:nvSpPr>
        <p:spPr bwMode="auto">
          <a:xfrm>
            <a:off x="3505200" y="31242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56" name="Line 52"/>
          <p:cNvSpPr>
            <a:spLocks noChangeShapeType="1"/>
          </p:cNvSpPr>
          <p:nvPr/>
        </p:nvSpPr>
        <p:spPr bwMode="auto">
          <a:xfrm>
            <a:off x="3733800" y="31242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57" name="Line 53"/>
          <p:cNvSpPr>
            <a:spLocks noChangeShapeType="1"/>
          </p:cNvSpPr>
          <p:nvPr/>
        </p:nvSpPr>
        <p:spPr bwMode="auto">
          <a:xfrm>
            <a:off x="3962400" y="31242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58" name="Line 54"/>
          <p:cNvSpPr>
            <a:spLocks noChangeShapeType="1"/>
          </p:cNvSpPr>
          <p:nvPr/>
        </p:nvSpPr>
        <p:spPr bwMode="auto">
          <a:xfrm>
            <a:off x="4191000" y="31242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59" name="Line 55"/>
          <p:cNvSpPr>
            <a:spLocks noChangeShapeType="1"/>
          </p:cNvSpPr>
          <p:nvPr/>
        </p:nvSpPr>
        <p:spPr bwMode="auto">
          <a:xfrm>
            <a:off x="4419600" y="31242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60" name="Line 56"/>
          <p:cNvSpPr>
            <a:spLocks noChangeShapeType="1"/>
          </p:cNvSpPr>
          <p:nvPr/>
        </p:nvSpPr>
        <p:spPr bwMode="auto">
          <a:xfrm>
            <a:off x="4648200" y="31242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61" name="Line 57"/>
          <p:cNvSpPr>
            <a:spLocks noChangeShapeType="1"/>
          </p:cNvSpPr>
          <p:nvPr/>
        </p:nvSpPr>
        <p:spPr bwMode="auto">
          <a:xfrm>
            <a:off x="4876800" y="31242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62" name="Line 58"/>
          <p:cNvSpPr>
            <a:spLocks noChangeShapeType="1"/>
          </p:cNvSpPr>
          <p:nvPr/>
        </p:nvSpPr>
        <p:spPr bwMode="auto">
          <a:xfrm>
            <a:off x="838200" y="3276600"/>
            <a:ext cx="381000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63" name="Line 59"/>
          <p:cNvSpPr>
            <a:spLocks noChangeShapeType="1"/>
          </p:cNvSpPr>
          <p:nvPr/>
        </p:nvSpPr>
        <p:spPr bwMode="auto">
          <a:xfrm>
            <a:off x="838200" y="2819400"/>
            <a:ext cx="381000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64" name="Line 60"/>
          <p:cNvSpPr>
            <a:spLocks noChangeShapeType="1"/>
          </p:cNvSpPr>
          <p:nvPr/>
        </p:nvSpPr>
        <p:spPr bwMode="auto">
          <a:xfrm>
            <a:off x="5181600" y="3276600"/>
            <a:ext cx="381000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65" name="Text Box 61"/>
          <p:cNvSpPr txBox="1">
            <a:spLocks noChangeArrowheads="1"/>
          </p:cNvSpPr>
          <p:nvPr/>
        </p:nvSpPr>
        <p:spPr bwMode="auto">
          <a:xfrm>
            <a:off x="5699125" y="2986088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5’</a:t>
            </a:r>
          </a:p>
        </p:txBody>
      </p:sp>
      <p:sp>
        <p:nvSpPr>
          <p:cNvPr id="482366" name="Text Box 62"/>
          <p:cNvSpPr txBox="1">
            <a:spLocks noChangeArrowheads="1"/>
          </p:cNvSpPr>
          <p:nvPr/>
        </p:nvSpPr>
        <p:spPr bwMode="auto">
          <a:xfrm>
            <a:off x="365125" y="3062288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3’</a:t>
            </a:r>
          </a:p>
        </p:txBody>
      </p:sp>
      <p:sp>
        <p:nvSpPr>
          <p:cNvPr id="482367" name="Text Box 63"/>
          <p:cNvSpPr txBox="1">
            <a:spLocks noChangeArrowheads="1"/>
          </p:cNvSpPr>
          <p:nvPr/>
        </p:nvSpPr>
        <p:spPr bwMode="auto">
          <a:xfrm>
            <a:off x="381000" y="25908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5’</a:t>
            </a:r>
          </a:p>
        </p:txBody>
      </p:sp>
      <p:sp>
        <p:nvSpPr>
          <p:cNvPr id="482368" name="Line 64"/>
          <p:cNvSpPr>
            <a:spLocks noChangeShapeType="1"/>
          </p:cNvSpPr>
          <p:nvPr/>
        </p:nvSpPr>
        <p:spPr bwMode="auto">
          <a:xfrm>
            <a:off x="1235075" y="4710113"/>
            <a:ext cx="39624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69" name="Line 65"/>
          <p:cNvSpPr>
            <a:spLocks noChangeShapeType="1"/>
          </p:cNvSpPr>
          <p:nvPr/>
        </p:nvSpPr>
        <p:spPr bwMode="auto">
          <a:xfrm>
            <a:off x="1219200" y="4267200"/>
            <a:ext cx="9144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70" name="Line 66"/>
          <p:cNvSpPr>
            <a:spLocks noChangeShapeType="1"/>
          </p:cNvSpPr>
          <p:nvPr/>
        </p:nvSpPr>
        <p:spPr bwMode="auto">
          <a:xfrm>
            <a:off x="1463675" y="4252913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71" name="Line 67"/>
          <p:cNvSpPr>
            <a:spLocks noChangeShapeType="1"/>
          </p:cNvSpPr>
          <p:nvPr/>
        </p:nvSpPr>
        <p:spPr bwMode="auto">
          <a:xfrm>
            <a:off x="1692275" y="4252913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72" name="Line 68"/>
          <p:cNvSpPr>
            <a:spLocks noChangeShapeType="1"/>
          </p:cNvSpPr>
          <p:nvPr/>
        </p:nvSpPr>
        <p:spPr bwMode="auto">
          <a:xfrm>
            <a:off x="1920875" y="4252913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73" name="Line 69"/>
          <p:cNvSpPr>
            <a:spLocks noChangeShapeType="1"/>
          </p:cNvSpPr>
          <p:nvPr/>
        </p:nvSpPr>
        <p:spPr bwMode="auto">
          <a:xfrm>
            <a:off x="2149475" y="4252913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74" name="Line 70"/>
          <p:cNvSpPr>
            <a:spLocks noChangeShapeType="1"/>
          </p:cNvSpPr>
          <p:nvPr/>
        </p:nvSpPr>
        <p:spPr bwMode="auto">
          <a:xfrm>
            <a:off x="1235075" y="4557713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75" name="Line 71"/>
          <p:cNvSpPr>
            <a:spLocks noChangeShapeType="1"/>
          </p:cNvSpPr>
          <p:nvPr/>
        </p:nvSpPr>
        <p:spPr bwMode="auto">
          <a:xfrm>
            <a:off x="1692275" y="4557713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76" name="Line 72"/>
          <p:cNvSpPr>
            <a:spLocks noChangeShapeType="1"/>
          </p:cNvSpPr>
          <p:nvPr/>
        </p:nvSpPr>
        <p:spPr bwMode="auto">
          <a:xfrm>
            <a:off x="1920875" y="4557713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77" name="Line 73"/>
          <p:cNvSpPr>
            <a:spLocks noChangeShapeType="1"/>
          </p:cNvSpPr>
          <p:nvPr/>
        </p:nvSpPr>
        <p:spPr bwMode="auto">
          <a:xfrm>
            <a:off x="2149475" y="4557713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78" name="Line 74"/>
          <p:cNvSpPr>
            <a:spLocks noChangeShapeType="1"/>
          </p:cNvSpPr>
          <p:nvPr/>
        </p:nvSpPr>
        <p:spPr bwMode="auto">
          <a:xfrm>
            <a:off x="2378075" y="4557713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79" name="Line 75"/>
          <p:cNvSpPr>
            <a:spLocks noChangeShapeType="1"/>
          </p:cNvSpPr>
          <p:nvPr/>
        </p:nvSpPr>
        <p:spPr bwMode="auto">
          <a:xfrm>
            <a:off x="3063875" y="4557713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80" name="Line 76"/>
          <p:cNvSpPr>
            <a:spLocks noChangeShapeType="1"/>
          </p:cNvSpPr>
          <p:nvPr/>
        </p:nvSpPr>
        <p:spPr bwMode="auto">
          <a:xfrm>
            <a:off x="1463675" y="4557713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81" name="Line 77"/>
          <p:cNvSpPr>
            <a:spLocks noChangeShapeType="1"/>
          </p:cNvSpPr>
          <p:nvPr/>
        </p:nvSpPr>
        <p:spPr bwMode="auto">
          <a:xfrm>
            <a:off x="2835275" y="4557713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82" name="Line 78"/>
          <p:cNvSpPr>
            <a:spLocks noChangeShapeType="1"/>
          </p:cNvSpPr>
          <p:nvPr/>
        </p:nvSpPr>
        <p:spPr bwMode="auto">
          <a:xfrm>
            <a:off x="2606675" y="4557713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83" name="Line 79"/>
          <p:cNvSpPr>
            <a:spLocks noChangeShapeType="1"/>
          </p:cNvSpPr>
          <p:nvPr/>
        </p:nvSpPr>
        <p:spPr bwMode="auto">
          <a:xfrm>
            <a:off x="1235075" y="4252913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84" name="Line 80"/>
          <p:cNvSpPr>
            <a:spLocks noChangeShapeType="1"/>
          </p:cNvSpPr>
          <p:nvPr/>
        </p:nvSpPr>
        <p:spPr bwMode="auto">
          <a:xfrm>
            <a:off x="3292475" y="4557713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85" name="Line 81"/>
          <p:cNvSpPr>
            <a:spLocks noChangeShapeType="1"/>
          </p:cNvSpPr>
          <p:nvPr/>
        </p:nvSpPr>
        <p:spPr bwMode="auto">
          <a:xfrm>
            <a:off x="3521075" y="4557713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86" name="Line 82"/>
          <p:cNvSpPr>
            <a:spLocks noChangeShapeType="1"/>
          </p:cNvSpPr>
          <p:nvPr/>
        </p:nvSpPr>
        <p:spPr bwMode="auto">
          <a:xfrm>
            <a:off x="3749675" y="4557713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87" name="Line 83"/>
          <p:cNvSpPr>
            <a:spLocks noChangeShapeType="1"/>
          </p:cNvSpPr>
          <p:nvPr/>
        </p:nvSpPr>
        <p:spPr bwMode="auto">
          <a:xfrm>
            <a:off x="3978275" y="4557713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88" name="Line 84"/>
          <p:cNvSpPr>
            <a:spLocks noChangeShapeType="1"/>
          </p:cNvSpPr>
          <p:nvPr/>
        </p:nvSpPr>
        <p:spPr bwMode="auto">
          <a:xfrm>
            <a:off x="4206875" y="4557713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89" name="Line 85"/>
          <p:cNvSpPr>
            <a:spLocks noChangeShapeType="1"/>
          </p:cNvSpPr>
          <p:nvPr/>
        </p:nvSpPr>
        <p:spPr bwMode="auto">
          <a:xfrm>
            <a:off x="4435475" y="4557713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90" name="Line 86"/>
          <p:cNvSpPr>
            <a:spLocks noChangeShapeType="1"/>
          </p:cNvSpPr>
          <p:nvPr/>
        </p:nvSpPr>
        <p:spPr bwMode="auto">
          <a:xfrm>
            <a:off x="4664075" y="4557713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91" name="Line 87"/>
          <p:cNvSpPr>
            <a:spLocks noChangeShapeType="1"/>
          </p:cNvSpPr>
          <p:nvPr/>
        </p:nvSpPr>
        <p:spPr bwMode="auto">
          <a:xfrm>
            <a:off x="4892675" y="4557713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92" name="Line 88"/>
          <p:cNvSpPr>
            <a:spLocks noChangeShapeType="1"/>
          </p:cNvSpPr>
          <p:nvPr/>
        </p:nvSpPr>
        <p:spPr bwMode="auto">
          <a:xfrm>
            <a:off x="854075" y="4710113"/>
            <a:ext cx="381000" cy="15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93" name="Line 89"/>
          <p:cNvSpPr>
            <a:spLocks noChangeShapeType="1"/>
          </p:cNvSpPr>
          <p:nvPr/>
        </p:nvSpPr>
        <p:spPr bwMode="auto">
          <a:xfrm>
            <a:off x="838200" y="4267200"/>
            <a:ext cx="381000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94" name="Line 90"/>
          <p:cNvSpPr>
            <a:spLocks noChangeShapeType="1"/>
          </p:cNvSpPr>
          <p:nvPr/>
        </p:nvSpPr>
        <p:spPr bwMode="auto">
          <a:xfrm>
            <a:off x="5197475" y="4710113"/>
            <a:ext cx="381000" cy="15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395" name="Text Box 91"/>
          <p:cNvSpPr txBox="1">
            <a:spLocks noChangeArrowheads="1"/>
          </p:cNvSpPr>
          <p:nvPr/>
        </p:nvSpPr>
        <p:spPr bwMode="auto">
          <a:xfrm>
            <a:off x="5715000" y="44196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5’</a:t>
            </a:r>
          </a:p>
        </p:txBody>
      </p:sp>
      <p:sp>
        <p:nvSpPr>
          <p:cNvPr id="482396" name="Text Box 92"/>
          <p:cNvSpPr txBox="1">
            <a:spLocks noChangeArrowheads="1"/>
          </p:cNvSpPr>
          <p:nvPr/>
        </p:nvSpPr>
        <p:spPr bwMode="auto">
          <a:xfrm>
            <a:off x="381000" y="44958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3’</a:t>
            </a:r>
          </a:p>
        </p:txBody>
      </p:sp>
      <p:sp>
        <p:nvSpPr>
          <p:cNvPr id="482397" name="Text Box 93"/>
          <p:cNvSpPr txBox="1">
            <a:spLocks noChangeArrowheads="1"/>
          </p:cNvSpPr>
          <p:nvPr/>
        </p:nvSpPr>
        <p:spPr bwMode="auto">
          <a:xfrm>
            <a:off x="396875" y="4024313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5’</a:t>
            </a:r>
          </a:p>
        </p:txBody>
      </p:sp>
      <p:sp>
        <p:nvSpPr>
          <p:cNvPr id="482398" name="Text Box 94"/>
          <p:cNvSpPr txBox="1">
            <a:spLocks noChangeArrowheads="1"/>
          </p:cNvSpPr>
          <p:nvPr/>
        </p:nvSpPr>
        <p:spPr bwMode="auto">
          <a:xfrm>
            <a:off x="2590800" y="3962400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/>
              <a:t>OH  3’</a:t>
            </a:r>
          </a:p>
        </p:txBody>
      </p:sp>
      <p:sp>
        <p:nvSpPr>
          <p:cNvPr id="482399" name="Line 95"/>
          <p:cNvSpPr>
            <a:spLocks noChangeShapeType="1"/>
          </p:cNvSpPr>
          <p:nvPr/>
        </p:nvSpPr>
        <p:spPr bwMode="auto">
          <a:xfrm>
            <a:off x="2133600" y="2819400"/>
            <a:ext cx="2286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400" name="Line 96"/>
          <p:cNvSpPr>
            <a:spLocks noChangeShapeType="1"/>
          </p:cNvSpPr>
          <p:nvPr/>
        </p:nvSpPr>
        <p:spPr bwMode="auto">
          <a:xfrm>
            <a:off x="2362200" y="2819400"/>
            <a:ext cx="1588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401" name="Line 97"/>
          <p:cNvSpPr>
            <a:spLocks noChangeShapeType="1"/>
          </p:cNvSpPr>
          <p:nvPr/>
        </p:nvSpPr>
        <p:spPr bwMode="auto">
          <a:xfrm flipV="1">
            <a:off x="2362200" y="27432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402" name="Text Box 98"/>
          <p:cNvSpPr txBox="1">
            <a:spLocks noChangeArrowheads="1"/>
          </p:cNvSpPr>
          <p:nvPr/>
        </p:nvSpPr>
        <p:spPr bwMode="auto">
          <a:xfrm>
            <a:off x="2362200" y="2514600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/>
              <a:t>OH  3’</a:t>
            </a:r>
          </a:p>
        </p:txBody>
      </p:sp>
      <p:sp>
        <p:nvSpPr>
          <p:cNvPr id="482403" name="Line 99"/>
          <p:cNvSpPr>
            <a:spLocks noChangeShapeType="1"/>
          </p:cNvSpPr>
          <p:nvPr/>
        </p:nvSpPr>
        <p:spPr bwMode="auto">
          <a:xfrm>
            <a:off x="2133600" y="4267200"/>
            <a:ext cx="4572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404" name="Line 100"/>
          <p:cNvSpPr>
            <a:spLocks noChangeShapeType="1"/>
          </p:cNvSpPr>
          <p:nvPr/>
        </p:nvSpPr>
        <p:spPr bwMode="auto">
          <a:xfrm>
            <a:off x="2362200" y="4267200"/>
            <a:ext cx="1588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405" name="Line 101"/>
          <p:cNvSpPr>
            <a:spLocks noChangeShapeType="1"/>
          </p:cNvSpPr>
          <p:nvPr/>
        </p:nvSpPr>
        <p:spPr bwMode="auto">
          <a:xfrm>
            <a:off x="2590800" y="4267200"/>
            <a:ext cx="1588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406" name="Line 102"/>
          <p:cNvSpPr>
            <a:spLocks noChangeShapeType="1"/>
          </p:cNvSpPr>
          <p:nvPr/>
        </p:nvSpPr>
        <p:spPr bwMode="auto">
          <a:xfrm flipV="1">
            <a:off x="2590800" y="41910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407" name="Text Box 103"/>
          <p:cNvSpPr txBox="1">
            <a:spLocks noChangeArrowheads="1"/>
          </p:cNvSpPr>
          <p:nvPr/>
        </p:nvSpPr>
        <p:spPr bwMode="auto">
          <a:xfrm>
            <a:off x="3048000" y="242888"/>
            <a:ext cx="3213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>
                <a:latin typeface="Bookman Old Style" charset="0"/>
              </a:rPr>
              <a:t>DNA polymerase</a:t>
            </a:r>
          </a:p>
        </p:txBody>
      </p:sp>
      <p:sp>
        <p:nvSpPr>
          <p:cNvPr id="482408" name="Text Box 104"/>
          <p:cNvSpPr txBox="1">
            <a:spLocks noChangeArrowheads="1"/>
          </p:cNvSpPr>
          <p:nvPr/>
        </p:nvSpPr>
        <p:spPr bwMode="auto">
          <a:xfrm>
            <a:off x="838200" y="5105400"/>
            <a:ext cx="76946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latin typeface="Bookman Old Style" charset="0"/>
              </a:rPr>
              <a:t>DNA synthesis </a:t>
            </a:r>
            <a:r>
              <a:rPr lang="en-GB" b="1" u="sng">
                <a:solidFill>
                  <a:srgbClr val="FF0000"/>
                </a:solidFill>
                <a:latin typeface="Bookman Old Style" charset="0"/>
              </a:rPr>
              <a:t>always</a:t>
            </a:r>
            <a:r>
              <a:rPr lang="en-GB" b="1">
                <a:solidFill>
                  <a:srgbClr val="FF0000"/>
                </a:solidFill>
                <a:latin typeface="Bookman Old Style" charset="0"/>
              </a:rPr>
              <a:t> </a:t>
            </a:r>
            <a:r>
              <a:rPr lang="en-GB" b="1">
                <a:latin typeface="Bookman Old Style" charset="0"/>
              </a:rPr>
              <a:t>occurs by adding</a:t>
            </a:r>
          </a:p>
          <a:p>
            <a:r>
              <a:rPr lang="en-GB" b="1">
                <a:latin typeface="Bookman Old Style" charset="0"/>
              </a:rPr>
              <a:t>nucleotides to the 3’-OH of the growing strand.</a:t>
            </a:r>
          </a:p>
          <a:p>
            <a:endParaRPr lang="en-GB" b="1">
              <a:latin typeface="Bookman Old Style" charset="0"/>
            </a:endParaRPr>
          </a:p>
          <a:p>
            <a:r>
              <a:rPr lang="en-GB" b="1">
                <a:latin typeface="Bookman Old Style" charset="0"/>
              </a:rPr>
              <a:t>Synthesis is </a:t>
            </a:r>
            <a:r>
              <a:rPr lang="en-GB" b="1" u="sng">
                <a:solidFill>
                  <a:srgbClr val="FF0000"/>
                </a:solidFill>
                <a:latin typeface="Bookman Old Style" charset="0"/>
              </a:rPr>
              <a:t>always</a:t>
            </a:r>
            <a:r>
              <a:rPr lang="en-GB" b="1">
                <a:latin typeface="Bookman Old Style" charset="0"/>
              </a:rPr>
              <a:t> in the 5’- 3’ direction</a:t>
            </a:r>
          </a:p>
        </p:txBody>
      </p:sp>
      <p:sp>
        <p:nvSpPr>
          <p:cNvPr id="482409" name="Line 105"/>
          <p:cNvSpPr>
            <a:spLocks noChangeShapeType="1"/>
          </p:cNvSpPr>
          <p:nvPr/>
        </p:nvSpPr>
        <p:spPr bwMode="auto">
          <a:xfrm>
            <a:off x="2209800" y="2438400"/>
            <a:ext cx="762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2410" name="Line 106"/>
          <p:cNvSpPr>
            <a:spLocks noChangeShapeType="1"/>
          </p:cNvSpPr>
          <p:nvPr/>
        </p:nvSpPr>
        <p:spPr bwMode="auto">
          <a:xfrm>
            <a:off x="2590800" y="3886200"/>
            <a:ext cx="762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330" name="Picture 2" descr="dna replic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306388"/>
            <a:ext cx="5408613" cy="6243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6" name="Picture 2" descr="20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324600"/>
          </a:xfrm>
          <a:prstGeom prst="rect">
            <a:avLst/>
          </a:prstGeom>
          <a:noFill/>
        </p:spPr>
      </p:pic>
      <p:sp>
        <p:nvSpPr>
          <p:cNvPr id="385027" name="Text Box 3"/>
          <p:cNvSpPr txBox="1">
            <a:spLocks noChangeArrowheads="1"/>
          </p:cNvSpPr>
          <p:nvPr/>
        </p:nvSpPr>
        <p:spPr bwMode="auto">
          <a:xfrm>
            <a:off x="7010400" y="4638675"/>
            <a:ext cx="2047875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E. Coli: DnaG</a:t>
            </a:r>
          </a:p>
        </p:txBody>
      </p:sp>
      <p:sp>
        <p:nvSpPr>
          <p:cNvPr id="385028" name="Text Box 4"/>
          <p:cNvSpPr txBox="1">
            <a:spLocks noChangeArrowheads="1"/>
          </p:cNvSpPr>
          <p:nvPr/>
        </p:nvSpPr>
        <p:spPr bwMode="auto">
          <a:xfrm>
            <a:off x="4098925" y="1870075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SSB</a:t>
            </a:r>
          </a:p>
        </p:txBody>
      </p:sp>
      <p:sp>
        <p:nvSpPr>
          <p:cNvPr id="385029" name="Text Box 5"/>
          <p:cNvSpPr txBox="1">
            <a:spLocks noChangeArrowheads="1"/>
          </p:cNvSpPr>
          <p:nvPr/>
        </p:nvSpPr>
        <p:spPr bwMode="auto">
          <a:xfrm>
            <a:off x="2498725" y="2590800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DnaB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50" name="Picture 2" descr="20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</p:spPr>
      </p:pic>
      <p:sp>
        <p:nvSpPr>
          <p:cNvPr id="386051" name="Text Box 3"/>
          <p:cNvSpPr txBox="1">
            <a:spLocks noChangeArrowheads="1"/>
          </p:cNvSpPr>
          <p:nvPr/>
        </p:nvSpPr>
        <p:spPr bwMode="auto">
          <a:xfrm>
            <a:off x="2133600" y="4419600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i="1"/>
              <a:t>DnaB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074" name="Picture 2" descr="20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098" name="Picture 2" descr="20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535738"/>
          </a:xfrm>
          <a:prstGeom prst="rect">
            <a:avLst/>
          </a:prstGeom>
          <a:noFill/>
        </p:spPr>
      </p:pic>
      <p:sp>
        <p:nvSpPr>
          <p:cNvPr id="388099" name="Text Box 3"/>
          <p:cNvSpPr txBox="1">
            <a:spLocks noChangeArrowheads="1"/>
          </p:cNvSpPr>
          <p:nvPr/>
        </p:nvSpPr>
        <p:spPr bwMode="auto">
          <a:xfrm>
            <a:off x="4114800" y="4953000"/>
            <a:ext cx="1036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(</a:t>
            </a:r>
            <a:r>
              <a:rPr lang="en-GB" sz="2800" b="1"/>
              <a:t>SSB)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ln/>
        </p:spPr>
        <p:txBody>
          <a:bodyPr lIns="90487" tIns="44450" rIns="90487" bIns="44450"/>
          <a:lstStyle/>
          <a:p>
            <a:r>
              <a:rPr lang="en-US" b="1">
                <a:solidFill>
                  <a:schemeClr val="tx1"/>
                </a:solidFill>
              </a:rPr>
              <a:t>Replication Enzymes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720850"/>
            <a:ext cx="8167687" cy="4603750"/>
          </a:xfrm>
          <a:noFill/>
          <a:ln/>
        </p:spPr>
        <p:txBody>
          <a:bodyPr lIns="90487" tIns="44450" rIns="90487" bIns="44450"/>
          <a:lstStyle/>
          <a:p>
            <a:r>
              <a:rPr lang="en-US" sz="3600" b="1"/>
              <a:t>DNA Polymerase -</a:t>
            </a:r>
            <a:r>
              <a:rPr lang="en-US" sz="3600"/>
              <a:t> Matches the correct nucleotides then joins adjacent nucleotides to each other</a:t>
            </a:r>
          </a:p>
          <a:p>
            <a:r>
              <a:rPr lang="en-US" sz="3600" b="1"/>
              <a:t>Primase -</a:t>
            </a:r>
            <a:r>
              <a:rPr lang="en-US" sz="3600"/>
              <a:t> Provides an RNA primer to start polymerization</a:t>
            </a:r>
          </a:p>
          <a:p>
            <a:r>
              <a:rPr lang="en-US" sz="3600" b="1"/>
              <a:t>Ligase -</a:t>
            </a:r>
            <a:r>
              <a:rPr lang="en-US" sz="3600"/>
              <a:t> Joins adjacent DNA strands together (fixes “nicks”)</a:t>
            </a:r>
            <a:endParaRPr lang="en-US" sz="4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4813"/>
            <a:ext cx="9144000" cy="6192837"/>
          </a:xfrm>
          <a:noFill/>
          <a:ln/>
        </p:spPr>
        <p:txBody>
          <a:bodyPr lIns="90487" tIns="44450" rIns="90487" bIns="44450"/>
          <a:lstStyle/>
          <a:p>
            <a:r>
              <a:rPr lang="en-US" sz="4000" b="1"/>
              <a:t>Helicase -</a:t>
            </a:r>
            <a:r>
              <a:rPr lang="en-US" sz="4000"/>
              <a:t> Unwinds the DNA and melts it</a:t>
            </a:r>
          </a:p>
          <a:p>
            <a:r>
              <a:rPr lang="en-US" sz="4000" b="1"/>
              <a:t>Single Strand Binding Proteins -</a:t>
            </a:r>
            <a:r>
              <a:rPr lang="en-US" sz="4000"/>
              <a:t> Keep the DNA single stranded after it has been melted by helicase</a:t>
            </a:r>
          </a:p>
          <a:p>
            <a:r>
              <a:rPr lang="en-US" sz="4000" b="1"/>
              <a:t>Gyrase -</a:t>
            </a:r>
            <a:r>
              <a:rPr lang="en-US" sz="4000"/>
              <a:t> A topisomerase that Relieves torsional strain in the DNA molecule</a:t>
            </a:r>
          </a:p>
          <a:p>
            <a:r>
              <a:rPr lang="en-US" sz="4000" b="1"/>
              <a:t>Telomerase -</a:t>
            </a:r>
            <a:r>
              <a:rPr lang="en-US" sz="4000"/>
              <a:t> Finishes off the ends of DNA strands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682" name="Picture 2" descr="File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67119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scan0008"/>
          <p:cNvPicPr>
            <a:picLocks noChangeAspect="1" noChangeArrowheads="1"/>
          </p:cNvPicPr>
          <p:nvPr/>
        </p:nvPicPr>
        <p:blipFill>
          <a:blip r:embed="rId2"/>
          <a:srcRect b="42508"/>
          <a:stretch>
            <a:fillRect/>
          </a:stretch>
        </p:blipFill>
        <p:spPr bwMode="auto">
          <a:xfrm>
            <a:off x="609600" y="228600"/>
            <a:ext cx="7848600" cy="6070600"/>
          </a:xfrm>
          <a:prstGeom prst="rect">
            <a:avLst/>
          </a:prstGeom>
          <a:noFill/>
        </p:spPr>
      </p:pic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5867400" y="6248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5410200" y="3124200"/>
            <a:ext cx="33528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Text Box 2"/>
          <p:cNvSpPr txBox="1">
            <a:spLocks noChangeArrowheads="1"/>
          </p:cNvSpPr>
          <p:nvPr/>
        </p:nvSpPr>
        <p:spPr bwMode="auto">
          <a:xfrm>
            <a:off x="304800" y="201613"/>
            <a:ext cx="8534400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b="1">
                <a:latin typeface="Bookman Old Style" charset="0"/>
              </a:rPr>
              <a:t> </a:t>
            </a:r>
            <a:r>
              <a:rPr lang="en-GB" sz="3600" b="1">
                <a:latin typeface="Bookman Old Style" charset="0"/>
              </a:rPr>
              <a:t>REPLICATION – GENERAL PRINCIPLES</a:t>
            </a:r>
            <a:endParaRPr lang="en-GB" b="1">
              <a:latin typeface="Bookman Old Style" charset="0"/>
            </a:endParaRPr>
          </a:p>
          <a:p>
            <a:pPr algn="ctr"/>
            <a:endParaRPr lang="en-GB" b="1">
              <a:latin typeface="Bookman Old Style" charset="0"/>
            </a:endParaRPr>
          </a:p>
          <a:p>
            <a:pPr algn="ctr"/>
            <a:r>
              <a:rPr lang="en-GB" sz="3200" b="1">
                <a:solidFill>
                  <a:schemeClr val="accent2"/>
                </a:solidFill>
                <a:latin typeface="Bookman Old Style" charset="0"/>
              </a:rPr>
              <a:t>START</a:t>
            </a:r>
            <a:endParaRPr lang="en-GB" b="1">
              <a:solidFill>
                <a:schemeClr val="accent2"/>
              </a:solidFill>
              <a:latin typeface="Bookman Old Style" charset="0"/>
            </a:endParaRPr>
          </a:p>
          <a:p>
            <a:pPr algn="ctr"/>
            <a:endParaRPr lang="en-GB" b="1">
              <a:solidFill>
                <a:schemeClr val="accent2"/>
              </a:solidFill>
              <a:latin typeface="Bookman Old Style" charset="0"/>
            </a:endParaRPr>
          </a:p>
          <a:p>
            <a:pPr algn="ctr"/>
            <a:r>
              <a:rPr lang="en-GB" b="1">
                <a:latin typeface="Bookman Old Style" charset="0"/>
              </a:rPr>
              <a:t>Must be ready   </a:t>
            </a:r>
          </a:p>
          <a:p>
            <a:pPr algn="ctr"/>
            <a:r>
              <a:rPr lang="en-GB" b="1">
                <a:latin typeface="Bookman Old Style" charset="0"/>
              </a:rPr>
              <a:t>Must know where to start </a:t>
            </a:r>
          </a:p>
          <a:p>
            <a:pPr algn="ctr"/>
            <a:endParaRPr lang="en-GB" b="1">
              <a:latin typeface="Bookman Old Style" charset="0"/>
            </a:endParaRPr>
          </a:p>
          <a:p>
            <a:pPr algn="ctr"/>
            <a:endParaRPr lang="en-GB" b="1">
              <a:latin typeface="Bookman Old Style" charset="0"/>
            </a:endParaRPr>
          </a:p>
          <a:p>
            <a:pPr algn="ctr"/>
            <a:r>
              <a:rPr lang="en-GB" sz="3200" b="1">
                <a:solidFill>
                  <a:schemeClr val="accent2"/>
                </a:solidFill>
                <a:latin typeface="Bookman Old Style" charset="0"/>
              </a:rPr>
              <a:t>FINISH</a:t>
            </a:r>
            <a:endParaRPr lang="en-GB" b="1">
              <a:solidFill>
                <a:schemeClr val="accent2"/>
              </a:solidFill>
              <a:latin typeface="Bookman Old Style" charset="0"/>
            </a:endParaRPr>
          </a:p>
          <a:p>
            <a:pPr algn="ctr"/>
            <a:endParaRPr lang="en-GB" b="1">
              <a:solidFill>
                <a:schemeClr val="accent2"/>
              </a:solidFill>
              <a:latin typeface="Bookman Old Style" charset="0"/>
            </a:endParaRPr>
          </a:p>
          <a:p>
            <a:pPr algn="ctr"/>
            <a:r>
              <a:rPr lang="en-GB" b="1">
                <a:latin typeface="Bookman Old Style" charset="0"/>
              </a:rPr>
              <a:t>Must all finish </a:t>
            </a:r>
          </a:p>
          <a:p>
            <a:pPr algn="ctr"/>
            <a:r>
              <a:rPr lang="en-GB" b="1">
                <a:latin typeface="Bookman Old Style" charset="0"/>
              </a:rPr>
              <a:t>Must ensure that each piece of DNA is replicated only once </a:t>
            </a:r>
          </a:p>
          <a:p>
            <a:pPr algn="ctr"/>
            <a:r>
              <a:rPr lang="en-GB" b="1">
                <a:latin typeface="Bookman Old Style" charset="0"/>
              </a:rPr>
              <a:t>Therefore must know where to finish </a:t>
            </a:r>
          </a:p>
          <a:p>
            <a:pPr algn="ctr"/>
            <a:endParaRPr lang="en-GB" b="1">
              <a:latin typeface="Bookman Old Style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scan0008"/>
          <p:cNvPicPr>
            <a:picLocks noChangeAspect="1" noChangeArrowheads="1"/>
          </p:cNvPicPr>
          <p:nvPr/>
        </p:nvPicPr>
        <p:blipFill>
          <a:blip r:embed="rId2"/>
          <a:srcRect t="36176"/>
          <a:stretch>
            <a:fillRect/>
          </a:stretch>
        </p:blipFill>
        <p:spPr bwMode="auto">
          <a:xfrm>
            <a:off x="685800" y="152400"/>
            <a:ext cx="7543800" cy="6477000"/>
          </a:xfrm>
          <a:prstGeom prst="rect">
            <a:avLst/>
          </a:prstGeom>
          <a:noFill/>
        </p:spPr>
      </p:pic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6705600" y="6324600"/>
            <a:ext cx="1295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6629400" y="6324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Arial" charset="0"/>
              </a:rPr>
              <a:t>exonuclease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scan0009"/>
          <p:cNvPicPr>
            <a:picLocks noChangeAspect="1" noChangeArrowheads="1"/>
          </p:cNvPicPr>
          <p:nvPr/>
        </p:nvPicPr>
        <p:blipFill>
          <a:blip r:embed="rId2"/>
          <a:srcRect l="2753" t="2052" r="9174" b="84595"/>
          <a:stretch>
            <a:fillRect/>
          </a:stretch>
        </p:blipFill>
        <p:spPr bwMode="auto">
          <a:xfrm>
            <a:off x="609600" y="1905000"/>
            <a:ext cx="7315200" cy="2478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scan0009"/>
          <p:cNvPicPr>
            <a:picLocks noChangeAspect="1" noChangeArrowheads="1"/>
          </p:cNvPicPr>
          <p:nvPr/>
        </p:nvPicPr>
        <p:blipFill>
          <a:blip r:embed="rId2"/>
          <a:srcRect l="2460" t="15405" r="6557" b="34113"/>
          <a:stretch>
            <a:fillRect/>
          </a:stretch>
        </p:blipFill>
        <p:spPr bwMode="auto">
          <a:xfrm>
            <a:off x="1752600" y="304800"/>
            <a:ext cx="479425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scan0009"/>
          <p:cNvPicPr>
            <a:picLocks noChangeAspect="1" noChangeArrowheads="1"/>
          </p:cNvPicPr>
          <p:nvPr/>
        </p:nvPicPr>
        <p:blipFill>
          <a:blip r:embed="rId2"/>
          <a:srcRect l="4918" t="46080" r="6557" b="2200"/>
          <a:stretch>
            <a:fillRect/>
          </a:stretch>
        </p:blipFill>
        <p:spPr bwMode="auto">
          <a:xfrm>
            <a:off x="2057400" y="228600"/>
            <a:ext cx="4960938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76250"/>
            <a:ext cx="7702550" cy="57721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4000" b="1">
                <a:latin typeface="Bookman Old Style" charset="0"/>
              </a:rPr>
              <a:t>Eukaryotes vs Prokaryotes</a:t>
            </a:r>
          </a:p>
          <a:p>
            <a:pPr>
              <a:lnSpc>
                <a:spcPct val="90000"/>
              </a:lnSpc>
            </a:pPr>
            <a:r>
              <a:rPr lang="en-US">
                <a:latin typeface="Bookman Old Style" charset="0"/>
              </a:rPr>
              <a:t>Enzymology, fundamental features, replication fork geometry, and use of multiprotein machinery conserved</a:t>
            </a:r>
          </a:p>
          <a:p>
            <a:pPr>
              <a:lnSpc>
                <a:spcPct val="90000"/>
              </a:lnSpc>
            </a:pPr>
            <a:r>
              <a:rPr lang="en-US">
                <a:latin typeface="Bookman Old Style" charset="0"/>
              </a:rPr>
              <a:t>More protein components in Euk replication machinery</a:t>
            </a:r>
          </a:p>
          <a:p>
            <a:pPr>
              <a:lnSpc>
                <a:spcPct val="90000"/>
              </a:lnSpc>
            </a:pPr>
            <a:r>
              <a:rPr lang="en-US">
                <a:latin typeface="Bookman Old Style" charset="0"/>
              </a:rPr>
              <a:t>Replication must proceed through nucleosomes </a:t>
            </a:r>
          </a:p>
          <a:p>
            <a:pPr>
              <a:lnSpc>
                <a:spcPct val="90000"/>
              </a:lnSpc>
            </a:pPr>
            <a:r>
              <a:rPr lang="en-US">
                <a:latin typeface="Bookman Old Style" charset="0"/>
              </a:rPr>
              <a:t>Replication fork moves 10X faster in Prok.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Text Box 2"/>
          <p:cNvSpPr txBox="1">
            <a:spLocks noChangeArrowheads="1"/>
          </p:cNvSpPr>
          <p:nvPr/>
        </p:nvSpPr>
        <p:spPr bwMode="auto">
          <a:xfrm>
            <a:off x="304800" y="533400"/>
            <a:ext cx="8534400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b="1">
                <a:latin typeface="Bookman Old Style" charset="0"/>
              </a:rPr>
              <a:t> </a:t>
            </a:r>
            <a:r>
              <a:rPr lang="en-GB" sz="3600" b="1">
                <a:latin typeface="Bookman Old Style" charset="0"/>
              </a:rPr>
              <a:t>REPLICATION – GENERAL PRINCIPLES</a:t>
            </a:r>
            <a:endParaRPr lang="en-GB" b="1">
              <a:latin typeface="Bookman Old Style" charset="0"/>
            </a:endParaRPr>
          </a:p>
          <a:p>
            <a:pPr algn="ctr"/>
            <a:endParaRPr lang="en-GB" b="1">
              <a:latin typeface="Bookman Old Style" charset="0"/>
            </a:endParaRPr>
          </a:p>
          <a:p>
            <a:pPr algn="ctr"/>
            <a:r>
              <a:rPr lang="en-GB" sz="3200" b="1">
                <a:solidFill>
                  <a:schemeClr val="accent2"/>
                </a:solidFill>
                <a:latin typeface="Bookman Old Style" charset="0"/>
              </a:rPr>
              <a:t>START</a:t>
            </a:r>
            <a:endParaRPr lang="en-GB" b="1">
              <a:latin typeface="Bookman Old Style" charset="0"/>
            </a:endParaRPr>
          </a:p>
          <a:p>
            <a:pPr algn="ctr"/>
            <a:endParaRPr lang="en-GB" b="1">
              <a:latin typeface="Bookman Old Style" charset="0"/>
            </a:endParaRPr>
          </a:p>
          <a:p>
            <a:pPr algn="ctr"/>
            <a:endParaRPr lang="en-GB" b="1">
              <a:latin typeface="Bookman Old Style" charset="0"/>
            </a:endParaRPr>
          </a:p>
          <a:p>
            <a:pPr algn="ctr"/>
            <a:r>
              <a:rPr lang="en-GB" sz="3200" b="1">
                <a:solidFill>
                  <a:schemeClr val="accent2"/>
                </a:solidFill>
                <a:latin typeface="Bookman Old Style" charset="0"/>
              </a:rPr>
              <a:t>FINISH</a:t>
            </a:r>
            <a:endParaRPr lang="en-GB" b="1">
              <a:solidFill>
                <a:schemeClr val="accent2"/>
              </a:solidFill>
              <a:latin typeface="Bookman Old Style" charset="0"/>
            </a:endParaRPr>
          </a:p>
          <a:p>
            <a:pPr algn="ctr"/>
            <a:endParaRPr lang="en-GB" b="1">
              <a:solidFill>
                <a:schemeClr val="accent2"/>
              </a:solidFill>
              <a:latin typeface="Bookman Old Style" charset="0"/>
            </a:endParaRPr>
          </a:p>
          <a:p>
            <a:pPr algn="ctr"/>
            <a:endParaRPr lang="en-GB" b="1">
              <a:solidFill>
                <a:schemeClr val="accent2"/>
              </a:solidFill>
              <a:latin typeface="Bookman Old Style" charset="0"/>
            </a:endParaRPr>
          </a:p>
          <a:p>
            <a:pPr algn="ctr"/>
            <a:r>
              <a:rPr lang="en-GB" sz="3200" b="1">
                <a:solidFill>
                  <a:schemeClr val="accent2"/>
                </a:solidFill>
                <a:latin typeface="Bookman Old Style" charset="0"/>
              </a:rPr>
              <a:t>ACCURACY/FIDELITY</a:t>
            </a:r>
            <a:endParaRPr lang="en-GB" b="1">
              <a:solidFill>
                <a:schemeClr val="accent2"/>
              </a:solidFill>
              <a:latin typeface="Bookman Old Style" charset="0"/>
            </a:endParaRPr>
          </a:p>
          <a:p>
            <a:pPr algn="ctr"/>
            <a:endParaRPr lang="en-GB" b="1">
              <a:latin typeface="Bookman Old Style" charset="0"/>
            </a:endParaRPr>
          </a:p>
          <a:p>
            <a:pPr algn="ctr"/>
            <a:endParaRPr lang="en-GB" b="1">
              <a:latin typeface="Bookman Old Style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28800"/>
            <a:ext cx="8540750" cy="1143000"/>
          </a:xfrm>
        </p:spPr>
        <p:txBody>
          <a:bodyPr/>
          <a:lstStyle/>
          <a:p>
            <a:r>
              <a:rPr lang="en-US" b="1">
                <a:latin typeface="Bookman Old Style" charset="0"/>
              </a:rPr>
              <a:t>Accuracy and Fidelity</a:t>
            </a:r>
            <a:br>
              <a:rPr lang="en-US" b="1">
                <a:latin typeface="Bookman Old Style" charset="0"/>
              </a:rPr>
            </a:br>
            <a:r>
              <a:rPr lang="en-US" b="1">
                <a:latin typeface="Bookman Old Style" charset="0"/>
              </a:rPr>
              <a:t/>
            </a:r>
            <a:br>
              <a:rPr lang="en-US" b="1">
                <a:latin typeface="Bookman Old Style" charset="0"/>
              </a:rPr>
            </a:br>
            <a:r>
              <a:rPr lang="en-US" b="1">
                <a:latin typeface="Bookman Old Style" charset="0"/>
              </a:rPr>
              <a:t>Maintenance of DNA Sequences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0"/>
            <a:ext cx="8540750" cy="1143000"/>
          </a:xfrm>
        </p:spPr>
        <p:txBody>
          <a:bodyPr/>
          <a:lstStyle/>
          <a:p>
            <a:r>
              <a:rPr lang="en-US" b="1"/>
              <a:t>Maintenance of DNA Sequences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52513"/>
            <a:ext cx="8537575" cy="5457825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u="sng"/>
              <a:t>DNA Polymerase as Self Correcting Enzyme</a:t>
            </a:r>
            <a:endParaRPr lang="en-US" sz="3600"/>
          </a:p>
          <a:p>
            <a:r>
              <a:rPr lang="en-US"/>
              <a:t>Correct nucleotide has greater affinity for moving polymerase than incorrect nucleotide</a:t>
            </a:r>
          </a:p>
          <a:p>
            <a:r>
              <a:rPr lang="en-US"/>
              <a:t>Exonucleolytic proofreading of DNA polymerase</a:t>
            </a:r>
          </a:p>
          <a:p>
            <a:pPr lvl="1"/>
            <a:r>
              <a:rPr lang="en-US" sz="2400"/>
              <a:t>DNA molecules w/ mismatched 3’ OH end are not effective templates; polymerase cannot extend when 3’ OH is not base paired</a:t>
            </a:r>
          </a:p>
          <a:p>
            <a:pPr lvl="1"/>
            <a:r>
              <a:rPr lang="en-US" sz="2400"/>
              <a:t>DNA polymerase has separate catalytic site that removes unpaired residues at terminus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0"/>
            <a:ext cx="8540750" cy="1143000"/>
          </a:xfrm>
        </p:spPr>
        <p:txBody>
          <a:bodyPr/>
          <a:lstStyle/>
          <a:p>
            <a:r>
              <a:rPr lang="en-US"/>
              <a:t>Maintenance of DNA Sequences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1625" y="1066800"/>
            <a:ext cx="8537575" cy="4498975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u="sng"/>
              <a:t>DNA Polymerase as Self Correcting Enzyme</a:t>
            </a:r>
            <a:endParaRPr lang="en-GB" sz="2400" u="sng"/>
          </a:p>
          <a:p>
            <a:pPr>
              <a:buFontTx/>
              <a:buNone/>
            </a:pPr>
            <a:r>
              <a:rPr lang="en-GB" sz="2400"/>
              <a:t>Two catalytic sites</a:t>
            </a:r>
            <a:endParaRPr lang="en-US" sz="1800"/>
          </a:p>
        </p:txBody>
      </p:sp>
      <p:pic>
        <p:nvPicPr>
          <p:cNvPr id="315396" name="Picture 4" descr="05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6263" y="2133600"/>
            <a:ext cx="8172450" cy="4167188"/>
          </a:xfr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8785225" cy="56610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>
                <a:latin typeface="Bookman Old Style" charset="0"/>
              </a:rPr>
              <a:t>Strand Directed Mismatch Repair System</a:t>
            </a:r>
            <a:endParaRPr lang="en-US" sz="2400" b="1">
              <a:latin typeface="Bookman Old Style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b="1">
              <a:latin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Bookman Old Style" charset="0"/>
              </a:rPr>
              <a:t>Removes replication errors not recognized by replication machine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Bookman Old Style" charset="0"/>
              </a:rPr>
              <a:t>Detects distortion in DNA helix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Bookman Old Style" charset="0"/>
              </a:rPr>
              <a:t>Distinguishes newly replicated strand from parental strand by methylation of A residues in GATC in bacteria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Bookman Old Style" charset="0"/>
              </a:rPr>
              <a:t>Methylation occurs shortly after replication occurs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Bookman Old Style" charset="0"/>
              </a:rPr>
              <a:t>Reduces error rate 100X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Bookman Old Style" charset="0"/>
              </a:rPr>
              <a:t>3 Step Process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Bookman Old Style" charset="0"/>
              </a:rPr>
              <a:t>	recognition of mismatch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Bookman Old Style" charset="0"/>
              </a:rPr>
              <a:t>	excision of segment of DNA containing mismatch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Bookman Old Style" charset="0"/>
              </a:rPr>
              <a:t>	resynthesis of excised fragment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>
              <a:latin typeface="Bookman Old Style" charset="0"/>
            </a:endParaRPr>
          </a:p>
        </p:txBody>
      </p:sp>
      <p:sp>
        <p:nvSpPr>
          <p:cNvPr id="191492" name="Line 4"/>
          <p:cNvSpPr>
            <a:spLocks noChangeShapeType="1"/>
          </p:cNvSpPr>
          <p:nvPr/>
        </p:nvSpPr>
        <p:spPr bwMode="auto">
          <a:xfrm>
            <a:off x="179388" y="1125538"/>
            <a:ext cx="8353425" cy="0"/>
          </a:xfrm>
          <a:prstGeom prst="line">
            <a:avLst/>
          </a:prstGeom>
          <a:noFill/>
          <a:ln w="76200">
            <a:solidFill>
              <a:srgbClr val="FF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Text Box 2"/>
          <p:cNvSpPr txBox="1">
            <a:spLocks noChangeArrowheads="1"/>
          </p:cNvSpPr>
          <p:nvPr/>
        </p:nvSpPr>
        <p:spPr bwMode="auto">
          <a:xfrm>
            <a:off x="457200" y="990600"/>
            <a:ext cx="7848600" cy="38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b="1">
                <a:latin typeface="Bookman Old Style" charset="0"/>
              </a:rPr>
              <a:t> </a:t>
            </a:r>
            <a:r>
              <a:rPr lang="en-GB" sz="3600" b="1">
                <a:latin typeface="Bookman Old Style" charset="0"/>
              </a:rPr>
              <a:t>REPLICATION – GENERAL PRINCIPLES</a:t>
            </a:r>
            <a:endParaRPr lang="en-GB" b="1">
              <a:latin typeface="Bookman Old Style" charset="0"/>
            </a:endParaRPr>
          </a:p>
          <a:p>
            <a:pPr algn="ctr"/>
            <a:endParaRPr lang="en-GB" b="1">
              <a:latin typeface="Bookman Old Style" charset="0"/>
            </a:endParaRPr>
          </a:p>
          <a:p>
            <a:pPr algn="ctr"/>
            <a:r>
              <a:rPr lang="en-GB" sz="3200" b="1">
                <a:solidFill>
                  <a:schemeClr val="accent2"/>
                </a:solidFill>
                <a:latin typeface="Bookman Old Style" charset="0"/>
              </a:rPr>
              <a:t>ACCURACY/FIDELITY</a:t>
            </a:r>
          </a:p>
          <a:p>
            <a:pPr algn="ctr"/>
            <a:endParaRPr lang="en-GB" b="1">
              <a:solidFill>
                <a:schemeClr val="accent2"/>
              </a:solidFill>
              <a:latin typeface="Bookman Old Style" charset="0"/>
            </a:endParaRPr>
          </a:p>
          <a:p>
            <a:pPr algn="ctr"/>
            <a:r>
              <a:rPr lang="en-GB" b="1">
                <a:latin typeface="Bookman Old Style" charset="0"/>
              </a:rPr>
              <a:t>Proof reading/repair  </a:t>
            </a:r>
          </a:p>
          <a:p>
            <a:pPr algn="ctr"/>
            <a:r>
              <a:rPr lang="en-GB" b="1">
                <a:latin typeface="Bookman Old Style" charset="0"/>
              </a:rPr>
              <a:t>Must distinguish between original and copy </a:t>
            </a:r>
          </a:p>
          <a:p>
            <a:pPr algn="ctr"/>
            <a:endParaRPr lang="en-GB" b="1">
              <a:latin typeface="Bookman Old Style" charset="0"/>
            </a:endParaRPr>
          </a:p>
          <a:p>
            <a:pPr algn="ctr"/>
            <a:endParaRPr lang="en-GB" b="1">
              <a:latin typeface="Bookman Old Style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476250"/>
            <a:ext cx="8135937" cy="2090738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b="1">
                <a:latin typeface="Bookman Old Style" charset="0"/>
              </a:rPr>
              <a:t>Strand Directed Mismatch Repair in Mammals</a:t>
            </a:r>
          </a:p>
          <a:p>
            <a:pPr>
              <a:buFontTx/>
              <a:buNone/>
            </a:pPr>
            <a:endParaRPr lang="en-US" sz="3600" b="1">
              <a:latin typeface="Bookman Old Style" charset="0"/>
            </a:endParaRPr>
          </a:p>
          <a:p>
            <a:r>
              <a:rPr lang="en-US">
                <a:latin typeface="Bookman Old Style" charset="0"/>
              </a:rPr>
              <a:t>Newly synthesized strand is preferentially nicked and can be distinguish in this manner from parental strand</a:t>
            </a:r>
          </a:p>
          <a:p>
            <a:r>
              <a:rPr lang="en-US">
                <a:latin typeface="Bookman Old Style" charset="0"/>
              </a:rPr>
              <a:t>Defective copy of mismatch repair gene predisposed to cancer</a:t>
            </a:r>
          </a:p>
        </p:txBody>
      </p:sp>
      <p:sp>
        <p:nvSpPr>
          <p:cNvPr id="390151" name="Line 7"/>
          <p:cNvSpPr>
            <a:spLocks noChangeShapeType="1"/>
          </p:cNvSpPr>
          <p:nvPr/>
        </p:nvSpPr>
        <p:spPr bwMode="auto">
          <a:xfrm>
            <a:off x="468313" y="1989138"/>
            <a:ext cx="8280400" cy="0"/>
          </a:xfrm>
          <a:prstGeom prst="line">
            <a:avLst/>
          </a:prstGeom>
          <a:noFill/>
          <a:ln w="76200">
            <a:solidFill>
              <a:srgbClr val="FF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0"/>
            <a:ext cx="8540750" cy="1143000"/>
          </a:xfrm>
        </p:spPr>
        <p:txBody>
          <a:bodyPr/>
          <a:lstStyle/>
          <a:p>
            <a:r>
              <a:rPr lang="en-US" sz="2800" b="1">
                <a:latin typeface="Bookman Old Style" charset="0"/>
              </a:rPr>
              <a:t>Strand Directed Mismatch Repair System</a:t>
            </a:r>
          </a:p>
        </p:txBody>
      </p:sp>
      <p:pic>
        <p:nvPicPr>
          <p:cNvPr id="389124" name="Picture 4" descr="05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r="37065" b="14923"/>
          <a:stretch>
            <a:fillRect/>
          </a:stretch>
        </p:blipFill>
        <p:spPr>
          <a:xfrm>
            <a:off x="1692275" y="1268413"/>
            <a:ext cx="5759450" cy="5207000"/>
          </a:xfrm>
          <a:noFill/>
          <a:ln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>
                <a:latin typeface="Bookman Old Style" charset="0"/>
              </a:rPr>
              <a:t>Causes of DNA Damage</a:t>
            </a:r>
            <a:endParaRPr lang="en-US" sz="4800" b="1">
              <a:latin typeface="Bookman Old Style" charset="0"/>
            </a:endParaRP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4800">
                <a:latin typeface="Bookman Old Style" charset="0"/>
              </a:rPr>
              <a:t>Chemical mutagens</a:t>
            </a:r>
          </a:p>
          <a:p>
            <a:r>
              <a:rPr lang="en-GB" sz="4800">
                <a:latin typeface="Bookman Old Style" charset="0"/>
              </a:rPr>
              <a:t>Radiation</a:t>
            </a:r>
          </a:p>
          <a:p>
            <a:r>
              <a:rPr lang="en-GB" sz="4800">
                <a:latin typeface="Bookman Old Style" charset="0"/>
              </a:rPr>
              <a:t>Free radicals</a:t>
            </a:r>
            <a:endParaRPr lang="en-US" sz="4800">
              <a:latin typeface="Bookman Old Style" charset="0"/>
            </a:endParaRPr>
          </a:p>
        </p:txBody>
      </p:sp>
      <p:sp>
        <p:nvSpPr>
          <p:cNvPr id="421892" name="Line 4"/>
          <p:cNvSpPr>
            <a:spLocks noChangeShapeType="1"/>
          </p:cNvSpPr>
          <p:nvPr/>
        </p:nvSpPr>
        <p:spPr bwMode="auto">
          <a:xfrm>
            <a:off x="539750" y="1773238"/>
            <a:ext cx="8135938" cy="0"/>
          </a:xfrm>
          <a:prstGeom prst="line">
            <a:avLst/>
          </a:prstGeom>
          <a:noFill/>
          <a:ln w="76200">
            <a:solidFill>
              <a:srgbClr val="FF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Text Box 2"/>
          <p:cNvSpPr txBox="1">
            <a:spLocks noChangeArrowheads="1"/>
          </p:cNvSpPr>
          <p:nvPr/>
        </p:nvSpPr>
        <p:spPr bwMode="auto">
          <a:xfrm>
            <a:off x="1449388" y="457200"/>
            <a:ext cx="6111875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3200" b="1" u="sng"/>
              <a:t>RADIATION = ENERGY</a:t>
            </a:r>
          </a:p>
          <a:p>
            <a:pPr algn="ctr"/>
            <a:endParaRPr lang="en-GB" sz="3200" b="1" u="sng"/>
          </a:p>
          <a:p>
            <a:pPr algn="ctr"/>
            <a:endParaRPr lang="en-GB" sz="3200" b="1"/>
          </a:p>
          <a:p>
            <a:pPr algn="ctr"/>
            <a:r>
              <a:rPr lang="en-GB" sz="3200" b="1"/>
              <a:t>ENERGY DEPOSITION IN DNA</a:t>
            </a:r>
          </a:p>
          <a:p>
            <a:pPr algn="ctr"/>
            <a:endParaRPr lang="en-GB" sz="3200" b="1"/>
          </a:p>
          <a:p>
            <a:pPr algn="ctr"/>
            <a:endParaRPr lang="en-GB" sz="3200" b="1"/>
          </a:p>
          <a:p>
            <a:pPr algn="ctr"/>
            <a:endParaRPr lang="en-GB" sz="3200" b="1"/>
          </a:p>
          <a:p>
            <a:pPr algn="ctr"/>
            <a:endParaRPr lang="en-GB" sz="3200" b="1"/>
          </a:p>
          <a:p>
            <a:pPr algn="ctr"/>
            <a:endParaRPr lang="en-GB" sz="3200" b="1"/>
          </a:p>
          <a:p>
            <a:pPr algn="ctr"/>
            <a:endParaRPr lang="en-GB" sz="3200" b="1"/>
          </a:p>
          <a:p>
            <a:pPr algn="ctr"/>
            <a:r>
              <a:rPr lang="en-GB" sz="3200" b="1"/>
              <a:t>DNA DAMAGE</a:t>
            </a:r>
          </a:p>
        </p:txBody>
      </p:sp>
      <p:sp>
        <p:nvSpPr>
          <p:cNvPr id="413699" name="Line 3"/>
          <p:cNvSpPr>
            <a:spLocks noChangeShapeType="1"/>
          </p:cNvSpPr>
          <p:nvPr/>
        </p:nvSpPr>
        <p:spPr bwMode="auto">
          <a:xfrm>
            <a:off x="4343400" y="3048000"/>
            <a:ext cx="0" cy="1981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746" name="Picture 2" descr="Sarcophag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87463"/>
            <a:ext cx="4114800" cy="3284537"/>
          </a:xfrm>
          <a:prstGeom prst="rect">
            <a:avLst/>
          </a:prstGeom>
          <a:noFill/>
        </p:spPr>
      </p:pic>
      <p:pic>
        <p:nvPicPr>
          <p:cNvPr id="415747" name="Picture 3" descr="XX-12 GRABLE - May 25, 19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57200"/>
            <a:ext cx="4275138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Text Box 2"/>
          <p:cNvSpPr txBox="1">
            <a:spLocks noChangeArrowheads="1"/>
          </p:cNvSpPr>
          <p:nvPr/>
        </p:nvSpPr>
        <p:spPr bwMode="auto">
          <a:xfrm>
            <a:off x="1752600" y="2743200"/>
            <a:ext cx="1290638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/>
              <a:t>   </a:t>
            </a:r>
            <a:r>
              <a:rPr lang="en-GB" sz="1400" b="1">
                <a:solidFill>
                  <a:srgbClr val="0066CC"/>
                </a:solidFill>
              </a:rPr>
              <a:t>S</a:t>
            </a:r>
            <a:r>
              <a:rPr lang="en-GB" sz="1400" b="1"/>
              <a:t>-A</a:t>
            </a:r>
            <a:r>
              <a:rPr lang="en-GB" sz="1000" b="1"/>
              <a:t>…….</a:t>
            </a:r>
            <a:r>
              <a:rPr lang="en-GB" sz="1400" b="1"/>
              <a:t>T-</a:t>
            </a:r>
            <a:r>
              <a:rPr lang="en-GB" sz="1400" b="1">
                <a:solidFill>
                  <a:srgbClr val="0066CC"/>
                </a:solidFill>
              </a:rPr>
              <a:t>S</a:t>
            </a:r>
          </a:p>
          <a:p>
            <a:r>
              <a:rPr lang="en-GB" sz="1400" b="1">
                <a:solidFill>
                  <a:srgbClr val="FF3300"/>
                </a:solidFill>
              </a:rPr>
              <a:t>P                    P</a:t>
            </a:r>
          </a:p>
          <a:p>
            <a:r>
              <a:rPr lang="en-GB" sz="1400" b="1"/>
              <a:t>   </a:t>
            </a:r>
            <a:r>
              <a:rPr lang="en-GB" sz="1400" b="1">
                <a:solidFill>
                  <a:srgbClr val="0066CC"/>
                </a:solidFill>
              </a:rPr>
              <a:t>S</a:t>
            </a:r>
            <a:r>
              <a:rPr lang="en-GB" sz="1400" b="1"/>
              <a:t>-A</a:t>
            </a:r>
            <a:r>
              <a:rPr lang="en-GB" sz="1000" b="1"/>
              <a:t>…….</a:t>
            </a:r>
            <a:r>
              <a:rPr lang="en-GB" sz="1400" b="1"/>
              <a:t>T-</a:t>
            </a:r>
            <a:r>
              <a:rPr lang="en-GB" sz="1400" b="1">
                <a:solidFill>
                  <a:srgbClr val="0066CC"/>
                </a:solidFill>
              </a:rPr>
              <a:t>S</a:t>
            </a:r>
          </a:p>
          <a:p>
            <a:r>
              <a:rPr lang="en-GB" sz="1400" b="1">
                <a:solidFill>
                  <a:srgbClr val="FF3300"/>
                </a:solidFill>
              </a:rPr>
              <a:t>P                    P</a:t>
            </a:r>
          </a:p>
          <a:p>
            <a:r>
              <a:rPr lang="en-GB" sz="1400" b="1"/>
              <a:t>   </a:t>
            </a:r>
            <a:r>
              <a:rPr lang="en-GB" sz="1400" b="1">
                <a:solidFill>
                  <a:srgbClr val="0066CC"/>
                </a:solidFill>
              </a:rPr>
              <a:t>S</a:t>
            </a:r>
            <a:r>
              <a:rPr lang="en-GB" sz="1400" b="1"/>
              <a:t>-T</a:t>
            </a:r>
            <a:r>
              <a:rPr lang="en-GB" sz="1000" b="1"/>
              <a:t>…… </a:t>
            </a:r>
            <a:r>
              <a:rPr lang="en-GB" sz="1400" b="1"/>
              <a:t>A-</a:t>
            </a:r>
            <a:r>
              <a:rPr lang="en-GB" sz="1400" b="1">
                <a:solidFill>
                  <a:srgbClr val="0066CC"/>
                </a:solidFill>
              </a:rPr>
              <a:t>S</a:t>
            </a:r>
          </a:p>
          <a:p>
            <a:r>
              <a:rPr lang="en-GB" sz="1400" b="1">
                <a:solidFill>
                  <a:srgbClr val="FF3300"/>
                </a:solidFill>
              </a:rPr>
              <a:t>P                    P</a:t>
            </a:r>
          </a:p>
          <a:p>
            <a:r>
              <a:rPr lang="en-GB" sz="1400" b="1"/>
              <a:t>   </a:t>
            </a:r>
            <a:r>
              <a:rPr lang="en-GB" sz="1400" b="1">
                <a:solidFill>
                  <a:srgbClr val="0066CC"/>
                </a:solidFill>
              </a:rPr>
              <a:t>S</a:t>
            </a:r>
            <a:r>
              <a:rPr lang="en-GB" sz="1400" b="1"/>
              <a:t>-G</a:t>
            </a:r>
            <a:r>
              <a:rPr lang="en-GB" sz="1000" b="1"/>
              <a:t>……</a:t>
            </a:r>
            <a:r>
              <a:rPr lang="en-GB" sz="1400" b="1"/>
              <a:t>C-</a:t>
            </a:r>
            <a:r>
              <a:rPr lang="en-GB" sz="1400" b="1">
                <a:solidFill>
                  <a:srgbClr val="0066CC"/>
                </a:solidFill>
              </a:rPr>
              <a:t>S</a:t>
            </a:r>
          </a:p>
          <a:p>
            <a:r>
              <a:rPr lang="en-GB" sz="1400" b="1">
                <a:solidFill>
                  <a:srgbClr val="FF3300"/>
                </a:solidFill>
              </a:rPr>
              <a:t>P                    P</a:t>
            </a:r>
          </a:p>
          <a:p>
            <a:r>
              <a:rPr lang="en-GB" sz="1400" b="1"/>
              <a:t>   </a:t>
            </a:r>
            <a:r>
              <a:rPr lang="en-GB" sz="1400" b="1">
                <a:solidFill>
                  <a:srgbClr val="0066CC"/>
                </a:solidFill>
              </a:rPr>
              <a:t>S</a:t>
            </a:r>
            <a:r>
              <a:rPr lang="en-GB" sz="1400" b="1"/>
              <a:t>-C</a:t>
            </a:r>
            <a:r>
              <a:rPr lang="en-GB" sz="1000" b="1"/>
              <a:t>….....</a:t>
            </a:r>
            <a:r>
              <a:rPr lang="en-GB" sz="1400" b="1"/>
              <a:t>G-</a:t>
            </a:r>
            <a:r>
              <a:rPr lang="en-GB" sz="1400" b="1">
                <a:solidFill>
                  <a:srgbClr val="0066CC"/>
                </a:solidFill>
              </a:rPr>
              <a:t>S</a:t>
            </a:r>
          </a:p>
          <a:p>
            <a:r>
              <a:rPr lang="en-GB" sz="1400" b="1">
                <a:solidFill>
                  <a:srgbClr val="FF3300"/>
                </a:solidFill>
              </a:rPr>
              <a:t>P                    P</a:t>
            </a:r>
          </a:p>
          <a:p>
            <a:r>
              <a:rPr lang="en-GB" sz="1400" b="1"/>
              <a:t>   </a:t>
            </a:r>
            <a:r>
              <a:rPr lang="en-GB" sz="1400" b="1">
                <a:solidFill>
                  <a:srgbClr val="0066CC"/>
                </a:solidFill>
              </a:rPr>
              <a:t>S</a:t>
            </a:r>
            <a:r>
              <a:rPr lang="en-GB" sz="1400" b="1"/>
              <a:t>-T</a:t>
            </a:r>
            <a:r>
              <a:rPr lang="en-GB" sz="1000" b="1"/>
              <a:t>……..</a:t>
            </a:r>
            <a:r>
              <a:rPr lang="en-GB" sz="1400" b="1"/>
              <a:t>A-</a:t>
            </a:r>
            <a:r>
              <a:rPr lang="en-GB" sz="1400" b="1">
                <a:solidFill>
                  <a:srgbClr val="0066CC"/>
                </a:solidFill>
              </a:rPr>
              <a:t>S</a:t>
            </a:r>
          </a:p>
          <a:p>
            <a:r>
              <a:rPr lang="en-GB" sz="1400" b="1">
                <a:solidFill>
                  <a:srgbClr val="FF3300"/>
                </a:solidFill>
              </a:rPr>
              <a:t>P                    P</a:t>
            </a:r>
          </a:p>
          <a:p>
            <a:r>
              <a:rPr lang="en-GB" sz="1400" b="1"/>
              <a:t>   </a:t>
            </a:r>
            <a:r>
              <a:rPr lang="en-GB" sz="1400" b="1">
                <a:solidFill>
                  <a:srgbClr val="0066CC"/>
                </a:solidFill>
              </a:rPr>
              <a:t>S</a:t>
            </a:r>
            <a:r>
              <a:rPr lang="en-GB" sz="1400" b="1"/>
              <a:t>-A</a:t>
            </a:r>
            <a:r>
              <a:rPr lang="en-GB" sz="1000" b="1"/>
              <a:t>……..</a:t>
            </a:r>
            <a:r>
              <a:rPr lang="en-GB" sz="1400" b="1"/>
              <a:t>T-</a:t>
            </a:r>
            <a:r>
              <a:rPr lang="en-GB" sz="1400" b="1">
                <a:solidFill>
                  <a:srgbClr val="0066CC"/>
                </a:solidFill>
              </a:rPr>
              <a:t>S</a:t>
            </a:r>
          </a:p>
          <a:p>
            <a:r>
              <a:rPr lang="en-GB" sz="1400" b="1">
                <a:solidFill>
                  <a:srgbClr val="FF3300"/>
                </a:solidFill>
              </a:rPr>
              <a:t>P                    P</a:t>
            </a:r>
          </a:p>
        </p:txBody>
      </p:sp>
      <p:sp>
        <p:nvSpPr>
          <p:cNvPr id="417795" name="Line 3"/>
          <p:cNvSpPr>
            <a:spLocks noChangeShapeType="1"/>
          </p:cNvSpPr>
          <p:nvPr/>
        </p:nvSpPr>
        <p:spPr bwMode="auto">
          <a:xfrm>
            <a:off x="2819400" y="29718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796" name="Line 4"/>
          <p:cNvSpPr>
            <a:spLocks noChangeShapeType="1"/>
          </p:cNvSpPr>
          <p:nvPr/>
        </p:nvSpPr>
        <p:spPr bwMode="auto">
          <a:xfrm>
            <a:off x="2819400" y="33528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797" name="Line 5"/>
          <p:cNvSpPr>
            <a:spLocks noChangeShapeType="1"/>
          </p:cNvSpPr>
          <p:nvPr/>
        </p:nvSpPr>
        <p:spPr bwMode="auto">
          <a:xfrm>
            <a:off x="2819400" y="38100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798" name="Line 6"/>
          <p:cNvSpPr>
            <a:spLocks noChangeShapeType="1"/>
          </p:cNvSpPr>
          <p:nvPr/>
        </p:nvSpPr>
        <p:spPr bwMode="auto">
          <a:xfrm>
            <a:off x="2819400" y="41910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799" name="Line 7"/>
          <p:cNvSpPr>
            <a:spLocks noChangeShapeType="1"/>
          </p:cNvSpPr>
          <p:nvPr/>
        </p:nvSpPr>
        <p:spPr bwMode="auto">
          <a:xfrm>
            <a:off x="2819400" y="46482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00" name="Line 8"/>
          <p:cNvSpPr>
            <a:spLocks noChangeShapeType="1"/>
          </p:cNvSpPr>
          <p:nvPr/>
        </p:nvSpPr>
        <p:spPr bwMode="auto">
          <a:xfrm>
            <a:off x="2819400" y="51054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01" name="Line 9"/>
          <p:cNvSpPr>
            <a:spLocks noChangeShapeType="1"/>
          </p:cNvSpPr>
          <p:nvPr/>
        </p:nvSpPr>
        <p:spPr bwMode="auto">
          <a:xfrm>
            <a:off x="2819400" y="54864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02" name="Line 10"/>
          <p:cNvSpPr>
            <a:spLocks noChangeShapeType="1"/>
          </p:cNvSpPr>
          <p:nvPr/>
        </p:nvSpPr>
        <p:spPr bwMode="auto">
          <a:xfrm>
            <a:off x="1905000" y="32004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03" name="Line 11"/>
          <p:cNvSpPr>
            <a:spLocks noChangeShapeType="1"/>
          </p:cNvSpPr>
          <p:nvPr/>
        </p:nvSpPr>
        <p:spPr bwMode="auto">
          <a:xfrm>
            <a:off x="1905000" y="35814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04" name="Line 12"/>
          <p:cNvSpPr>
            <a:spLocks noChangeShapeType="1"/>
          </p:cNvSpPr>
          <p:nvPr/>
        </p:nvSpPr>
        <p:spPr bwMode="auto">
          <a:xfrm>
            <a:off x="1905000" y="44958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05" name="Line 13"/>
          <p:cNvSpPr>
            <a:spLocks noChangeShapeType="1"/>
          </p:cNvSpPr>
          <p:nvPr/>
        </p:nvSpPr>
        <p:spPr bwMode="auto">
          <a:xfrm>
            <a:off x="1905000" y="40386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06" name="Line 14"/>
          <p:cNvSpPr>
            <a:spLocks noChangeShapeType="1"/>
          </p:cNvSpPr>
          <p:nvPr/>
        </p:nvSpPr>
        <p:spPr bwMode="auto">
          <a:xfrm>
            <a:off x="1905000" y="48768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07" name="Line 15"/>
          <p:cNvSpPr>
            <a:spLocks noChangeShapeType="1"/>
          </p:cNvSpPr>
          <p:nvPr/>
        </p:nvSpPr>
        <p:spPr bwMode="auto">
          <a:xfrm>
            <a:off x="1905000" y="53340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08" name="Line 16"/>
          <p:cNvSpPr>
            <a:spLocks noChangeShapeType="1"/>
          </p:cNvSpPr>
          <p:nvPr/>
        </p:nvSpPr>
        <p:spPr bwMode="auto">
          <a:xfrm rot="4891731">
            <a:off x="1905000" y="29718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09" name="Line 17"/>
          <p:cNvSpPr>
            <a:spLocks noChangeShapeType="1"/>
          </p:cNvSpPr>
          <p:nvPr/>
        </p:nvSpPr>
        <p:spPr bwMode="auto">
          <a:xfrm rot="4891731">
            <a:off x="1905000" y="33528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10" name="Line 18"/>
          <p:cNvSpPr>
            <a:spLocks noChangeShapeType="1"/>
          </p:cNvSpPr>
          <p:nvPr/>
        </p:nvSpPr>
        <p:spPr bwMode="auto">
          <a:xfrm rot="4891731">
            <a:off x="1905000" y="38100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11" name="Line 19"/>
          <p:cNvSpPr>
            <a:spLocks noChangeShapeType="1"/>
          </p:cNvSpPr>
          <p:nvPr/>
        </p:nvSpPr>
        <p:spPr bwMode="auto">
          <a:xfrm rot="4891731">
            <a:off x="1905000" y="42672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12" name="Line 20"/>
          <p:cNvSpPr>
            <a:spLocks noChangeShapeType="1"/>
          </p:cNvSpPr>
          <p:nvPr/>
        </p:nvSpPr>
        <p:spPr bwMode="auto">
          <a:xfrm rot="4891731">
            <a:off x="1905000" y="46482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13" name="Line 21"/>
          <p:cNvSpPr>
            <a:spLocks noChangeShapeType="1"/>
          </p:cNvSpPr>
          <p:nvPr/>
        </p:nvSpPr>
        <p:spPr bwMode="auto">
          <a:xfrm rot="4891731">
            <a:off x="1905000" y="51054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14" name="Line 22"/>
          <p:cNvSpPr>
            <a:spLocks noChangeShapeType="1"/>
          </p:cNvSpPr>
          <p:nvPr/>
        </p:nvSpPr>
        <p:spPr bwMode="auto">
          <a:xfrm rot="4891731">
            <a:off x="1905000" y="54864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15" name="Line 23"/>
          <p:cNvSpPr>
            <a:spLocks noChangeShapeType="1"/>
          </p:cNvSpPr>
          <p:nvPr/>
        </p:nvSpPr>
        <p:spPr bwMode="auto">
          <a:xfrm rot="4891731">
            <a:off x="2819400" y="32004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16" name="Line 24"/>
          <p:cNvSpPr>
            <a:spLocks noChangeShapeType="1"/>
          </p:cNvSpPr>
          <p:nvPr/>
        </p:nvSpPr>
        <p:spPr bwMode="auto">
          <a:xfrm rot="4891731">
            <a:off x="2819400" y="35814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17" name="Line 25"/>
          <p:cNvSpPr>
            <a:spLocks noChangeShapeType="1"/>
          </p:cNvSpPr>
          <p:nvPr/>
        </p:nvSpPr>
        <p:spPr bwMode="auto">
          <a:xfrm rot="4891731">
            <a:off x="2819400" y="40386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18" name="Line 26"/>
          <p:cNvSpPr>
            <a:spLocks noChangeShapeType="1"/>
          </p:cNvSpPr>
          <p:nvPr/>
        </p:nvSpPr>
        <p:spPr bwMode="auto">
          <a:xfrm rot="4891731">
            <a:off x="2819400" y="44958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19" name="Line 27"/>
          <p:cNvSpPr>
            <a:spLocks noChangeShapeType="1"/>
          </p:cNvSpPr>
          <p:nvPr/>
        </p:nvSpPr>
        <p:spPr bwMode="auto">
          <a:xfrm rot="4891731">
            <a:off x="2819400" y="48768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20" name="Line 28"/>
          <p:cNvSpPr>
            <a:spLocks noChangeShapeType="1"/>
          </p:cNvSpPr>
          <p:nvPr/>
        </p:nvSpPr>
        <p:spPr bwMode="auto">
          <a:xfrm rot="4891731">
            <a:off x="2819400" y="53340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21" name="Line 29"/>
          <p:cNvSpPr>
            <a:spLocks noChangeShapeType="1"/>
          </p:cNvSpPr>
          <p:nvPr/>
        </p:nvSpPr>
        <p:spPr bwMode="auto">
          <a:xfrm flipH="1" flipV="1">
            <a:off x="1752600" y="25908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22" name="Line 30"/>
          <p:cNvSpPr>
            <a:spLocks noChangeShapeType="1"/>
          </p:cNvSpPr>
          <p:nvPr/>
        </p:nvSpPr>
        <p:spPr bwMode="auto">
          <a:xfrm flipH="1" flipV="1">
            <a:off x="2895600" y="57150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23" name="Line 31"/>
          <p:cNvSpPr>
            <a:spLocks noChangeShapeType="1"/>
          </p:cNvSpPr>
          <p:nvPr/>
        </p:nvSpPr>
        <p:spPr bwMode="auto">
          <a:xfrm rot="4233598" flipH="1" flipV="1">
            <a:off x="2820988" y="2449513"/>
            <a:ext cx="22860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24" name="Line 32"/>
          <p:cNvSpPr>
            <a:spLocks noChangeShapeType="1"/>
          </p:cNvSpPr>
          <p:nvPr/>
        </p:nvSpPr>
        <p:spPr bwMode="auto">
          <a:xfrm flipH="1">
            <a:off x="1676400" y="5715000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25" name="Text Box 33"/>
          <p:cNvSpPr txBox="1">
            <a:spLocks noChangeArrowheads="1"/>
          </p:cNvSpPr>
          <p:nvPr/>
        </p:nvSpPr>
        <p:spPr bwMode="auto">
          <a:xfrm>
            <a:off x="5715000" y="3124200"/>
            <a:ext cx="13350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1400" b="1">
              <a:solidFill>
                <a:srgbClr val="FF3300"/>
              </a:solidFill>
            </a:endParaRPr>
          </a:p>
          <a:p>
            <a:endParaRPr lang="en-GB" sz="1400" b="1">
              <a:solidFill>
                <a:srgbClr val="FF3300"/>
              </a:solidFill>
            </a:endParaRPr>
          </a:p>
          <a:p>
            <a:r>
              <a:rPr lang="en-GB" sz="1400" b="1">
                <a:solidFill>
                  <a:srgbClr val="FF3300"/>
                </a:solidFill>
              </a:rPr>
              <a:t>P                    </a:t>
            </a:r>
          </a:p>
          <a:p>
            <a:r>
              <a:rPr lang="en-GB" sz="1400" b="1"/>
              <a:t>   </a:t>
            </a:r>
            <a:r>
              <a:rPr lang="en-GB" sz="1400" b="1">
                <a:solidFill>
                  <a:srgbClr val="0066CC"/>
                </a:solidFill>
              </a:rPr>
              <a:t>S           </a:t>
            </a:r>
          </a:p>
          <a:p>
            <a:r>
              <a:rPr lang="en-GB" sz="1400" b="1">
                <a:solidFill>
                  <a:srgbClr val="FF3300"/>
                </a:solidFill>
              </a:rPr>
              <a:t>P                   </a:t>
            </a:r>
          </a:p>
          <a:p>
            <a:r>
              <a:rPr lang="en-GB" sz="1400" b="1"/>
              <a:t>   </a:t>
            </a:r>
            <a:r>
              <a:rPr lang="en-GB" sz="1400" b="1">
                <a:solidFill>
                  <a:srgbClr val="0066CC"/>
                </a:solidFill>
              </a:rPr>
              <a:t>S</a:t>
            </a:r>
            <a:r>
              <a:rPr lang="en-GB" sz="1400" b="1"/>
              <a:t>-G</a:t>
            </a:r>
            <a:endParaRPr lang="en-GB" sz="1400" b="1">
              <a:solidFill>
                <a:srgbClr val="0066CC"/>
              </a:solidFill>
            </a:endParaRPr>
          </a:p>
          <a:p>
            <a:r>
              <a:rPr lang="en-GB" sz="1400" b="1">
                <a:solidFill>
                  <a:srgbClr val="FF3300"/>
                </a:solidFill>
              </a:rPr>
              <a:t>P               </a:t>
            </a:r>
          </a:p>
          <a:p>
            <a:r>
              <a:rPr lang="en-GB" sz="1400" b="1"/>
              <a:t>   </a:t>
            </a:r>
            <a:r>
              <a:rPr lang="en-GB" sz="1400" b="1">
                <a:solidFill>
                  <a:srgbClr val="0066CC"/>
                </a:solidFill>
              </a:rPr>
              <a:t>S</a:t>
            </a:r>
            <a:r>
              <a:rPr lang="en-GB" sz="1400" b="1"/>
              <a:t>-C</a:t>
            </a:r>
            <a:endParaRPr lang="en-GB" sz="1400" b="1">
              <a:solidFill>
                <a:srgbClr val="0066CC"/>
              </a:solidFill>
            </a:endParaRPr>
          </a:p>
          <a:p>
            <a:r>
              <a:rPr lang="en-GB" sz="1400" b="1">
                <a:solidFill>
                  <a:srgbClr val="FF3300"/>
                </a:solidFill>
              </a:rPr>
              <a:t>P           </a:t>
            </a:r>
          </a:p>
          <a:p>
            <a:r>
              <a:rPr lang="en-GB" sz="1400" b="1"/>
              <a:t>   </a:t>
            </a:r>
            <a:r>
              <a:rPr lang="en-GB" sz="1400" b="1">
                <a:solidFill>
                  <a:srgbClr val="0066CC"/>
                </a:solidFill>
              </a:rPr>
              <a:t>S</a:t>
            </a:r>
            <a:r>
              <a:rPr lang="en-GB" sz="1400" b="1"/>
              <a:t>-T</a:t>
            </a:r>
            <a:endParaRPr lang="en-GB" sz="1400" b="1">
              <a:solidFill>
                <a:srgbClr val="0066CC"/>
              </a:solidFill>
            </a:endParaRPr>
          </a:p>
          <a:p>
            <a:r>
              <a:rPr lang="en-GB" sz="1400" b="1">
                <a:solidFill>
                  <a:srgbClr val="FF3300"/>
                </a:solidFill>
              </a:rPr>
              <a:t>P                     </a:t>
            </a:r>
          </a:p>
          <a:p>
            <a:r>
              <a:rPr lang="en-GB" sz="1400" b="1"/>
              <a:t>   </a:t>
            </a:r>
            <a:r>
              <a:rPr lang="en-GB" sz="1400" b="1">
                <a:solidFill>
                  <a:srgbClr val="0066CC"/>
                </a:solidFill>
              </a:rPr>
              <a:t>S</a:t>
            </a:r>
            <a:r>
              <a:rPr lang="en-GB" sz="1400" b="1"/>
              <a:t>-A</a:t>
            </a:r>
            <a:r>
              <a:rPr lang="en-GB" sz="1000" b="1"/>
              <a:t>……..</a:t>
            </a:r>
            <a:r>
              <a:rPr lang="en-GB" sz="1400" b="1"/>
              <a:t>T-</a:t>
            </a:r>
            <a:r>
              <a:rPr lang="en-GB" sz="1400" b="1">
                <a:solidFill>
                  <a:srgbClr val="0066CC"/>
                </a:solidFill>
              </a:rPr>
              <a:t>S</a:t>
            </a:r>
          </a:p>
          <a:p>
            <a:r>
              <a:rPr lang="en-GB" sz="1400" b="1">
                <a:solidFill>
                  <a:srgbClr val="FF3300"/>
                </a:solidFill>
              </a:rPr>
              <a:t>P                     P</a:t>
            </a:r>
          </a:p>
        </p:txBody>
      </p:sp>
      <p:sp>
        <p:nvSpPr>
          <p:cNvPr id="417826" name="Line 34"/>
          <p:cNvSpPr>
            <a:spLocks noChangeShapeType="1"/>
          </p:cNvSpPr>
          <p:nvPr/>
        </p:nvSpPr>
        <p:spPr bwMode="auto">
          <a:xfrm>
            <a:off x="6781800" y="57150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27" name="Line 35"/>
          <p:cNvSpPr>
            <a:spLocks noChangeShapeType="1"/>
          </p:cNvSpPr>
          <p:nvPr/>
        </p:nvSpPr>
        <p:spPr bwMode="auto">
          <a:xfrm>
            <a:off x="5867400" y="37338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28" name="Line 36"/>
          <p:cNvSpPr>
            <a:spLocks noChangeShapeType="1"/>
          </p:cNvSpPr>
          <p:nvPr/>
        </p:nvSpPr>
        <p:spPr bwMode="auto">
          <a:xfrm>
            <a:off x="5867400" y="46482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29" name="Line 37"/>
          <p:cNvSpPr>
            <a:spLocks noChangeShapeType="1"/>
          </p:cNvSpPr>
          <p:nvPr/>
        </p:nvSpPr>
        <p:spPr bwMode="auto">
          <a:xfrm>
            <a:off x="5867400" y="41910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30" name="Line 38"/>
          <p:cNvSpPr>
            <a:spLocks noChangeShapeType="1"/>
          </p:cNvSpPr>
          <p:nvPr/>
        </p:nvSpPr>
        <p:spPr bwMode="auto">
          <a:xfrm>
            <a:off x="5867400" y="50292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31" name="Line 39"/>
          <p:cNvSpPr>
            <a:spLocks noChangeShapeType="1"/>
          </p:cNvSpPr>
          <p:nvPr/>
        </p:nvSpPr>
        <p:spPr bwMode="auto">
          <a:xfrm>
            <a:off x="5867400" y="54864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32" name="Line 40"/>
          <p:cNvSpPr>
            <a:spLocks noChangeShapeType="1"/>
          </p:cNvSpPr>
          <p:nvPr/>
        </p:nvSpPr>
        <p:spPr bwMode="auto">
          <a:xfrm rot="4891731">
            <a:off x="5867400" y="39624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33" name="Line 41"/>
          <p:cNvSpPr>
            <a:spLocks noChangeShapeType="1"/>
          </p:cNvSpPr>
          <p:nvPr/>
        </p:nvSpPr>
        <p:spPr bwMode="auto">
          <a:xfrm rot="4891731">
            <a:off x="5867400" y="44196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34" name="Line 42"/>
          <p:cNvSpPr>
            <a:spLocks noChangeShapeType="1"/>
          </p:cNvSpPr>
          <p:nvPr/>
        </p:nvSpPr>
        <p:spPr bwMode="auto">
          <a:xfrm rot="4891731">
            <a:off x="5867400" y="48006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35" name="Line 43"/>
          <p:cNvSpPr>
            <a:spLocks noChangeShapeType="1"/>
          </p:cNvSpPr>
          <p:nvPr/>
        </p:nvSpPr>
        <p:spPr bwMode="auto">
          <a:xfrm rot="4891731">
            <a:off x="5867400" y="52578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36" name="Line 44"/>
          <p:cNvSpPr>
            <a:spLocks noChangeShapeType="1"/>
          </p:cNvSpPr>
          <p:nvPr/>
        </p:nvSpPr>
        <p:spPr bwMode="auto">
          <a:xfrm rot="4891731">
            <a:off x="5867400" y="56388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37" name="Line 45"/>
          <p:cNvSpPr>
            <a:spLocks noChangeShapeType="1"/>
          </p:cNvSpPr>
          <p:nvPr/>
        </p:nvSpPr>
        <p:spPr bwMode="auto">
          <a:xfrm flipH="1" flipV="1">
            <a:off x="6934200" y="58674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38" name="Line 46"/>
          <p:cNvSpPr>
            <a:spLocks noChangeShapeType="1"/>
          </p:cNvSpPr>
          <p:nvPr/>
        </p:nvSpPr>
        <p:spPr bwMode="auto">
          <a:xfrm flipH="1">
            <a:off x="5638800" y="5867400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39" name="Line 47"/>
          <p:cNvSpPr>
            <a:spLocks noChangeShapeType="1"/>
          </p:cNvSpPr>
          <p:nvPr/>
        </p:nvSpPr>
        <p:spPr bwMode="auto">
          <a:xfrm>
            <a:off x="990600" y="32766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40" name="Line 48"/>
          <p:cNvSpPr>
            <a:spLocks noChangeShapeType="1"/>
          </p:cNvSpPr>
          <p:nvPr/>
        </p:nvSpPr>
        <p:spPr bwMode="auto">
          <a:xfrm flipH="1">
            <a:off x="2971800" y="49530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41" name="Text Box 49"/>
          <p:cNvSpPr txBox="1">
            <a:spLocks noChangeArrowheads="1"/>
          </p:cNvSpPr>
          <p:nvPr/>
        </p:nvSpPr>
        <p:spPr bwMode="auto">
          <a:xfrm>
            <a:off x="5715000" y="2286000"/>
            <a:ext cx="184785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/>
              <a:t>   </a:t>
            </a:r>
            <a:r>
              <a:rPr lang="en-GB" sz="1400" b="1">
                <a:solidFill>
                  <a:srgbClr val="0066CC"/>
                </a:solidFill>
              </a:rPr>
              <a:t>S</a:t>
            </a:r>
            <a:r>
              <a:rPr lang="en-GB" sz="1400" b="1"/>
              <a:t>-A</a:t>
            </a:r>
            <a:r>
              <a:rPr lang="en-GB" sz="1000" b="1"/>
              <a:t>…….</a:t>
            </a:r>
            <a:r>
              <a:rPr lang="en-GB" sz="1400" b="1"/>
              <a:t>T-</a:t>
            </a:r>
            <a:r>
              <a:rPr lang="en-GB" sz="1400" b="1">
                <a:solidFill>
                  <a:srgbClr val="0066CC"/>
                </a:solidFill>
              </a:rPr>
              <a:t>S</a:t>
            </a:r>
          </a:p>
          <a:p>
            <a:r>
              <a:rPr lang="en-GB" sz="1400" b="1">
                <a:solidFill>
                  <a:srgbClr val="FF3300"/>
                </a:solidFill>
              </a:rPr>
              <a:t>P                    P</a:t>
            </a:r>
          </a:p>
          <a:p>
            <a:r>
              <a:rPr lang="en-GB" sz="1400" b="1"/>
              <a:t>   </a:t>
            </a:r>
            <a:r>
              <a:rPr lang="en-GB" sz="1400" b="1">
                <a:solidFill>
                  <a:srgbClr val="0066CC"/>
                </a:solidFill>
              </a:rPr>
              <a:t>S</a:t>
            </a:r>
            <a:r>
              <a:rPr lang="en-GB" sz="1400" b="1"/>
              <a:t>-A</a:t>
            </a:r>
            <a:r>
              <a:rPr lang="en-GB" sz="1000" b="1"/>
              <a:t>…….</a:t>
            </a:r>
            <a:r>
              <a:rPr lang="en-GB" sz="1400" b="1"/>
              <a:t>T-</a:t>
            </a:r>
            <a:r>
              <a:rPr lang="en-GB" sz="1400" b="1">
                <a:solidFill>
                  <a:srgbClr val="0066CC"/>
                </a:solidFill>
              </a:rPr>
              <a:t>S</a:t>
            </a:r>
          </a:p>
          <a:p>
            <a:r>
              <a:rPr lang="en-GB" sz="1400" b="1">
                <a:solidFill>
                  <a:srgbClr val="FF3300"/>
                </a:solidFill>
              </a:rPr>
              <a:t>                      P</a:t>
            </a:r>
          </a:p>
          <a:p>
            <a:r>
              <a:rPr lang="en-GB" sz="1400" b="1"/>
              <a:t>   </a:t>
            </a:r>
            <a:r>
              <a:rPr lang="en-GB" sz="1400" b="1">
                <a:solidFill>
                  <a:srgbClr val="0066CC"/>
                </a:solidFill>
              </a:rPr>
              <a:t>             </a:t>
            </a:r>
            <a:r>
              <a:rPr lang="en-GB" sz="1400" b="1"/>
              <a:t>A-</a:t>
            </a:r>
            <a:r>
              <a:rPr lang="en-GB" sz="1400" b="1">
                <a:solidFill>
                  <a:srgbClr val="0066CC"/>
                </a:solidFill>
              </a:rPr>
              <a:t>S</a:t>
            </a:r>
          </a:p>
          <a:p>
            <a:r>
              <a:rPr lang="en-GB" sz="1400" b="1">
                <a:solidFill>
                  <a:srgbClr val="FF3300"/>
                </a:solidFill>
              </a:rPr>
              <a:t>                      P</a:t>
            </a:r>
          </a:p>
          <a:p>
            <a:r>
              <a:rPr lang="en-GB" sz="1400" b="1"/>
              <a:t>               C-</a:t>
            </a:r>
            <a:r>
              <a:rPr lang="en-GB" sz="1400" b="1">
                <a:solidFill>
                  <a:srgbClr val="0066CC"/>
                </a:solidFill>
              </a:rPr>
              <a:t>S</a:t>
            </a:r>
          </a:p>
          <a:p>
            <a:r>
              <a:rPr lang="en-GB" sz="1400" b="1">
                <a:solidFill>
                  <a:srgbClr val="FF3300"/>
                </a:solidFill>
              </a:rPr>
              <a:t>                      P</a:t>
            </a:r>
          </a:p>
          <a:p>
            <a:r>
              <a:rPr lang="en-GB" sz="1400" b="1"/>
              <a:t>   </a:t>
            </a:r>
            <a:r>
              <a:rPr lang="en-GB" sz="1400" b="1">
                <a:solidFill>
                  <a:srgbClr val="0066CC"/>
                </a:solidFill>
              </a:rPr>
              <a:t>            </a:t>
            </a:r>
            <a:r>
              <a:rPr lang="en-GB" sz="1400" b="1"/>
              <a:t>G-</a:t>
            </a:r>
            <a:r>
              <a:rPr lang="en-GB" sz="1400" b="1">
                <a:solidFill>
                  <a:srgbClr val="0066CC"/>
                </a:solidFill>
              </a:rPr>
              <a:t>S</a:t>
            </a:r>
          </a:p>
          <a:p>
            <a:r>
              <a:rPr lang="en-GB" sz="1400" b="1">
                <a:solidFill>
                  <a:srgbClr val="FF3300"/>
                </a:solidFill>
              </a:rPr>
              <a:t>                      P</a:t>
            </a:r>
          </a:p>
          <a:p>
            <a:r>
              <a:rPr lang="en-GB" sz="1400" b="1"/>
              <a:t>                    </a:t>
            </a:r>
            <a:r>
              <a:rPr lang="en-GB" sz="1400" b="1">
                <a:solidFill>
                  <a:srgbClr val="0066CC"/>
                </a:solidFill>
              </a:rPr>
              <a:t>S</a:t>
            </a:r>
          </a:p>
          <a:p>
            <a:r>
              <a:rPr lang="en-GB" sz="1400" b="1">
                <a:solidFill>
                  <a:srgbClr val="FF3300"/>
                </a:solidFill>
              </a:rPr>
              <a:t>                      P             </a:t>
            </a:r>
          </a:p>
        </p:txBody>
      </p:sp>
      <p:sp>
        <p:nvSpPr>
          <p:cNvPr id="417842" name="Line 50"/>
          <p:cNvSpPr>
            <a:spLocks noChangeShapeType="1"/>
          </p:cNvSpPr>
          <p:nvPr/>
        </p:nvSpPr>
        <p:spPr bwMode="auto">
          <a:xfrm>
            <a:off x="6781800" y="25146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43" name="Line 51"/>
          <p:cNvSpPr>
            <a:spLocks noChangeShapeType="1"/>
          </p:cNvSpPr>
          <p:nvPr/>
        </p:nvSpPr>
        <p:spPr bwMode="auto">
          <a:xfrm>
            <a:off x="6781800" y="28956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44" name="Line 52"/>
          <p:cNvSpPr>
            <a:spLocks noChangeShapeType="1"/>
          </p:cNvSpPr>
          <p:nvPr/>
        </p:nvSpPr>
        <p:spPr bwMode="auto">
          <a:xfrm>
            <a:off x="6781800" y="33528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45" name="Line 53"/>
          <p:cNvSpPr>
            <a:spLocks noChangeShapeType="1"/>
          </p:cNvSpPr>
          <p:nvPr/>
        </p:nvSpPr>
        <p:spPr bwMode="auto">
          <a:xfrm>
            <a:off x="6781800" y="37338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46" name="Line 54"/>
          <p:cNvSpPr>
            <a:spLocks noChangeShapeType="1"/>
          </p:cNvSpPr>
          <p:nvPr/>
        </p:nvSpPr>
        <p:spPr bwMode="auto">
          <a:xfrm>
            <a:off x="6781800" y="41910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47" name="Line 55"/>
          <p:cNvSpPr>
            <a:spLocks noChangeShapeType="1"/>
          </p:cNvSpPr>
          <p:nvPr/>
        </p:nvSpPr>
        <p:spPr bwMode="auto">
          <a:xfrm>
            <a:off x="6781800" y="46482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48" name="Line 56"/>
          <p:cNvSpPr>
            <a:spLocks noChangeShapeType="1"/>
          </p:cNvSpPr>
          <p:nvPr/>
        </p:nvSpPr>
        <p:spPr bwMode="auto">
          <a:xfrm>
            <a:off x="5867400" y="27432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49" name="Line 57"/>
          <p:cNvSpPr>
            <a:spLocks noChangeShapeType="1"/>
          </p:cNvSpPr>
          <p:nvPr/>
        </p:nvSpPr>
        <p:spPr bwMode="auto">
          <a:xfrm rot="4891731">
            <a:off x="5867400" y="25146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50" name="Line 58"/>
          <p:cNvSpPr>
            <a:spLocks noChangeShapeType="1"/>
          </p:cNvSpPr>
          <p:nvPr/>
        </p:nvSpPr>
        <p:spPr bwMode="auto">
          <a:xfrm rot="4891731">
            <a:off x="6781800" y="27432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51" name="Line 59"/>
          <p:cNvSpPr>
            <a:spLocks noChangeShapeType="1"/>
          </p:cNvSpPr>
          <p:nvPr/>
        </p:nvSpPr>
        <p:spPr bwMode="auto">
          <a:xfrm rot="4891731">
            <a:off x="6781800" y="31242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52" name="Line 60"/>
          <p:cNvSpPr>
            <a:spLocks noChangeShapeType="1"/>
          </p:cNvSpPr>
          <p:nvPr/>
        </p:nvSpPr>
        <p:spPr bwMode="auto">
          <a:xfrm rot="4891731">
            <a:off x="6781800" y="35814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53" name="Line 61"/>
          <p:cNvSpPr>
            <a:spLocks noChangeShapeType="1"/>
          </p:cNvSpPr>
          <p:nvPr/>
        </p:nvSpPr>
        <p:spPr bwMode="auto">
          <a:xfrm rot="4891731">
            <a:off x="6781800" y="40386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54" name="Line 62"/>
          <p:cNvSpPr>
            <a:spLocks noChangeShapeType="1"/>
          </p:cNvSpPr>
          <p:nvPr/>
        </p:nvSpPr>
        <p:spPr bwMode="auto">
          <a:xfrm rot="4891731">
            <a:off x="6781800" y="44196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55" name="Line 63"/>
          <p:cNvSpPr>
            <a:spLocks noChangeShapeType="1"/>
          </p:cNvSpPr>
          <p:nvPr/>
        </p:nvSpPr>
        <p:spPr bwMode="auto">
          <a:xfrm flipH="1" flipV="1">
            <a:off x="5715000" y="21336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56" name="Line 64"/>
          <p:cNvSpPr>
            <a:spLocks noChangeShapeType="1"/>
          </p:cNvSpPr>
          <p:nvPr/>
        </p:nvSpPr>
        <p:spPr bwMode="auto">
          <a:xfrm rot="4233598" flipH="1" flipV="1">
            <a:off x="6783388" y="1992313"/>
            <a:ext cx="22860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57" name="AutoShape 65"/>
          <p:cNvSpPr>
            <a:spLocks noChangeArrowheads="1"/>
          </p:cNvSpPr>
          <p:nvPr/>
        </p:nvSpPr>
        <p:spPr bwMode="auto">
          <a:xfrm>
            <a:off x="2743200" y="5029200"/>
            <a:ext cx="228600" cy="228600"/>
          </a:xfrm>
          <a:prstGeom prst="star5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7858" name="AutoShape 66"/>
          <p:cNvSpPr>
            <a:spLocks noChangeArrowheads="1"/>
          </p:cNvSpPr>
          <p:nvPr/>
        </p:nvSpPr>
        <p:spPr bwMode="auto">
          <a:xfrm>
            <a:off x="1828800" y="3276600"/>
            <a:ext cx="228600" cy="228600"/>
          </a:xfrm>
          <a:prstGeom prst="star5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7859" name="AutoShape 67"/>
          <p:cNvSpPr>
            <a:spLocks noChangeArrowheads="1"/>
          </p:cNvSpPr>
          <p:nvPr/>
        </p:nvSpPr>
        <p:spPr bwMode="auto">
          <a:xfrm>
            <a:off x="6019800" y="3810000"/>
            <a:ext cx="228600" cy="228600"/>
          </a:xfrm>
          <a:prstGeom prst="star5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7860" name="AutoShape 68"/>
          <p:cNvSpPr>
            <a:spLocks noChangeArrowheads="1"/>
          </p:cNvSpPr>
          <p:nvPr/>
        </p:nvSpPr>
        <p:spPr bwMode="auto">
          <a:xfrm>
            <a:off x="6477000" y="4419600"/>
            <a:ext cx="228600" cy="228600"/>
          </a:xfrm>
          <a:prstGeom prst="star5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7861" name="AutoShape 69"/>
          <p:cNvSpPr>
            <a:spLocks noChangeArrowheads="1"/>
          </p:cNvSpPr>
          <p:nvPr/>
        </p:nvSpPr>
        <p:spPr bwMode="auto">
          <a:xfrm>
            <a:off x="5791200" y="2895600"/>
            <a:ext cx="228600" cy="2286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7862" name="AutoShape 70"/>
          <p:cNvSpPr>
            <a:spLocks noChangeArrowheads="1"/>
          </p:cNvSpPr>
          <p:nvPr/>
        </p:nvSpPr>
        <p:spPr bwMode="auto">
          <a:xfrm>
            <a:off x="6781800" y="5334000"/>
            <a:ext cx="228600" cy="2286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7863" name="Line 71"/>
          <p:cNvSpPr>
            <a:spLocks noChangeShapeType="1"/>
          </p:cNvSpPr>
          <p:nvPr/>
        </p:nvSpPr>
        <p:spPr bwMode="auto">
          <a:xfrm>
            <a:off x="3657600" y="3962400"/>
            <a:ext cx="1600200" cy="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64" name="Text Box 72"/>
          <p:cNvSpPr txBox="1">
            <a:spLocks noChangeArrowheads="1"/>
          </p:cNvSpPr>
          <p:nvPr/>
        </p:nvSpPr>
        <p:spPr bwMode="auto">
          <a:xfrm>
            <a:off x="1676400" y="228600"/>
            <a:ext cx="5630863" cy="6508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b="1"/>
              <a:t>RADIOLYSIS OF WATER</a:t>
            </a:r>
          </a:p>
        </p:txBody>
      </p:sp>
      <p:sp>
        <p:nvSpPr>
          <p:cNvPr id="417865" name="Text Box 73"/>
          <p:cNvSpPr txBox="1">
            <a:spLocks noChangeArrowheads="1"/>
          </p:cNvSpPr>
          <p:nvPr/>
        </p:nvSpPr>
        <p:spPr bwMode="auto">
          <a:xfrm>
            <a:off x="1143000" y="1371600"/>
            <a:ext cx="4395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H</a:t>
            </a:r>
            <a:r>
              <a:rPr lang="en-GB" b="1" baseline="-25000"/>
              <a:t>2</a:t>
            </a:r>
            <a:r>
              <a:rPr lang="en-GB" b="1"/>
              <a:t>O                   OH   +   H   +   e</a:t>
            </a:r>
            <a:r>
              <a:rPr lang="en-GB" sz="2800" b="1" baseline="30000"/>
              <a:t>-</a:t>
            </a:r>
          </a:p>
        </p:txBody>
      </p:sp>
      <p:sp>
        <p:nvSpPr>
          <p:cNvPr id="417866" name="Line 74"/>
          <p:cNvSpPr>
            <a:spLocks noChangeShapeType="1"/>
          </p:cNvSpPr>
          <p:nvPr/>
        </p:nvSpPr>
        <p:spPr bwMode="auto">
          <a:xfrm>
            <a:off x="1905000" y="16002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7867" name="Text Box 75"/>
          <p:cNvSpPr txBox="1">
            <a:spLocks noChangeArrowheads="1"/>
          </p:cNvSpPr>
          <p:nvPr/>
        </p:nvSpPr>
        <p:spPr bwMode="auto">
          <a:xfrm>
            <a:off x="2971800" y="533400"/>
            <a:ext cx="838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0"/>
              <a:t>.</a:t>
            </a:r>
          </a:p>
        </p:txBody>
      </p:sp>
      <p:sp>
        <p:nvSpPr>
          <p:cNvPr id="417868" name="Text Box 76"/>
          <p:cNvSpPr txBox="1">
            <a:spLocks noChangeArrowheads="1"/>
          </p:cNvSpPr>
          <p:nvPr/>
        </p:nvSpPr>
        <p:spPr bwMode="auto">
          <a:xfrm>
            <a:off x="4038600" y="533400"/>
            <a:ext cx="838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0"/>
              <a:t>.</a:t>
            </a:r>
          </a:p>
        </p:txBody>
      </p:sp>
      <p:sp>
        <p:nvSpPr>
          <p:cNvPr id="417869" name="AutoShape 77"/>
          <p:cNvSpPr>
            <a:spLocks noChangeArrowheads="1"/>
          </p:cNvSpPr>
          <p:nvPr/>
        </p:nvSpPr>
        <p:spPr bwMode="auto">
          <a:xfrm rot="661978">
            <a:off x="381000" y="533400"/>
            <a:ext cx="914400" cy="9144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7870" name="Text Box 78"/>
          <p:cNvSpPr txBox="1">
            <a:spLocks noChangeArrowheads="1"/>
          </p:cNvSpPr>
          <p:nvPr/>
        </p:nvSpPr>
        <p:spPr bwMode="auto">
          <a:xfrm>
            <a:off x="3657600" y="4648200"/>
            <a:ext cx="65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OH</a:t>
            </a:r>
          </a:p>
        </p:txBody>
      </p:sp>
      <p:sp>
        <p:nvSpPr>
          <p:cNvPr id="417871" name="Text Box 79"/>
          <p:cNvSpPr txBox="1">
            <a:spLocks noChangeArrowheads="1"/>
          </p:cNvSpPr>
          <p:nvPr/>
        </p:nvSpPr>
        <p:spPr bwMode="auto">
          <a:xfrm>
            <a:off x="609600" y="2895600"/>
            <a:ext cx="65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OH</a:t>
            </a:r>
          </a:p>
        </p:txBody>
      </p:sp>
      <p:sp>
        <p:nvSpPr>
          <p:cNvPr id="417872" name="Text Box 80"/>
          <p:cNvSpPr txBox="1">
            <a:spLocks noChangeArrowheads="1"/>
          </p:cNvSpPr>
          <p:nvPr/>
        </p:nvSpPr>
        <p:spPr bwMode="auto">
          <a:xfrm>
            <a:off x="3505200" y="3810000"/>
            <a:ext cx="838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0"/>
              <a:t>.</a:t>
            </a:r>
          </a:p>
        </p:txBody>
      </p:sp>
      <p:sp>
        <p:nvSpPr>
          <p:cNvPr id="417873" name="Text Box 81"/>
          <p:cNvSpPr txBox="1">
            <a:spLocks noChangeArrowheads="1"/>
          </p:cNvSpPr>
          <p:nvPr/>
        </p:nvSpPr>
        <p:spPr bwMode="auto">
          <a:xfrm>
            <a:off x="457200" y="2057400"/>
            <a:ext cx="838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42" name="Group 2"/>
          <p:cNvGrpSpPr>
            <a:grpSpLocks/>
          </p:cNvGrpSpPr>
          <p:nvPr/>
        </p:nvGrpSpPr>
        <p:grpSpPr bwMode="auto">
          <a:xfrm>
            <a:off x="2339975" y="333375"/>
            <a:ext cx="4572000" cy="5927725"/>
            <a:chOff x="2496" y="288"/>
            <a:chExt cx="2880" cy="3734"/>
          </a:xfrm>
        </p:grpSpPr>
        <p:sp>
          <p:nvSpPr>
            <p:cNvPr id="419843" name="Text Box 3"/>
            <p:cNvSpPr txBox="1">
              <a:spLocks noChangeArrowheads="1"/>
            </p:cNvSpPr>
            <p:nvPr/>
          </p:nvSpPr>
          <p:spPr bwMode="auto">
            <a:xfrm>
              <a:off x="3264" y="1056"/>
              <a:ext cx="17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b="1"/>
                <a:t>Carbohydrate + O</a:t>
              </a:r>
              <a:r>
                <a:rPr lang="en-GB" b="1" baseline="-25000"/>
                <a:t>2</a:t>
              </a:r>
              <a:r>
                <a:rPr lang="en-GB" b="1"/>
                <a:t> </a:t>
              </a:r>
            </a:p>
          </p:txBody>
        </p:sp>
        <p:sp>
          <p:nvSpPr>
            <p:cNvPr id="419844" name="Line 4"/>
            <p:cNvSpPr>
              <a:spLocks noChangeShapeType="1"/>
            </p:cNvSpPr>
            <p:nvPr/>
          </p:nvSpPr>
          <p:spPr bwMode="auto">
            <a:xfrm>
              <a:off x="3984" y="1488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9845" name="Text Box 5"/>
            <p:cNvSpPr txBox="1">
              <a:spLocks noChangeArrowheads="1"/>
            </p:cNvSpPr>
            <p:nvPr/>
          </p:nvSpPr>
          <p:spPr bwMode="auto">
            <a:xfrm>
              <a:off x="3264" y="1872"/>
              <a:ext cx="1839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b="1"/>
                <a:t>Energy + CO</a:t>
              </a:r>
              <a:r>
                <a:rPr lang="en-GB" b="1" baseline="-25000"/>
                <a:t>2</a:t>
              </a:r>
              <a:r>
                <a:rPr lang="en-GB" b="1"/>
                <a:t> + H</a:t>
              </a:r>
              <a:r>
                <a:rPr lang="en-GB" b="1" baseline="-25000"/>
                <a:t>2</a:t>
              </a:r>
              <a:r>
                <a:rPr lang="en-GB" b="1"/>
                <a:t>O</a:t>
              </a:r>
            </a:p>
            <a:p>
              <a:endParaRPr lang="en-GB"/>
            </a:p>
            <a:p>
              <a:endParaRPr lang="en-GB"/>
            </a:p>
          </p:txBody>
        </p:sp>
        <p:sp>
          <p:nvSpPr>
            <p:cNvPr id="419846" name="Text Box 6"/>
            <p:cNvSpPr txBox="1">
              <a:spLocks noChangeArrowheads="1"/>
            </p:cNvSpPr>
            <p:nvPr/>
          </p:nvSpPr>
          <p:spPr bwMode="auto">
            <a:xfrm>
              <a:off x="2496" y="288"/>
              <a:ext cx="2880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b="1"/>
                <a:t>RESPIRATION AND AGEING</a:t>
              </a:r>
            </a:p>
          </p:txBody>
        </p:sp>
        <p:sp>
          <p:nvSpPr>
            <p:cNvPr id="419847" name="Line 7"/>
            <p:cNvSpPr>
              <a:spLocks noChangeShapeType="1"/>
            </p:cNvSpPr>
            <p:nvPr/>
          </p:nvSpPr>
          <p:spPr bwMode="auto">
            <a:xfrm>
              <a:off x="3984" y="2256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9848" name="Text Box 8"/>
            <p:cNvSpPr txBox="1">
              <a:spLocks noChangeArrowheads="1"/>
            </p:cNvSpPr>
            <p:nvPr/>
          </p:nvSpPr>
          <p:spPr bwMode="auto">
            <a:xfrm>
              <a:off x="3312" y="2736"/>
              <a:ext cx="15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b="1"/>
                <a:t>0</a:t>
              </a:r>
              <a:r>
                <a:rPr lang="en-GB" b="1" baseline="-25000"/>
                <a:t>2 </a:t>
              </a:r>
              <a:r>
                <a:rPr lang="en-GB" b="1"/>
                <a:t>     H</a:t>
              </a:r>
              <a:r>
                <a:rPr lang="en-GB" b="1" baseline="-25000"/>
                <a:t>2</a:t>
              </a:r>
              <a:r>
                <a:rPr lang="en-GB" b="1"/>
                <a:t>O</a:t>
              </a:r>
              <a:r>
                <a:rPr lang="en-GB" b="1" baseline="-25000"/>
                <a:t>2 </a:t>
              </a:r>
              <a:r>
                <a:rPr lang="en-GB" b="1"/>
                <a:t>      OH</a:t>
              </a:r>
            </a:p>
          </p:txBody>
        </p:sp>
        <p:sp>
          <p:nvSpPr>
            <p:cNvPr id="419849" name="Text Box 9"/>
            <p:cNvSpPr txBox="1">
              <a:spLocks noChangeArrowheads="1"/>
            </p:cNvSpPr>
            <p:nvPr/>
          </p:nvSpPr>
          <p:spPr bwMode="auto">
            <a:xfrm>
              <a:off x="3168" y="2160"/>
              <a:ext cx="292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8800"/>
                <a:t>.</a:t>
              </a:r>
            </a:p>
          </p:txBody>
        </p:sp>
        <p:sp>
          <p:nvSpPr>
            <p:cNvPr id="419850" name="Text Box 10"/>
            <p:cNvSpPr txBox="1">
              <a:spLocks noChangeArrowheads="1"/>
            </p:cNvSpPr>
            <p:nvPr/>
          </p:nvSpPr>
          <p:spPr bwMode="auto">
            <a:xfrm>
              <a:off x="4368" y="2160"/>
              <a:ext cx="292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8800"/>
                <a:t>.</a:t>
              </a:r>
            </a:p>
          </p:txBody>
        </p:sp>
        <p:sp>
          <p:nvSpPr>
            <p:cNvPr id="419851" name="Line 11"/>
            <p:cNvSpPr>
              <a:spLocks noChangeShapeType="1"/>
            </p:cNvSpPr>
            <p:nvPr/>
          </p:nvSpPr>
          <p:spPr bwMode="auto">
            <a:xfrm>
              <a:off x="3984" y="312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9852" name="Text Box 12"/>
            <p:cNvSpPr txBox="1">
              <a:spLocks noChangeArrowheads="1"/>
            </p:cNvSpPr>
            <p:nvPr/>
          </p:nvSpPr>
          <p:spPr bwMode="auto">
            <a:xfrm>
              <a:off x="3071" y="3504"/>
              <a:ext cx="197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b="1"/>
                <a:t>DNA damage</a:t>
              </a:r>
            </a:p>
            <a:p>
              <a:pPr algn="ctr"/>
              <a:r>
                <a:rPr lang="en-GB" b="1"/>
                <a:t>~10000 lesions/cell/day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540750" cy="685800"/>
          </a:xfrm>
        </p:spPr>
        <p:txBody>
          <a:bodyPr/>
          <a:lstStyle/>
          <a:p>
            <a:r>
              <a:rPr lang="en-US" sz="3600"/>
              <a:t>DNA Repair</a:t>
            </a:r>
            <a:r>
              <a:rPr lang="en-US" sz="2400"/>
              <a:t/>
            </a:r>
            <a:br>
              <a:rPr lang="en-US" sz="2400"/>
            </a:br>
            <a:r>
              <a:rPr lang="en-US" sz="2400"/>
              <a:t>Types of DNA Damage: Base Loss and Base Modification</a:t>
            </a:r>
            <a:r>
              <a:rPr lang="en-US" sz="3600"/>
              <a:t/>
            </a:r>
            <a:br>
              <a:rPr lang="en-US" sz="3600"/>
            </a:br>
            <a:r>
              <a:rPr lang="en-US" sz="3600"/>
              <a:t/>
            </a:r>
            <a:br>
              <a:rPr lang="en-US" sz="3600"/>
            </a:br>
            <a:endParaRPr lang="en-US" sz="3600"/>
          </a:p>
        </p:txBody>
      </p:sp>
      <p:pic>
        <p:nvPicPr>
          <p:cNvPr id="395267" name="Picture 3" descr="Diagram of polynucleotide chain lacking a bas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460750" y="1371600"/>
            <a:ext cx="1920875" cy="2971800"/>
          </a:xfrm>
          <a:noFill/>
          <a:ln/>
        </p:spPr>
      </p:pic>
      <p:pic>
        <p:nvPicPr>
          <p:cNvPr id="395268" name="Picture 4" descr="Deamination of cytosine generates uraci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4876800"/>
            <a:ext cx="3286125" cy="1381125"/>
          </a:xfrm>
          <a:noFill/>
          <a:ln/>
        </p:spPr>
      </p:pic>
      <p:sp>
        <p:nvSpPr>
          <p:cNvPr id="395269" name="Text Box 5"/>
          <p:cNvSpPr txBox="1">
            <a:spLocks noChangeArrowheads="1"/>
          </p:cNvSpPr>
          <p:nvPr/>
        </p:nvSpPr>
        <p:spPr bwMode="auto">
          <a:xfrm>
            <a:off x="3505200" y="4419600"/>
            <a:ext cx="266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70707"/>
                </a:solidFill>
                <a:latin typeface="Tahoma" charset="0"/>
              </a:rPr>
              <a:t>Depurination</a:t>
            </a:r>
          </a:p>
        </p:txBody>
      </p:sp>
      <p:pic>
        <p:nvPicPr>
          <p:cNvPr id="395270" name="Picture 6" descr="Thymine glycol by oxidation of thym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953000"/>
            <a:ext cx="3324225" cy="1285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395271" name="Picture 7" descr="Nucleophilic centers in nucleic acid bas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600200"/>
            <a:ext cx="2281238" cy="2514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395272" name="Picture 8" descr="Picture of thymine dim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6248400" y="1295400"/>
            <a:ext cx="2343150" cy="3000375"/>
          </a:xfrm>
          <a:noFill/>
          <a:ln/>
        </p:spPr>
      </p:pic>
      <p:sp>
        <p:nvSpPr>
          <p:cNvPr id="395273" name="Text Box 9"/>
          <p:cNvSpPr txBox="1">
            <a:spLocks noChangeArrowheads="1"/>
          </p:cNvSpPr>
          <p:nvPr/>
        </p:nvSpPr>
        <p:spPr bwMode="auto">
          <a:xfrm>
            <a:off x="381000" y="4267200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70707"/>
                </a:solidFill>
                <a:latin typeface="Tahoma" charset="0"/>
              </a:rPr>
              <a:t>Chemical Modification</a:t>
            </a:r>
          </a:p>
        </p:txBody>
      </p:sp>
      <p:sp>
        <p:nvSpPr>
          <p:cNvPr id="395274" name="Text Box 10"/>
          <p:cNvSpPr txBox="1">
            <a:spLocks noChangeArrowheads="1"/>
          </p:cNvSpPr>
          <p:nvPr/>
        </p:nvSpPr>
        <p:spPr bwMode="auto">
          <a:xfrm>
            <a:off x="6019800" y="4343400"/>
            <a:ext cx="281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70707"/>
                </a:solidFill>
                <a:latin typeface="Tahoma" charset="0"/>
              </a:rPr>
              <a:t>Photodamage thymine dimer</a:t>
            </a:r>
          </a:p>
        </p:txBody>
      </p:sp>
      <p:sp>
        <p:nvSpPr>
          <p:cNvPr id="395275" name="Text Box 11"/>
          <p:cNvSpPr txBox="1">
            <a:spLocks noChangeArrowheads="1"/>
          </p:cNvSpPr>
          <p:nvPr/>
        </p:nvSpPr>
        <p:spPr bwMode="auto">
          <a:xfrm>
            <a:off x="5638800" y="60960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 u="sng">
              <a:solidFill>
                <a:srgbClr val="070707"/>
              </a:solidFill>
              <a:latin typeface="Tahoma" charset="0"/>
            </a:endParaRPr>
          </a:p>
        </p:txBody>
      </p:sp>
      <p:sp>
        <p:nvSpPr>
          <p:cNvPr id="395276" name="Text Box 12"/>
          <p:cNvSpPr txBox="1">
            <a:spLocks noChangeArrowheads="1"/>
          </p:cNvSpPr>
          <p:nvPr/>
        </p:nvSpPr>
        <p:spPr bwMode="auto">
          <a:xfrm>
            <a:off x="5257800" y="6324600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70707"/>
                </a:solidFill>
                <a:latin typeface="Tahoma" charset="0"/>
              </a:rPr>
              <a:t>Chemical Modification by O2 free radicals</a:t>
            </a:r>
          </a:p>
        </p:txBody>
      </p:sp>
      <p:sp>
        <p:nvSpPr>
          <p:cNvPr id="395277" name="Text Box 13"/>
          <p:cNvSpPr txBox="1">
            <a:spLocks noChangeArrowheads="1"/>
          </p:cNvSpPr>
          <p:nvPr/>
        </p:nvSpPr>
        <p:spPr bwMode="auto">
          <a:xfrm>
            <a:off x="914400" y="6400800"/>
            <a:ext cx="312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70707"/>
                </a:solidFill>
                <a:latin typeface="Tahoma" charset="0"/>
              </a:rPr>
              <a:t>Deamination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ChangeArrowheads="1"/>
          </p:cNvSpPr>
          <p:nvPr/>
        </p:nvSpPr>
        <p:spPr bwMode="auto">
          <a:xfrm>
            <a:off x="3124200" y="-11113"/>
            <a:ext cx="29178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070707"/>
                </a:solidFill>
                <a:latin typeface="Bookman Old Style" charset="0"/>
              </a:rPr>
              <a:t>DNA Repair</a:t>
            </a:r>
            <a:r>
              <a:rPr lang="en-US" sz="1800">
                <a:solidFill>
                  <a:srgbClr val="0707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charset="0"/>
              </a:rPr>
              <a:t/>
            </a:r>
            <a:br>
              <a:rPr lang="en-US" sz="1800">
                <a:solidFill>
                  <a:srgbClr val="0707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charset="0"/>
              </a:rPr>
            </a:br>
            <a:endParaRPr lang="en-US" sz="1800">
              <a:solidFill>
                <a:srgbClr val="07070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charset="0"/>
            </a:endParaRPr>
          </a:p>
        </p:txBody>
      </p:sp>
      <p:sp>
        <p:nvSpPr>
          <p:cNvPr id="393219" name="Text Box 3"/>
          <p:cNvSpPr txBox="1">
            <a:spLocks noChangeArrowheads="1"/>
          </p:cNvSpPr>
          <p:nvPr/>
        </p:nvSpPr>
        <p:spPr bwMode="auto">
          <a:xfrm>
            <a:off x="304800" y="1295400"/>
            <a:ext cx="8424863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4013" indent="-354013" eaLnBrk="0" hangingPunct="0">
              <a:spcBef>
                <a:spcPct val="50000"/>
              </a:spcBef>
              <a:buClr>
                <a:schemeClr val="hlink"/>
              </a:buClr>
              <a:buFont typeface="Arial" charset="0"/>
              <a:buChar char="►"/>
            </a:pPr>
            <a:r>
              <a:rPr lang="en-US" sz="2800">
                <a:solidFill>
                  <a:srgbClr val="070707"/>
                </a:solidFill>
                <a:latin typeface="Bookman Old Style" charset="0"/>
              </a:rPr>
              <a:t>Despite 1000’s of alterations that occur in DNA each day, few are retained as mutations</a:t>
            </a:r>
          </a:p>
          <a:p>
            <a:pPr marL="354013" indent="-354013" eaLnBrk="0" hangingPunct="0">
              <a:spcBef>
                <a:spcPct val="50000"/>
              </a:spcBef>
              <a:buClr>
                <a:schemeClr val="hlink"/>
              </a:buClr>
              <a:buFont typeface="Arial" charset="0"/>
              <a:buChar char="►"/>
            </a:pPr>
            <a:r>
              <a:rPr lang="en-US" sz="2800">
                <a:solidFill>
                  <a:srgbClr val="070707"/>
                </a:solidFill>
                <a:latin typeface="Bookman Old Style" charset="0"/>
              </a:rPr>
              <a:t>Efficient repair mechanisms</a:t>
            </a:r>
          </a:p>
          <a:p>
            <a:pPr marL="354013" indent="-354013" eaLnBrk="0" hangingPunct="0">
              <a:spcBef>
                <a:spcPct val="50000"/>
              </a:spcBef>
              <a:buClr>
                <a:schemeClr val="hlink"/>
              </a:buClr>
              <a:buFont typeface="Arial" charset="0"/>
              <a:buChar char="►"/>
            </a:pPr>
            <a:r>
              <a:rPr lang="en-US" sz="2800">
                <a:solidFill>
                  <a:srgbClr val="070707"/>
                </a:solidFill>
                <a:latin typeface="Bookman Old Style" charset="0"/>
              </a:rPr>
              <a:t>Importance of DNA repair highlighted by:</a:t>
            </a:r>
          </a:p>
          <a:p>
            <a:pPr marL="354013" indent="-354013" eaLnBrk="0" hangingPunct="0">
              <a:spcBef>
                <a:spcPct val="50000"/>
              </a:spcBef>
            </a:pPr>
            <a:r>
              <a:rPr lang="en-US" sz="2800">
                <a:solidFill>
                  <a:srgbClr val="070707"/>
                </a:solidFill>
                <a:latin typeface="Bookman Old Style" charset="0"/>
              </a:rPr>
              <a:t>	 </a:t>
            </a:r>
            <a:r>
              <a:rPr lang="en-US">
                <a:solidFill>
                  <a:srgbClr val="070707"/>
                </a:solidFill>
                <a:latin typeface="Bookman Old Style" charset="0"/>
              </a:rPr>
              <a:t>Number of genes devoted to DNA repair</a:t>
            </a:r>
          </a:p>
          <a:p>
            <a:pPr marL="354013" indent="-354013" eaLnBrk="0" hangingPunct="0">
              <a:spcBef>
                <a:spcPct val="50000"/>
              </a:spcBef>
            </a:pPr>
            <a:r>
              <a:rPr lang="en-US">
                <a:solidFill>
                  <a:srgbClr val="070707"/>
                </a:solidFill>
                <a:latin typeface="Bookman Old Style" charset="0"/>
              </a:rPr>
              <a:t>	 </a:t>
            </a:r>
            <a:r>
              <a:rPr lang="en-US">
                <a:solidFill>
                  <a:srgbClr val="070707"/>
                </a:solidFill>
                <a:latin typeface="Bookman Old Style" charset="0"/>
                <a:sym typeface="Wingdings" charset="2"/>
              </a:rPr>
              <a:t> </a:t>
            </a:r>
            <a:r>
              <a:rPr lang="en-US">
                <a:solidFill>
                  <a:srgbClr val="070707"/>
                </a:solidFill>
                <a:latin typeface="Bookman Old Style" charset="0"/>
              </a:rPr>
              <a:t>mutation rates with inactivation or loss of DNA repair gene</a:t>
            </a:r>
          </a:p>
          <a:p>
            <a:pPr marL="354013" indent="-354013" eaLnBrk="0" hangingPunct="0">
              <a:spcBef>
                <a:spcPct val="50000"/>
              </a:spcBef>
              <a:buClr>
                <a:schemeClr val="hlink"/>
              </a:buClr>
              <a:buFont typeface="Arial" charset="0"/>
              <a:buChar char="►"/>
            </a:pPr>
            <a:r>
              <a:rPr lang="en-US" sz="2800">
                <a:solidFill>
                  <a:srgbClr val="070707"/>
                </a:solidFill>
                <a:latin typeface="Bookman Old Style" charset="0"/>
              </a:rPr>
              <a:t>Defects in DNA repair associated with several disease states</a:t>
            </a:r>
          </a:p>
        </p:txBody>
      </p:sp>
      <p:sp>
        <p:nvSpPr>
          <p:cNvPr id="393222" name="Line 6"/>
          <p:cNvSpPr>
            <a:spLocks noChangeShapeType="1"/>
          </p:cNvSpPr>
          <p:nvPr/>
        </p:nvSpPr>
        <p:spPr bwMode="auto">
          <a:xfrm>
            <a:off x="228600" y="990600"/>
            <a:ext cx="8458200" cy="0"/>
          </a:xfrm>
          <a:prstGeom prst="line">
            <a:avLst/>
          </a:prstGeom>
          <a:noFill/>
          <a:ln w="76200">
            <a:solidFill>
              <a:srgbClr val="FF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458200" cy="8382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DNA replication and repair disorders</a:t>
            </a:r>
            <a:endParaRPr lang="en-US"/>
          </a:p>
        </p:txBody>
      </p:sp>
      <p:graphicFrame>
        <p:nvGraphicFramePr>
          <p:cNvPr id="427050" name="Group 42"/>
          <p:cNvGraphicFramePr>
            <a:graphicFrameLocks noGrp="1"/>
          </p:cNvGraphicFramePr>
          <p:nvPr>
            <p:ph type="tbl" idx="1"/>
          </p:nvPr>
        </p:nvGraphicFramePr>
        <p:xfrm>
          <a:off x="179388" y="1844675"/>
          <a:ext cx="8763000" cy="3516630"/>
        </p:xfrm>
        <a:graphic>
          <a:graphicData uri="http://schemas.openxmlformats.org/drawingml/2006/table">
            <a:tbl>
              <a:tblPr/>
              <a:tblGrid>
                <a:gridCol w="3494087"/>
                <a:gridCol w="2317750"/>
                <a:gridCol w="2951163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Disorder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Frequency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Defect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Fanconi’s anaemia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1/22,000 in some popns.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Deficient excision repair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Hereditary nonpolyposis colon cance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Deficient mismatch repair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Werner’s syndrome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3/1,000,000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Deficient helicase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Xeroderma pigmentosum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1/250,000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Deficient excision repair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Oval 2"/>
          <p:cNvSpPr>
            <a:spLocks noChangeArrowheads="1"/>
          </p:cNvSpPr>
          <p:nvPr/>
        </p:nvSpPr>
        <p:spPr bwMode="auto">
          <a:xfrm>
            <a:off x="2895600" y="1600200"/>
            <a:ext cx="3352800" cy="3429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78211" name="Line 3"/>
          <p:cNvSpPr>
            <a:spLocks noChangeShapeType="1"/>
          </p:cNvSpPr>
          <p:nvPr/>
        </p:nvSpPr>
        <p:spPr bwMode="auto">
          <a:xfrm flipV="1">
            <a:off x="4572000" y="1295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8212" name="Line 4"/>
          <p:cNvSpPr>
            <a:spLocks noChangeShapeType="1"/>
          </p:cNvSpPr>
          <p:nvPr/>
        </p:nvSpPr>
        <p:spPr bwMode="auto">
          <a:xfrm>
            <a:off x="5791200" y="44958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8213" name="Line 5"/>
          <p:cNvSpPr>
            <a:spLocks noChangeShapeType="1"/>
          </p:cNvSpPr>
          <p:nvPr/>
        </p:nvSpPr>
        <p:spPr bwMode="auto">
          <a:xfrm>
            <a:off x="4572000" y="5029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8214" name="Line 6"/>
          <p:cNvSpPr>
            <a:spLocks noChangeShapeType="1"/>
          </p:cNvSpPr>
          <p:nvPr/>
        </p:nvSpPr>
        <p:spPr bwMode="auto">
          <a:xfrm flipH="1">
            <a:off x="3200400" y="45720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8215" name="Text Box 7"/>
          <p:cNvSpPr txBox="1">
            <a:spLocks noChangeArrowheads="1"/>
          </p:cNvSpPr>
          <p:nvPr/>
        </p:nvSpPr>
        <p:spPr bwMode="auto">
          <a:xfrm>
            <a:off x="6308725" y="1819275"/>
            <a:ext cx="24066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/>
              <a:t>S phase</a:t>
            </a:r>
          </a:p>
          <a:p>
            <a:r>
              <a:rPr lang="en-GB" sz="2800" b="1"/>
              <a:t>DNA synthesis</a:t>
            </a:r>
          </a:p>
        </p:txBody>
      </p:sp>
      <p:sp>
        <p:nvSpPr>
          <p:cNvPr id="478216" name="Text Box 8"/>
          <p:cNvSpPr txBox="1">
            <a:spLocks noChangeArrowheads="1"/>
          </p:cNvSpPr>
          <p:nvPr/>
        </p:nvSpPr>
        <p:spPr bwMode="auto">
          <a:xfrm>
            <a:off x="5410200" y="4902200"/>
            <a:ext cx="2593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/>
              <a:t>G2</a:t>
            </a:r>
          </a:p>
          <a:p>
            <a:r>
              <a:rPr lang="en-GB" sz="2800" b="1"/>
              <a:t>Growth phase 2</a:t>
            </a:r>
          </a:p>
        </p:txBody>
      </p:sp>
      <p:sp>
        <p:nvSpPr>
          <p:cNvPr id="478217" name="Text Box 9"/>
          <p:cNvSpPr txBox="1">
            <a:spLocks noChangeArrowheads="1"/>
          </p:cNvSpPr>
          <p:nvPr/>
        </p:nvSpPr>
        <p:spPr bwMode="auto">
          <a:xfrm>
            <a:off x="3336925" y="5095875"/>
            <a:ext cx="12906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/>
              <a:t>M</a:t>
            </a:r>
          </a:p>
          <a:p>
            <a:r>
              <a:rPr lang="en-GB" sz="2800" b="1"/>
              <a:t>Mitosis</a:t>
            </a:r>
          </a:p>
        </p:txBody>
      </p:sp>
      <p:sp>
        <p:nvSpPr>
          <p:cNvPr id="478218" name="Text Box 10"/>
          <p:cNvSpPr txBox="1">
            <a:spLocks noChangeArrowheads="1"/>
          </p:cNvSpPr>
          <p:nvPr/>
        </p:nvSpPr>
        <p:spPr bwMode="auto">
          <a:xfrm>
            <a:off x="228600" y="2590800"/>
            <a:ext cx="2593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         </a:t>
            </a:r>
            <a:r>
              <a:rPr lang="en-GB" sz="2800" b="1"/>
              <a:t>G1</a:t>
            </a:r>
          </a:p>
          <a:p>
            <a:r>
              <a:rPr lang="en-GB" sz="2800" b="1"/>
              <a:t>Growth phase 1</a:t>
            </a:r>
          </a:p>
        </p:txBody>
      </p:sp>
      <p:sp>
        <p:nvSpPr>
          <p:cNvPr id="478219" name="Line 11"/>
          <p:cNvSpPr>
            <a:spLocks noChangeShapeType="1"/>
          </p:cNvSpPr>
          <p:nvPr/>
        </p:nvSpPr>
        <p:spPr bwMode="auto">
          <a:xfrm flipV="1">
            <a:off x="1600200" y="4038600"/>
            <a:ext cx="14478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8220" name="Text Box 12"/>
          <p:cNvSpPr txBox="1">
            <a:spLocks noChangeArrowheads="1"/>
          </p:cNvSpPr>
          <p:nvPr/>
        </p:nvSpPr>
        <p:spPr bwMode="auto">
          <a:xfrm>
            <a:off x="304800" y="5105400"/>
            <a:ext cx="16859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800" b="1"/>
              <a:t>Go</a:t>
            </a:r>
          </a:p>
          <a:p>
            <a:pPr algn="ctr"/>
            <a:r>
              <a:rPr lang="en-GB" sz="2800" b="1"/>
              <a:t>Quiescent</a:t>
            </a:r>
          </a:p>
        </p:txBody>
      </p:sp>
      <p:sp>
        <p:nvSpPr>
          <p:cNvPr id="478221" name="Text Box 13"/>
          <p:cNvSpPr txBox="1">
            <a:spLocks noChangeArrowheads="1"/>
          </p:cNvSpPr>
          <p:nvPr/>
        </p:nvSpPr>
        <p:spPr bwMode="auto">
          <a:xfrm>
            <a:off x="3429000" y="3048000"/>
            <a:ext cx="249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Main checkpoints</a:t>
            </a:r>
          </a:p>
        </p:txBody>
      </p:sp>
      <p:sp>
        <p:nvSpPr>
          <p:cNvPr id="478222" name="Line 14"/>
          <p:cNvSpPr>
            <a:spLocks noChangeShapeType="1"/>
          </p:cNvSpPr>
          <p:nvPr/>
        </p:nvSpPr>
        <p:spPr bwMode="auto">
          <a:xfrm>
            <a:off x="4572000" y="3581400"/>
            <a:ext cx="0" cy="13716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8223" name="Line 15"/>
          <p:cNvSpPr>
            <a:spLocks noChangeShapeType="1"/>
          </p:cNvSpPr>
          <p:nvPr/>
        </p:nvSpPr>
        <p:spPr bwMode="auto">
          <a:xfrm flipH="1">
            <a:off x="3200400" y="3581400"/>
            <a:ext cx="990600" cy="4572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8224" name="Line 16"/>
          <p:cNvSpPr>
            <a:spLocks noChangeShapeType="1"/>
          </p:cNvSpPr>
          <p:nvPr/>
        </p:nvSpPr>
        <p:spPr bwMode="auto">
          <a:xfrm flipV="1">
            <a:off x="4572000" y="1828800"/>
            <a:ext cx="0" cy="12954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8225" name="Line 17"/>
          <p:cNvSpPr>
            <a:spLocks noChangeShapeType="1"/>
          </p:cNvSpPr>
          <p:nvPr/>
        </p:nvSpPr>
        <p:spPr bwMode="auto">
          <a:xfrm>
            <a:off x="6248400" y="3276600"/>
            <a:ext cx="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8226" name="Line 18"/>
          <p:cNvSpPr>
            <a:spLocks noChangeShapeType="1"/>
          </p:cNvSpPr>
          <p:nvPr/>
        </p:nvSpPr>
        <p:spPr bwMode="auto">
          <a:xfrm flipV="1">
            <a:off x="2895600" y="3200400"/>
            <a:ext cx="0" cy="152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8227" name="Text Box 19"/>
          <p:cNvSpPr txBox="1">
            <a:spLocks noChangeArrowheads="1"/>
          </p:cNvSpPr>
          <p:nvPr/>
        </p:nvSpPr>
        <p:spPr bwMode="auto">
          <a:xfrm>
            <a:off x="2057400" y="381000"/>
            <a:ext cx="5062538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THE EUKARYOTIC CELL CYCLE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DNA Repair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1844675"/>
            <a:ext cx="7165975" cy="3060700"/>
          </a:xfrm>
        </p:spPr>
        <p:txBody>
          <a:bodyPr/>
          <a:lstStyle/>
          <a:p>
            <a:pPr>
              <a:buFontTx/>
              <a:buNone/>
            </a:pPr>
            <a:r>
              <a:rPr lang="en-US" u="sng"/>
              <a:t>DNA Damage Can Activate Expression of Whole Sets of Genes</a:t>
            </a:r>
          </a:p>
          <a:p>
            <a:r>
              <a:rPr lang="en-US" sz="2800"/>
              <a:t>Heat Shock Response</a:t>
            </a:r>
          </a:p>
          <a:p>
            <a:r>
              <a:rPr lang="en-US" sz="2800"/>
              <a:t>SOS Response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82600"/>
            <a:ext cx="7772400" cy="1143000"/>
          </a:xfrm>
        </p:spPr>
        <p:txBody>
          <a:bodyPr/>
          <a:lstStyle/>
          <a:p>
            <a:r>
              <a:rPr lang="en-US"/>
              <a:t>DNA Repair</a:t>
            </a:r>
          </a:p>
        </p:txBody>
      </p:sp>
      <p:pic>
        <p:nvPicPr>
          <p:cNvPr id="400388" name="Picture 4" descr="fig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463675"/>
            <a:ext cx="6840537" cy="3794125"/>
          </a:xfrm>
          <a:noFill/>
          <a:ln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762000"/>
          </a:xfrm>
        </p:spPr>
        <p:txBody>
          <a:bodyPr/>
          <a:lstStyle/>
          <a:p>
            <a:r>
              <a:rPr lang="en-US" sz="4000"/>
              <a:t>DNA Repair</a:t>
            </a:r>
            <a:br>
              <a:rPr lang="en-US" sz="4000"/>
            </a:br>
            <a:endParaRPr lang="en-US" sz="4000"/>
          </a:p>
        </p:txBody>
      </p:sp>
      <p:pic>
        <p:nvPicPr>
          <p:cNvPr id="396291" name="Picture 3" descr="sim0001fig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40486"/>
          <a:stretch>
            <a:fillRect/>
          </a:stretch>
        </p:blipFill>
        <p:spPr>
          <a:xfrm>
            <a:off x="179388" y="188913"/>
            <a:ext cx="2759075" cy="6669087"/>
          </a:xfrm>
          <a:noFill/>
          <a:ln/>
        </p:spPr>
      </p:pic>
      <p:sp>
        <p:nvSpPr>
          <p:cNvPr id="396292" name="Text Box 4"/>
          <p:cNvSpPr txBox="1">
            <a:spLocks noChangeArrowheads="1"/>
          </p:cNvSpPr>
          <p:nvPr/>
        </p:nvSpPr>
        <p:spPr bwMode="auto">
          <a:xfrm>
            <a:off x="3276600" y="1341438"/>
            <a:ext cx="5543550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3200" u="sng">
                <a:solidFill>
                  <a:srgbClr val="070707"/>
                </a:solidFill>
                <a:latin typeface="Tahoma" charset="0"/>
              </a:rPr>
              <a:t>Base Excision Repair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lphaLcPeriod"/>
            </a:pPr>
            <a:r>
              <a:rPr lang="en-US">
                <a:solidFill>
                  <a:srgbClr val="070707"/>
                </a:solidFill>
                <a:latin typeface="Tahoma" charset="0"/>
              </a:rPr>
              <a:t>DNA glycosylase recognizes damaged base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lphaLcPeriod"/>
            </a:pPr>
            <a:r>
              <a:rPr lang="en-US">
                <a:solidFill>
                  <a:srgbClr val="070707"/>
                </a:solidFill>
                <a:latin typeface="Tahoma" charset="0"/>
              </a:rPr>
              <a:t>Removes base leaving deoxyribose sugar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lphaLcPeriod"/>
            </a:pPr>
            <a:r>
              <a:rPr lang="en-US">
                <a:solidFill>
                  <a:srgbClr val="070707"/>
                </a:solidFill>
                <a:latin typeface="Tahoma" charset="0"/>
              </a:rPr>
              <a:t>AP endonuclease cuts phosphodiester backbone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lphaLcPeriod"/>
            </a:pPr>
            <a:r>
              <a:rPr lang="en-US">
                <a:solidFill>
                  <a:srgbClr val="070707"/>
                </a:solidFill>
                <a:latin typeface="Tahoma" charset="0"/>
              </a:rPr>
              <a:t>DNA polymerase replaces missing nucleotide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lphaLcPeriod"/>
            </a:pPr>
            <a:r>
              <a:rPr lang="en-US">
                <a:solidFill>
                  <a:srgbClr val="070707"/>
                </a:solidFill>
                <a:latin typeface="Tahoma" charset="0"/>
              </a:rPr>
              <a:t>DNA ligase seals nick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-119063"/>
            <a:ext cx="7772400" cy="1143001"/>
          </a:xfrm>
        </p:spPr>
        <p:txBody>
          <a:bodyPr/>
          <a:lstStyle/>
          <a:p>
            <a:r>
              <a:rPr lang="en-US" sz="4800">
                <a:solidFill>
                  <a:schemeClr val="tx1"/>
                </a:solidFill>
              </a:rPr>
              <a:t>Failure of DNA repair</a:t>
            </a:r>
            <a:endParaRPr lang="en-US"/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8713"/>
            <a:ext cx="8686800" cy="4724400"/>
          </a:xfrm>
        </p:spPr>
        <p:txBody>
          <a:bodyPr/>
          <a:lstStyle/>
          <a:p>
            <a:r>
              <a:rPr lang="en-US" sz="2400"/>
              <a:t>When DNA repair fails, fewer mutations corrected </a:t>
            </a:r>
            <a:r>
              <a:rPr lang="en-US" sz="2400">
                <a:sym typeface="Wingdings" charset="2"/>
              </a:rPr>
              <a:t></a:t>
            </a:r>
            <a:r>
              <a:rPr lang="en-US" sz="2400"/>
              <a:t> increase in number of mutations in the genome.</a:t>
            </a:r>
          </a:p>
          <a:p>
            <a:endParaRPr lang="en-US" sz="2400"/>
          </a:p>
          <a:p>
            <a:r>
              <a:rPr lang="en-US" sz="2400"/>
              <a:t>The protein p53 monitors repair of damaged DNA.  </a:t>
            </a:r>
          </a:p>
          <a:p>
            <a:r>
              <a:rPr lang="en-US" sz="2400"/>
              <a:t>If damage too severe, p53 protein promotes programmed cell death (apoptosis)</a:t>
            </a:r>
          </a:p>
          <a:p>
            <a:endParaRPr lang="en-US" sz="2400"/>
          </a:p>
          <a:p>
            <a:r>
              <a:rPr lang="en-US" sz="2400"/>
              <a:t>Mutations in genes encoding DNA repair proteins can be inherited </a:t>
            </a:r>
            <a:r>
              <a:rPr lang="en-US" sz="2400">
                <a:sym typeface="Wingdings" charset="2"/>
              </a:rPr>
              <a:t></a:t>
            </a:r>
            <a:r>
              <a:rPr lang="en-US" sz="2400"/>
              <a:t> overall increase in mutations as errors or damage to DNA no longer repaired efficiently.</a:t>
            </a:r>
          </a:p>
        </p:txBody>
      </p:sp>
      <p:sp>
        <p:nvSpPr>
          <p:cNvPr id="422916" name="Line 4"/>
          <p:cNvSpPr>
            <a:spLocks noChangeShapeType="1"/>
          </p:cNvSpPr>
          <p:nvPr/>
        </p:nvSpPr>
        <p:spPr bwMode="auto">
          <a:xfrm>
            <a:off x="344488" y="868363"/>
            <a:ext cx="8440737" cy="0"/>
          </a:xfrm>
          <a:prstGeom prst="line">
            <a:avLst/>
          </a:prstGeom>
          <a:noFill/>
          <a:ln w="1270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5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40" name="Picture 4" descr="P53_pathway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"/>
            <a:ext cx="7162800" cy="6545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Text Box 2"/>
          <p:cNvSpPr txBox="1">
            <a:spLocks noChangeArrowheads="1"/>
          </p:cNvSpPr>
          <p:nvPr/>
        </p:nvSpPr>
        <p:spPr bwMode="auto">
          <a:xfrm>
            <a:off x="3133725" y="765175"/>
            <a:ext cx="3422650" cy="4975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3200" b="1" u="sng"/>
              <a:t>DNA DAMAGE</a:t>
            </a:r>
          </a:p>
          <a:p>
            <a:pPr algn="ctr"/>
            <a:endParaRPr lang="en-GB" sz="3200" b="1" u="sng"/>
          </a:p>
          <a:p>
            <a:pPr algn="ctr"/>
            <a:endParaRPr lang="en-GB" sz="3200" b="1" u="sng"/>
          </a:p>
          <a:p>
            <a:pPr algn="ctr"/>
            <a:r>
              <a:rPr lang="en-GB" sz="3200" b="1"/>
              <a:t>SURVEILLANCE</a:t>
            </a:r>
          </a:p>
          <a:p>
            <a:pPr algn="ctr"/>
            <a:endParaRPr lang="en-GB" sz="3200" b="1"/>
          </a:p>
          <a:p>
            <a:pPr algn="ctr"/>
            <a:r>
              <a:rPr lang="en-GB" sz="3200" b="1"/>
              <a:t>RECOGNITION</a:t>
            </a:r>
          </a:p>
          <a:p>
            <a:pPr algn="ctr"/>
            <a:endParaRPr lang="en-GB" sz="3200" b="1"/>
          </a:p>
          <a:p>
            <a:pPr algn="ctr"/>
            <a:r>
              <a:rPr lang="en-GB" sz="3200" b="1"/>
              <a:t>SIGNALLING </a:t>
            </a:r>
          </a:p>
          <a:p>
            <a:pPr algn="ctr"/>
            <a:endParaRPr lang="en-GB" sz="3200" b="1"/>
          </a:p>
          <a:p>
            <a:pPr algn="ctr"/>
            <a:r>
              <a:rPr lang="en-GB" sz="3200" b="1"/>
              <a:t>REPAIR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8200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b="1">
                <a:latin typeface="Bookman Old Style" charset="0"/>
              </a:rPr>
              <a:t> </a:t>
            </a:r>
            <a:r>
              <a:rPr lang="en-GB" sz="3600" b="1">
                <a:latin typeface="Bookman Old Style" charset="0"/>
              </a:rPr>
              <a:t>REPLICATION – GENERAL PRINCIPLES</a:t>
            </a:r>
            <a:endParaRPr lang="en-GB" b="1">
              <a:latin typeface="Bookman Old Style" charset="0"/>
            </a:endParaRPr>
          </a:p>
          <a:p>
            <a:pPr algn="ctr"/>
            <a:endParaRPr lang="en-GB" b="1">
              <a:latin typeface="Bookman Old Style" charset="0"/>
            </a:endParaRPr>
          </a:p>
          <a:p>
            <a:pPr algn="ctr"/>
            <a:r>
              <a:rPr lang="en-GB" sz="3200" b="1">
                <a:solidFill>
                  <a:schemeClr val="accent2"/>
                </a:solidFill>
                <a:latin typeface="Bookman Old Style" charset="0"/>
              </a:rPr>
              <a:t>START</a:t>
            </a:r>
            <a:endParaRPr lang="en-GB" b="1">
              <a:solidFill>
                <a:schemeClr val="accent2"/>
              </a:solidFill>
              <a:latin typeface="Bookman Old Style" charset="0"/>
            </a:endParaRPr>
          </a:p>
          <a:p>
            <a:pPr algn="ctr"/>
            <a:r>
              <a:rPr lang="en-GB" b="1">
                <a:latin typeface="Bookman Old Style" charset="0"/>
              </a:rPr>
              <a:t>Must be ready:  </a:t>
            </a:r>
            <a:r>
              <a:rPr lang="en-GB" b="1">
                <a:solidFill>
                  <a:srgbClr val="FF0000"/>
                </a:solidFill>
                <a:latin typeface="Bookman Old Style" charset="0"/>
              </a:rPr>
              <a:t>G1</a:t>
            </a:r>
          </a:p>
          <a:p>
            <a:pPr algn="ctr"/>
            <a:r>
              <a:rPr lang="en-GB" b="1">
                <a:latin typeface="Bookman Old Style" charset="0"/>
              </a:rPr>
              <a:t>Must all start at the same time:     </a:t>
            </a:r>
            <a:r>
              <a:rPr lang="en-GB" b="1">
                <a:solidFill>
                  <a:srgbClr val="FF0000"/>
                </a:solidFill>
                <a:latin typeface="Bookman Old Style" charset="0"/>
              </a:rPr>
              <a:t>G1        S </a:t>
            </a:r>
          </a:p>
          <a:p>
            <a:pPr algn="ctr"/>
            <a:r>
              <a:rPr lang="en-GB" b="1">
                <a:latin typeface="Bookman Old Style" charset="0"/>
              </a:rPr>
              <a:t>Must know where to start </a:t>
            </a:r>
          </a:p>
          <a:p>
            <a:pPr algn="ctr"/>
            <a:r>
              <a:rPr lang="en-GB" b="1">
                <a:solidFill>
                  <a:srgbClr val="FF0000"/>
                </a:solidFill>
                <a:latin typeface="Bookman Old Style" charset="0"/>
              </a:rPr>
              <a:t>ORIGIN OF REPLICATION</a:t>
            </a:r>
          </a:p>
          <a:p>
            <a:pPr algn="ctr"/>
            <a:endParaRPr lang="en-GB" b="1">
              <a:solidFill>
                <a:srgbClr val="FF0000"/>
              </a:solidFill>
              <a:latin typeface="Bookman Old Style" charset="0"/>
            </a:endParaRPr>
          </a:p>
          <a:p>
            <a:pPr algn="ctr"/>
            <a:endParaRPr lang="en-GB" b="1">
              <a:solidFill>
                <a:srgbClr val="FF0000"/>
              </a:solidFill>
              <a:latin typeface="Bookman Old Style" charset="0"/>
            </a:endParaRPr>
          </a:p>
          <a:p>
            <a:pPr algn="ctr"/>
            <a:r>
              <a:rPr lang="en-GB" sz="3200" b="1">
                <a:solidFill>
                  <a:schemeClr val="accent2"/>
                </a:solidFill>
                <a:latin typeface="Bookman Old Style" charset="0"/>
              </a:rPr>
              <a:t>FINISH</a:t>
            </a:r>
            <a:endParaRPr lang="en-GB" b="1">
              <a:solidFill>
                <a:schemeClr val="accent2"/>
              </a:solidFill>
              <a:latin typeface="Bookman Old Style" charset="0"/>
            </a:endParaRPr>
          </a:p>
          <a:p>
            <a:pPr algn="ctr"/>
            <a:r>
              <a:rPr lang="en-GB" b="1">
                <a:latin typeface="Bookman Old Style" charset="0"/>
              </a:rPr>
              <a:t>Must all finish (</a:t>
            </a:r>
            <a:r>
              <a:rPr lang="en-GB" b="1">
                <a:solidFill>
                  <a:srgbClr val="FF0000"/>
                </a:solidFill>
                <a:latin typeface="Bookman Old Style" charset="0"/>
              </a:rPr>
              <a:t>complete S</a:t>
            </a:r>
            <a:r>
              <a:rPr lang="en-GB" b="1">
                <a:latin typeface="Bookman Old Style" charset="0"/>
              </a:rPr>
              <a:t>)</a:t>
            </a:r>
            <a:endParaRPr lang="en-GB" b="1">
              <a:solidFill>
                <a:srgbClr val="FF0000"/>
              </a:solidFill>
              <a:latin typeface="Bookman Old Style" charset="0"/>
            </a:endParaRPr>
          </a:p>
          <a:p>
            <a:pPr algn="ctr"/>
            <a:r>
              <a:rPr lang="en-GB" b="1">
                <a:latin typeface="Bookman Old Style" charset="0"/>
              </a:rPr>
              <a:t>Must ensure that each piece of DNA is replicated only once </a:t>
            </a:r>
          </a:p>
          <a:p>
            <a:pPr algn="ctr"/>
            <a:r>
              <a:rPr lang="en-GB" b="1">
                <a:latin typeface="Bookman Old Style" charset="0"/>
              </a:rPr>
              <a:t>Therefore must know where to finish (</a:t>
            </a:r>
            <a:r>
              <a:rPr lang="en-GB" b="1">
                <a:solidFill>
                  <a:srgbClr val="FF0000"/>
                </a:solidFill>
                <a:latin typeface="Bookman Old Style" charset="0"/>
              </a:rPr>
              <a:t>REPLICON</a:t>
            </a:r>
            <a:r>
              <a:rPr lang="en-GB" b="1">
                <a:latin typeface="Bookman Old Style" charset="0"/>
              </a:rPr>
              <a:t>)</a:t>
            </a:r>
          </a:p>
        </p:txBody>
      </p:sp>
      <p:sp>
        <p:nvSpPr>
          <p:cNvPr id="479235" name="Line 3"/>
          <p:cNvSpPr>
            <a:spLocks noChangeShapeType="1"/>
          </p:cNvSpPr>
          <p:nvPr/>
        </p:nvSpPr>
        <p:spPr bwMode="auto">
          <a:xfrm>
            <a:off x="7162800" y="2819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Text Box 2"/>
          <p:cNvSpPr txBox="1">
            <a:spLocks noChangeArrowheads="1"/>
          </p:cNvSpPr>
          <p:nvPr/>
        </p:nvSpPr>
        <p:spPr bwMode="auto">
          <a:xfrm>
            <a:off x="457200" y="914400"/>
            <a:ext cx="83058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b="1">
                <a:latin typeface="Bookman Old Style" charset="0"/>
              </a:rPr>
              <a:t> </a:t>
            </a:r>
            <a:r>
              <a:rPr lang="en-GB" sz="3600" b="1">
                <a:latin typeface="Bookman Old Style" charset="0"/>
              </a:rPr>
              <a:t>REPLICATION – GENERAL PRINCIPLES</a:t>
            </a:r>
            <a:endParaRPr lang="en-GB" b="1">
              <a:latin typeface="Bookman Old Style" charset="0"/>
            </a:endParaRPr>
          </a:p>
          <a:p>
            <a:pPr algn="ctr"/>
            <a:endParaRPr lang="en-GB" b="1">
              <a:latin typeface="Bookman Old Style" charset="0"/>
            </a:endParaRPr>
          </a:p>
          <a:p>
            <a:pPr algn="ctr"/>
            <a:r>
              <a:rPr lang="en-GB" sz="3200" b="1">
                <a:solidFill>
                  <a:schemeClr val="accent2"/>
                </a:solidFill>
                <a:latin typeface="Bookman Old Style" charset="0"/>
              </a:rPr>
              <a:t>ACCURACY/FIDELITY</a:t>
            </a:r>
            <a:endParaRPr lang="en-GB" b="1">
              <a:solidFill>
                <a:schemeClr val="accent2"/>
              </a:solidFill>
              <a:latin typeface="Bookman Old Style" charset="0"/>
            </a:endParaRPr>
          </a:p>
          <a:p>
            <a:pPr algn="ctr"/>
            <a:r>
              <a:rPr lang="en-GB" b="1">
                <a:latin typeface="Bookman Old Style" charset="0"/>
              </a:rPr>
              <a:t>Proof reading/repair  (</a:t>
            </a:r>
            <a:r>
              <a:rPr lang="en-GB" b="1">
                <a:solidFill>
                  <a:srgbClr val="FF0000"/>
                </a:solidFill>
                <a:latin typeface="Bookman Old Style" charset="0"/>
              </a:rPr>
              <a:t>G2</a:t>
            </a:r>
            <a:r>
              <a:rPr lang="en-GB" b="1">
                <a:latin typeface="Bookman Old Style" charset="0"/>
              </a:rPr>
              <a:t>)</a:t>
            </a:r>
          </a:p>
          <a:p>
            <a:pPr algn="ctr"/>
            <a:r>
              <a:rPr lang="en-GB" b="1">
                <a:latin typeface="Bookman Old Style" charset="0"/>
              </a:rPr>
              <a:t>Must distinguish between original and copy (</a:t>
            </a:r>
            <a:r>
              <a:rPr lang="en-GB" b="1">
                <a:solidFill>
                  <a:srgbClr val="FF0000"/>
                </a:solidFill>
                <a:latin typeface="Bookman Old Style" charset="0"/>
              </a:rPr>
              <a:t>EPIGENETICS</a:t>
            </a:r>
            <a:r>
              <a:rPr lang="en-GB" b="1">
                <a:latin typeface="Bookman Old Style" charset="0"/>
              </a:rPr>
              <a:t>)</a:t>
            </a:r>
          </a:p>
          <a:p>
            <a:pPr algn="ctr"/>
            <a:endParaRPr lang="en-GB" b="1">
              <a:latin typeface="Bookman Old Style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28613"/>
            <a:ext cx="7772400" cy="1143000"/>
          </a:xfrm>
        </p:spPr>
        <p:txBody>
          <a:bodyPr/>
          <a:lstStyle/>
          <a:p>
            <a:r>
              <a:rPr lang="en-GB" b="1">
                <a:latin typeface="Bookman Old Style" charset="0"/>
              </a:rPr>
              <a:t>Summary</a:t>
            </a:r>
            <a:endParaRPr lang="en-US" b="1">
              <a:latin typeface="Bookman Old Style" charset="0"/>
            </a:endParaRP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 b="1">
                <a:latin typeface="Bookman Old Style" charset="0"/>
              </a:rPr>
              <a:t>DNA Replication</a:t>
            </a:r>
          </a:p>
          <a:p>
            <a:r>
              <a:rPr lang="en-GB">
                <a:latin typeface="Bookman Old Style" charset="0"/>
              </a:rPr>
              <a:t>Occurs during S phase of the cell cycle</a:t>
            </a:r>
          </a:p>
          <a:p>
            <a:r>
              <a:rPr lang="en-GB">
                <a:latin typeface="Bookman Old Style" charset="0"/>
              </a:rPr>
              <a:t>Semi-conservative (Meselson &amp; Stahl)</a:t>
            </a:r>
          </a:p>
          <a:p>
            <a:r>
              <a:rPr lang="en-GB">
                <a:latin typeface="Bookman Old Style" charset="0"/>
              </a:rPr>
              <a:t>5’ </a:t>
            </a:r>
            <a:r>
              <a:rPr lang="en-GB">
                <a:latin typeface="Bookman Old Style" charset="0"/>
                <a:cs typeface="Times New Roman" charset="0"/>
              </a:rPr>
              <a:t>→</a:t>
            </a:r>
            <a:r>
              <a:rPr lang="en-GB">
                <a:latin typeface="Bookman Old Style" charset="0"/>
              </a:rPr>
              <a:t> 3’direction</a:t>
            </a:r>
            <a:br>
              <a:rPr lang="en-GB">
                <a:latin typeface="Bookman Old Style" charset="0"/>
              </a:rPr>
            </a:br>
            <a:r>
              <a:rPr lang="en-GB">
                <a:latin typeface="Bookman Old Style" charset="0"/>
              </a:rPr>
              <a:t>	leading strand</a:t>
            </a:r>
            <a:br>
              <a:rPr lang="en-GB">
                <a:latin typeface="Bookman Old Style" charset="0"/>
              </a:rPr>
            </a:br>
            <a:r>
              <a:rPr lang="en-GB">
                <a:latin typeface="Bookman Old Style" charset="0"/>
              </a:rPr>
              <a:t>	lagging strand (discontinuous)</a:t>
            </a:r>
          </a:p>
          <a:p>
            <a:pPr>
              <a:buFontTx/>
              <a:buNone/>
            </a:pPr>
            <a:r>
              <a:rPr lang="en-GB">
                <a:latin typeface="Bookman Old Style" charset="0"/>
              </a:rPr>
              <a:t>		RNA primer</a:t>
            </a:r>
            <a:endParaRPr lang="en-US">
              <a:latin typeface="Bookman Old Style" charset="0"/>
            </a:endParaRPr>
          </a:p>
        </p:txBody>
      </p:sp>
      <p:sp>
        <p:nvSpPr>
          <p:cNvPr id="359428" name="Line 4"/>
          <p:cNvSpPr>
            <a:spLocks noChangeShapeType="1"/>
          </p:cNvSpPr>
          <p:nvPr/>
        </p:nvSpPr>
        <p:spPr bwMode="auto">
          <a:xfrm>
            <a:off x="466725" y="1563688"/>
            <a:ext cx="8280400" cy="0"/>
          </a:xfrm>
          <a:prstGeom prst="line">
            <a:avLst/>
          </a:prstGeom>
          <a:noFill/>
          <a:ln w="76200">
            <a:solidFill>
              <a:srgbClr val="FF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328613"/>
            <a:ext cx="7772400" cy="1143000"/>
          </a:xfrm>
          <a:noFill/>
          <a:ln/>
        </p:spPr>
        <p:txBody>
          <a:bodyPr/>
          <a:lstStyle/>
          <a:p>
            <a:r>
              <a:rPr lang="en-GB" b="1">
                <a:latin typeface="Bookman Old Style" charset="0"/>
              </a:rPr>
              <a:t>Summary</a:t>
            </a:r>
            <a:endParaRPr lang="en-US" b="1">
              <a:latin typeface="Bookman Old Style" charset="0"/>
            </a:endParaRPr>
          </a:p>
        </p:txBody>
      </p:sp>
      <p:sp>
        <p:nvSpPr>
          <p:cNvPr id="3604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7772400" cy="4114800"/>
          </a:xfrm>
          <a:noFill/>
          <a:ln/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endParaRPr lang="en-GB" sz="2800">
              <a:latin typeface="Bookman Old Style" charset="0"/>
            </a:endParaRPr>
          </a:p>
          <a:p>
            <a:pPr>
              <a:lnSpc>
                <a:spcPct val="120000"/>
              </a:lnSpc>
            </a:pPr>
            <a:r>
              <a:rPr lang="en-GB" sz="2800">
                <a:latin typeface="Bookman Old Style" charset="0"/>
              </a:rPr>
              <a:t>Single origin in bacteria</a:t>
            </a:r>
          </a:p>
          <a:p>
            <a:pPr>
              <a:lnSpc>
                <a:spcPct val="120000"/>
              </a:lnSpc>
            </a:pPr>
            <a:r>
              <a:rPr lang="en-GB" sz="2800">
                <a:latin typeface="Bookman Old Style" charset="0"/>
              </a:rPr>
              <a:t>Multiple origins in eukaryotes</a:t>
            </a:r>
          </a:p>
          <a:p>
            <a:pPr>
              <a:lnSpc>
                <a:spcPct val="120000"/>
              </a:lnSpc>
            </a:pPr>
            <a:r>
              <a:rPr lang="en-GB" sz="2800">
                <a:latin typeface="Bookman Old Style" charset="0"/>
              </a:rPr>
              <a:t>Bi-directional</a:t>
            </a:r>
          </a:p>
          <a:p>
            <a:pPr>
              <a:lnSpc>
                <a:spcPct val="120000"/>
              </a:lnSpc>
            </a:pPr>
            <a:r>
              <a:rPr lang="en-GB" sz="2800">
                <a:latin typeface="Bookman Old Style" charset="0"/>
              </a:rPr>
              <a:t>ARS elements from yeast</a:t>
            </a:r>
            <a:br>
              <a:rPr lang="en-GB" sz="2800">
                <a:latin typeface="Bookman Old Style" charset="0"/>
              </a:rPr>
            </a:br>
            <a:r>
              <a:rPr lang="en-GB" sz="2800">
                <a:latin typeface="Bookman Old Style" charset="0"/>
              </a:rPr>
              <a:t>	cloned origins</a:t>
            </a:r>
            <a:endParaRPr lang="en-US" sz="2800">
              <a:latin typeface="Bookman Old Style" charset="0"/>
            </a:endParaRPr>
          </a:p>
        </p:txBody>
      </p:sp>
      <p:sp>
        <p:nvSpPr>
          <p:cNvPr id="360454" name="Line 6"/>
          <p:cNvSpPr>
            <a:spLocks noChangeShapeType="1"/>
          </p:cNvSpPr>
          <p:nvPr/>
        </p:nvSpPr>
        <p:spPr bwMode="auto">
          <a:xfrm>
            <a:off x="466725" y="1563688"/>
            <a:ext cx="8280400" cy="0"/>
          </a:xfrm>
          <a:prstGeom prst="line">
            <a:avLst/>
          </a:prstGeom>
          <a:noFill/>
          <a:ln w="76200">
            <a:solidFill>
              <a:srgbClr val="FF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82" name="Picture 2" descr="20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500" y="0"/>
            <a:ext cx="4254500" cy="6858000"/>
          </a:xfrm>
          <a:prstGeom prst="rect">
            <a:avLst/>
          </a:prstGeom>
          <a:noFill/>
        </p:spPr>
      </p:pic>
      <p:sp>
        <p:nvSpPr>
          <p:cNvPr id="481283" name="Text Box 3"/>
          <p:cNvSpPr txBox="1">
            <a:spLocks noChangeArrowheads="1"/>
          </p:cNvSpPr>
          <p:nvPr/>
        </p:nvSpPr>
        <p:spPr bwMode="auto">
          <a:xfrm>
            <a:off x="152400" y="1447800"/>
            <a:ext cx="349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SEMI CONSERVATIVE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S2009 - GENOMES&amp;quot;&quot;/&gt;&lt;property id=&quot;20307&quot; value=&quot;342&quot;/&gt;&lt;/object&gt;&lt;object type=&quot;3&quot; unique_id=&quot;10005&quot;&gt;&lt;property id=&quot;20148&quot; value=&quot;5&quot;/&gt;&lt;property id=&quot;20300&quot; value=&quot;Slide 2&quot;/&gt;&lt;property id=&quot;20307&quot; value=&quot;542&quot;/&gt;&lt;/object&gt;&lt;object type=&quot;3&quot; unique_id=&quot;10006&quot;&gt;&lt;property id=&quot;20148&quot; value=&quot;5&quot;/&gt;&lt;property id=&quot;20300&quot; value=&quot;Slide 3&quot;/&gt;&lt;property id=&quot;20307&quot; value=&quot;543&quot;/&gt;&lt;/object&gt;&lt;object type=&quot;3&quot; unique_id=&quot;10007&quot;&gt;&lt;property id=&quot;20148&quot; value=&quot;5&quot;/&gt;&lt;property id=&quot;20300&quot; value=&quot;Slide 4&quot;/&gt;&lt;property id=&quot;20307&quot; value=&quot;544&quot;/&gt;&lt;/object&gt;&lt;object type=&quot;3&quot; unique_id=&quot;10008&quot;&gt;&lt;property id=&quot;20148&quot; value=&quot;5&quot;/&gt;&lt;property id=&quot;20300&quot; value=&quot;Slide 5&quot;/&gt;&lt;property id=&quot;20307&quot; value=&quot;545&quot;/&gt;&lt;/object&gt;&lt;object type=&quot;3&quot; unique_id=&quot;10009&quot;&gt;&lt;property id=&quot;20148&quot; value=&quot;5&quot;/&gt;&lt;property id=&quot;20300&quot; value=&quot;Slide 6&quot;/&gt;&lt;property id=&quot;20307&quot; value=&quot;546&quot;/&gt;&lt;/object&gt;&lt;object type=&quot;3&quot; unique_id=&quot;10010&quot;&gt;&lt;property id=&quot;20148&quot; value=&quot;5&quot;/&gt;&lt;property id=&quot;20300&quot; value=&quot;Slide 7 - &amp;quot;Summary&amp;quot;&quot;/&gt;&lt;property id=&quot;20307&quot; value=&quot;488&quot;/&gt;&lt;/object&gt;&lt;object type=&quot;3&quot; unique_id=&quot;10011&quot;&gt;&lt;property id=&quot;20148&quot; value=&quot;5&quot;/&gt;&lt;property id=&quot;20300&quot; value=&quot;Slide 8 - &amp;quot;Summary&amp;quot;&quot;/&gt;&lt;property id=&quot;20307&quot; value=&quot;489&quot;/&gt;&lt;/object&gt;&lt;object type=&quot;3&quot; unique_id=&quot;10012&quot;&gt;&lt;property id=&quot;20148&quot; value=&quot;5&quot;/&gt;&lt;property id=&quot;20300&quot; value=&quot;Slide 9&quot;/&gt;&lt;property id=&quot;20307&quot; value=&quot;547&quot;/&gt;&lt;/object&gt;&lt;object type=&quot;3&quot; unique_id=&quot;10013&quot;&gt;&lt;property id=&quot;20148&quot; value=&quot;5&quot;/&gt;&lt;property id=&quot;20300&quot; value=&quot;Slide 10&quot;/&gt;&lt;property id=&quot;20307&quot; value=&quot;548&quot;/&gt;&lt;/object&gt;&lt;object type=&quot;3&quot; unique_id=&quot;10014&quot;&gt;&lt;property id=&quot;20148&quot; value=&quot;5&quot;/&gt;&lt;property id=&quot;20300&quot; value=&quot;Slide 11&quot;/&gt;&lt;property id=&quot;20307&quot; value=&quot;549&quot;/&gt;&lt;/object&gt;&lt;object type=&quot;3&quot; unique_id=&quot;10015&quot;&gt;&lt;property id=&quot;20148&quot; value=&quot;5&quot;/&gt;&lt;property id=&quot;20300&quot; value=&quot;Slide 12&quot;/&gt;&lt;property id=&quot;20307&quot; value=&quot;491&quot;/&gt;&lt;/object&gt;&lt;object type=&quot;3&quot; unique_id=&quot;10016&quot;&gt;&lt;property id=&quot;20148&quot; value=&quot;5&quot;/&gt;&lt;property id=&quot;20300&quot; value=&quot;Slide 13&quot;/&gt;&lt;property id=&quot;20307&quot; value=&quot;492&quot;/&gt;&lt;/object&gt;&lt;object type=&quot;3&quot; unique_id=&quot;10017&quot;&gt;&lt;property id=&quot;20148&quot; value=&quot;5&quot;/&gt;&lt;property id=&quot;20300&quot; value=&quot;Slide 14&quot;/&gt;&lt;property id=&quot;20307&quot; value=&quot;493&quot;/&gt;&lt;/object&gt;&lt;object type=&quot;3&quot; unique_id=&quot;10018&quot;&gt;&lt;property id=&quot;20148&quot; value=&quot;5&quot;/&gt;&lt;property id=&quot;20300&quot; value=&quot;Slide 15&quot;/&gt;&lt;property id=&quot;20307&quot; value=&quot;494&quot;/&gt;&lt;/object&gt;&lt;object type=&quot;3&quot; unique_id=&quot;10019&quot;&gt;&lt;property id=&quot;20148&quot; value=&quot;5&quot;/&gt;&lt;property id=&quot;20300&quot; value=&quot;Slide 16 - &amp;quot;Replication Enzymes&amp;quot;&quot;/&gt;&lt;property id=&quot;20307&quot; value=&quot;357&quot;/&gt;&lt;/object&gt;&lt;object type=&quot;3&quot; unique_id=&quot;10020&quot;&gt;&lt;property id=&quot;20148&quot; value=&quot;5&quot;/&gt;&lt;property id=&quot;20300&quot; value=&quot;Slide 17&quot;/&gt;&lt;property id=&quot;20307&quot; value=&quot;358&quot;/&gt;&lt;/object&gt;&lt;object type=&quot;3&quot; unique_id=&quot;10021&quot;&gt;&lt;property id=&quot;20148&quot; value=&quot;5&quot;/&gt;&lt;property id=&quot;20300&quot; value=&quot;Slide 18&quot;/&gt;&lt;property id=&quot;20307&quot; value=&quot;538&quot;/&gt;&lt;/object&gt;&lt;object type=&quot;3&quot; unique_id=&quot;10022&quot;&gt;&lt;property id=&quot;20148&quot; value=&quot;5&quot;/&gt;&lt;property id=&quot;20300&quot; value=&quot;Slide 19&quot;/&gt;&lt;property id=&quot;20307&quot; value=&quot;337&quot;/&gt;&lt;/object&gt;&lt;object type=&quot;3&quot; unique_id=&quot;10023&quot;&gt;&lt;property id=&quot;20148&quot; value=&quot;5&quot;/&gt;&lt;property id=&quot;20300&quot; value=&quot;Slide 20&quot;/&gt;&lt;property id=&quot;20307&quot; value=&quot;338&quot;/&gt;&lt;/object&gt;&lt;object type=&quot;3&quot; unique_id=&quot;10024&quot;&gt;&lt;property id=&quot;20148&quot; value=&quot;5&quot;/&gt;&lt;property id=&quot;20300&quot; value=&quot;Slide 21&quot;/&gt;&lt;property id=&quot;20307&quot; value=&quot;339&quot;/&gt;&lt;/object&gt;&lt;object type=&quot;3&quot; unique_id=&quot;10025&quot;&gt;&lt;property id=&quot;20148&quot; value=&quot;5&quot;/&gt;&lt;property id=&quot;20300&quot; value=&quot;Slide 22&quot;/&gt;&lt;property id=&quot;20307&quot; value=&quot;340&quot;/&gt;&lt;/object&gt;&lt;object type=&quot;3&quot; unique_id=&quot;10026&quot;&gt;&lt;property id=&quot;20148&quot; value=&quot;5&quot;/&gt;&lt;property id=&quot;20300&quot; value=&quot;Slide 23&quot;/&gt;&lt;property id=&quot;20307&quot; value=&quot;341&quot;/&gt;&lt;/object&gt;&lt;object type=&quot;3&quot; unique_id=&quot;10027&quot;&gt;&lt;property id=&quot;20148&quot; value=&quot;5&quot;/&gt;&lt;property id=&quot;20300&quot; value=&quot;Slide 24&quot;/&gt;&lt;property id=&quot;20307&quot; value=&quot;385&quot;/&gt;&lt;/object&gt;&lt;object type=&quot;3&quot; unique_id=&quot;10028&quot;&gt;&lt;property id=&quot;20148&quot; value=&quot;5&quot;/&gt;&lt;property id=&quot;20300&quot; value=&quot;Slide 25&quot;/&gt;&lt;property id=&quot;20307&quot; value=&quot;550&quot;/&gt;&lt;/object&gt;&lt;object type=&quot;3&quot; unique_id=&quot;10029&quot;&gt;&lt;property id=&quot;20148&quot; value=&quot;5&quot;/&gt;&lt;property id=&quot;20300&quot; value=&quot;Slide 26 - &amp;quot;Accuracy and Fidelity&amp;#x0D;&amp;#x0A;&amp;#x0D;&amp;#x0A;Maintenance of DNA Sequences&amp;quot;&quot;/&gt;&lt;property id=&quot;20307&quot; value=&quot;371&quot;/&gt;&lt;/object&gt;&lt;object type=&quot;3&quot; unique_id=&quot;10030&quot;&gt;&lt;property id=&quot;20148&quot; value=&quot;5&quot;/&gt;&lt;property id=&quot;20300&quot; value=&quot;Slide 27 - &amp;quot;Maintenance of DNA Sequences&amp;quot;&quot;/&gt;&lt;property id=&quot;20307&quot; value=&quot;540&quot;/&gt;&lt;/object&gt;&lt;object type=&quot;3&quot; unique_id=&quot;10031&quot;&gt;&lt;property id=&quot;20148&quot; value=&quot;5&quot;/&gt;&lt;property id=&quot;20300&quot; value=&quot;Slide 28 - &amp;quot;Maintenance of DNA Sequences&amp;quot;&quot;/&gt;&lt;property id=&quot;20307&quot; value=&quot;463&quot;/&gt;&lt;/object&gt;&lt;object type=&quot;3&quot; unique_id=&quot;10032&quot;&gt;&lt;property id=&quot;20148&quot; value=&quot;5&quot;/&gt;&lt;property id=&quot;20300&quot; value=&quot;Slide 29&quot;/&gt;&lt;property id=&quot;20307&quot; value=&quot;382&quot;/&gt;&lt;/object&gt;&lt;object type=&quot;3&quot; unique_id=&quot;10033&quot;&gt;&lt;property id=&quot;20148&quot; value=&quot;5&quot;/&gt;&lt;property id=&quot;20300&quot; value=&quot;Slide 30&quot;/&gt;&lt;property id=&quot;20307&quot; value=&quot;496&quot;/&gt;&lt;/object&gt;&lt;object type=&quot;3&quot; unique_id=&quot;10034&quot;&gt;&lt;property id=&quot;20148&quot; value=&quot;5&quot;/&gt;&lt;property id=&quot;20300&quot; value=&quot;Slide 31 - &amp;quot;Strand Directed Mismatch Repair System&amp;quot;&quot;/&gt;&lt;property id=&quot;20307&quot; value=&quot;495&quot;/&gt;&lt;/object&gt;&lt;object type=&quot;3&quot; unique_id=&quot;10035&quot;&gt;&lt;property id=&quot;20148&quot; value=&quot;5&quot;/&gt;&lt;property id=&quot;20300&quot; value=&quot;Slide 32 - &amp;quot;Causes of DNA Damage&amp;quot;&quot;/&gt;&lt;property id=&quot;20307&quot; value=&quot;510&quot;/&gt;&lt;/object&gt;&lt;object type=&quot;3&quot; unique_id=&quot;10036&quot;&gt;&lt;property id=&quot;20148&quot; value=&quot;5&quot;/&gt;&lt;property id=&quot;20300&quot; value=&quot;Slide 33&quot;/&gt;&lt;property id=&quot;20307&quot; value=&quot;506&quot;/&gt;&lt;/object&gt;&lt;object type=&quot;3&quot; unique_id=&quot;10037&quot;&gt;&lt;property id=&quot;20148&quot; value=&quot;5&quot;/&gt;&lt;property id=&quot;20300&quot; value=&quot;Slide 34&quot;/&gt;&lt;property id=&quot;20307&quot; value=&quot;507&quot;/&gt;&lt;/object&gt;&lt;object type=&quot;3&quot; unique_id=&quot;10038&quot;&gt;&lt;property id=&quot;20148&quot; value=&quot;5&quot;/&gt;&lt;property id=&quot;20300&quot; value=&quot;Slide 35&quot;/&gt;&lt;property id=&quot;20307&quot; value=&quot;508&quot;/&gt;&lt;/object&gt;&lt;object type=&quot;3&quot; unique_id=&quot;10039&quot;&gt;&lt;property id=&quot;20148&quot; value=&quot;5&quot;/&gt;&lt;property id=&quot;20300&quot; value=&quot;Slide 36&quot;/&gt;&lt;property id=&quot;20307&quot; value=&quot;509&quot;/&gt;&lt;/object&gt;&lt;object type=&quot;3&quot; unique_id=&quot;10040&quot;&gt;&lt;property id=&quot;20148&quot; value=&quot;5&quot;/&gt;&lt;property id=&quot;20300&quot; value=&quot;Slide 37 - &amp;quot;DNA Repair&amp;#x0D;&amp;#x0A;Types of DNA Damage: Base Loss and Base Modification&amp;#x0D;&amp;#x0A;&amp;#x0D;&amp;#x0A;&amp;quot;&quot;/&gt;&lt;property id=&quot;20307&quot; value=&quot;498&quot;/&gt;&lt;/object&gt;&lt;object type=&quot;3&quot; unique_id=&quot;10041&quot;&gt;&lt;property id=&quot;20148&quot; value=&quot;5&quot;/&gt;&lt;property id=&quot;20300&quot; value=&quot;Slide 38&quot;/&gt;&lt;property id=&quot;20307&quot; value=&quot;497&quot;/&gt;&lt;/object&gt;&lt;object type=&quot;3&quot; unique_id=&quot;10042&quot;&gt;&lt;property id=&quot;20148&quot; value=&quot;5&quot;/&gt;&lt;property id=&quot;20300&quot; value=&quot;Slide 39 - &amp;quot;DNA replication and repair disorders&amp;quot;&quot;/&gt;&lt;property id=&quot;20307&quot; value=&quot;513&quot;/&gt;&lt;/object&gt;&lt;object type=&quot;3&quot; unique_id=&quot;10043&quot;&gt;&lt;property id=&quot;20148&quot; value=&quot;5&quot;/&gt;&lt;property id=&quot;20300&quot; value=&quot;Slide 40 - &amp;quot;DNA Repair&amp;quot;&quot;/&gt;&lt;property id=&quot;20307&quot; value=&quot;502&quot;/&gt;&lt;/object&gt;&lt;object type=&quot;3&quot; unique_id=&quot;10044&quot;&gt;&lt;property id=&quot;20148&quot; value=&quot;5&quot;/&gt;&lt;property id=&quot;20300&quot; value=&quot;Slide 41 - &amp;quot;DNA Repair&amp;quot;&quot;/&gt;&lt;property id=&quot;20307&quot; value=&quot;503&quot;/&gt;&lt;/object&gt;&lt;object type=&quot;3&quot; unique_id=&quot;10045&quot;&gt;&lt;property id=&quot;20148&quot; value=&quot;5&quot;/&gt;&lt;property id=&quot;20300&quot; value=&quot;Slide 42 - &amp;quot;DNA Repair&amp;#x0D;&amp;#x0A;&amp;quot;&quot;/&gt;&lt;property id=&quot;20307&quot; value=&quot;499&quot;/&gt;&lt;/object&gt;&lt;object type=&quot;3&quot; unique_id=&quot;10046&quot;&gt;&lt;property id=&quot;20148&quot; value=&quot;5&quot;/&gt;&lt;property id=&quot;20300&quot; value=&quot;Slide 43 - &amp;quot;DNA Repair&amp;quot;&quot;/&gt;&lt;property id=&quot;20307&quot; value=&quot;501&quot;/&gt;&lt;/object&gt;&lt;object type=&quot;3&quot; unique_id=&quot;10047&quot;&gt;&lt;property id=&quot;20148&quot; value=&quot;5&quot;/&gt;&lt;property id=&quot;20300&quot; value=&quot;Slide 44 - &amp;quot;Failure of DNA repair&amp;quot;&quot;/&gt;&lt;property id=&quot;20307&quot; value=&quot;511&quot;/&gt;&lt;/object&gt;&lt;object type=&quot;3&quot; unique_id=&quot;10048&quot;&gt;&lt;property id=&quot;20148&quot; value=&quot;5&quot;/&gt;&lt;property id=&quot;20300&quot; value=&quot;Slide 45&quot;/&gt;&lt;property id=&quot;20307&quot; value=&quot;541&quot;/&gt;&lt;/object&gt;&lt;object type=&quot;3&quot; unique_id=&quot;10049&quot;&gt;&lt;property id=&quot;20148&quot; value=&quot;5&quot;/&gt;&lt;property id=&quot;20300&quot; value=&quot;Slide 46&quot;/&gt;&lt;property id=&quot;20307&quot; value=&quot;504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908</Words>
  <Application>Microsoft Office PowerPoint</Application>
  <PresentationFormat>On-screen Show (4:3)</PresentationFormat>
  <Paragraphs>271</Paragraphs>
  <Slides>46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Default Design</vt:lpstr>
      <vt:lpstr>BS2009 - GENOMES</vt:lpstr>
      <vt:lpstr>Slide 2</vt:lpstr>
      <vt:lpstr>Slide 3</vt:lpstr>
      <vt:lpstr>Slide 4</vt:lpstr>
      <vt:lpstr>Slide 5</vt:lpstr>
      <vt:lpstr>Slide 6</vt:lpstr>
      <vt:lpstr>Summary</vt:lpstr>
      <vt:lpstr>Summary</vt:lpstr>
      <vt:lpstr>Slide 9</vt:lpstr>
      <vt:lpstr>Slide 10</vt:lpstr>
      <vt:lpstr>Slide 11</vt:lpstr>
      <vt:lpstr>Slide 12</vt:lpstr>
      <vt:lpstr>Slide 13</vt:lpstr>
      <vt:lpstr>Slide 14</vt:lpstr>
      <vt:lpstr>Slide 15</vt:lpstr>
      <vt:lpstr>Replication Enzymes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Accuracy and Fidelity  Maintenance of DNA Sequences</vt:lpstr>
      <vt:lpstr>Maintenance of DNA Sequences</vt:lpstr>
      <vt:lpstr>Maintenance of DNA Sequences</vt:lpstr>
      <vt:lpstr>Slide 29</vt:lpstr>
      <vt:lpstr>Slide 30</vt:lpstr>
      <vt:lpstr>Strand Directed Mismatch Repair System</vt:lpstr>
      <vt:lpstr>Causes of DNA Damage</vt:lpstr>
      <vt:lpstr>Slide 33</vt:lpstr>
      <vt:lpstr>Slide 34</vt:lpstr>
      <vt:lpstr>Slide 35</vt:lpstr>
      <vt:lpstr>Slide 36</vt:lpstr>
      <vt:lpstr>DNA Repair Types of DNA Damage: Base Loss and Base Modification  </vt:lpstr>
      <vt:lpstr>Slide 38</vt:lpstr>
      <vt:lpstr>DNA replication and repair disorders</vt:lpstr>
      <vt:lpstr>DNA Repair</vt:lpstr>
      <vt:lpstr>DNA Repair</vt:lpstr>
      <vt:lpstr>DNA Repair </vt:lpstr>
      <vt:lpstr>Slide 43</vt:lpstr>
      <vt:lpstr>Failure of DNA repair</vt:lpstr>
      <vt:lpstr>Slide 45</vt:lpstr>
      <vt:lpstr>Slide 46</vt:lpstr>
    </vt:vector>
  </TitlesOfParts>
  <Company>Leicester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Centre</dc:creator>
  <cp:lastModifiedBy>ajm67</cp:lastModifiedBy>
  <cp:revision>42</cp:revision>
  <cp:lastPrinted>2009-11-10T23:53:28Z</cp:lastPrinted>
  <dcterms:created xsi:type="dcterms:W3CDTF">2002-10-23T15:15:26Z</dcterms:created>
  <dcterms:modified xsi:type="dcterms:W3CDTF">2012-03-09T15:42:01Z</dcterms:modified>
</cp:coreProperties>
</file>