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7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270" r:id="rId44"/>
    <p:sldId id="271" r:id="rId45"/>
    <p:sldId id="300" r:id="rId46"/>
    <p:sldId id="301" r:id="rId47"/>
    <p:sldId id="302" r:id="rId48"/>
    <p:sldId id="303" r:id="rId49"/>
    <p:sldId id="304" r:id="rId50"/>
    <p:sldId id="305" r:id="rId51"/>
    <p:sldId id="310" r:id="rId52"/>
    <p:sldId id="311" r:id="rId53"/>
    <p:sldId id="312" r:id="rId54"/>
    <p:sldId id="313" r:id="rId55"/>
    <p:sldId id="314" r:id="rId56"/>
    <p:sldId id="315" r:id="rId57"/>
    <p:sldId id="316" r:id="rId58"/>
    <p:sldId id="306" r:id="rId59"/>
    <p:sldId id="307" r:id="rId60"/>
    <p:sldId id="308" r:id="rId61"/>
    <p:sldId id="317" r:id="rId62"/>
    <p:sldId id="318" r:id="rId63"/>
    <p:sldId id="319" r:id="rId64"/>
    <p:sldId id="320" r:id="rId65"/>
    <p:sldId id="321" r:id="rId66"/>
    <p:sldId id="322" r:id="rId67"/>
    <p:sldId id="323" r:id="rId68"/>
    <p:sldId id="324" r:id="rId69"/>
    <p:sldId id="326" r:id="rId70"/>
    <p:sldId id="309" r:id="rId71"/>
    <p:sldId id="327" r:id="rId72"/>
    <p:sldId id="328"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276C45-5474-4B59-A11B-0B5F647A9682}" type="datetimeFigureOut">
              <a:rPr lang="en-US" smtClean="0"/>
              <a:t>05/05/2020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D26D38-E702-4F5B-83A6-7FC53C36BC2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D26D38-E702-4F5B-83A6-7FC53C36BC27}" type="slidenum">
              <a:rPr lang="en-US" smtClean="0"/>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05/05/2020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05/05/2020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te.wikipedia.org/wiki/%E0%B0%AC%E0%B0%82%E0%B0%A7%E0%B1%81%E0%B0%B5%E0%B1%81%E0%B0%B2%E0%B1%81" TargetMode="External"/><Relationship Id="rId2" Type="http://schemas.openxmlformats.org/officeDocument/2006/relationships/hyperlink" Target="https://te.wikipedia.org/wiki/%E0%B0%B6%E0%B1%8D%E0%B0%B0%E0%B1%80%E0%B0%A8%E0%B0%BE%E0%B0%A5_%E0%B0%95%E0%B0%B5%E0%B0%BF%E0%B0%B8%E0%B0%BE%E0%B0%B0%E0%B1%8D%E0%B0%B5%E0%B0%AD%E0%B1%8C%E0%B0%AE%E0%B1%81%E0%B0%A1%E0%B1%81"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andhrabharati.com/vachana/upanyAsamulu/pOtana_CNR.html" TargetMode="External"/><Relationship Id="rId2" Type="http://schemas.openxmlformats.org/officeDocument/2006/relationships/hyperlink" Target="https://te.wikipedia.org/wiki/%E0%B0%B8%E0%B0%BF.%E0%B0%A8%E0%B0%BE%E0%B0%B0%E0%B0%BE%E0%B0%AF%E0%B0%A3%E0%B0%B0%E0%B1%86%E0%B0%A1%E0%B1%8D%E0%B0%A1%E0%B0%BF"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te.wikipedia.org/wiki/%E0%B0%B5%E0%B1%80%E0%B0%B0%E0%B0%AD%E0%B0%A6%E0%B1%8D%E0%B0%B0_%E0%B0%B5%E0%B0%BF%E0%B0%9C%E0%B0%AF%E0%B0%AE%E0%B1%81" TargetMode="External"/><Relationship Id="rId2" Type="http://schemas.openxmlformats.org/officeDocument/2006/relationships/hyperlink" Target="https://te.wikipedia.org/w/index.php?title=%E0%B0%95%E0%B1%83%E0%B0%A4%E0%B1%81%E0%B0%B2%E0%B1%81&amp;action=edit&amp;redlink=1" TargetMode="External"/><Relationship Id="rId1" Type="http://schemas.openxmlformats.org/officeDocument/2006/relationships/slideLayout" Target="../slideLayouts/slideLayout7.xml"/><Relationship Id="rId6" Type="http://schemas.openxmlformats.org/officeDocument/2006/relationships/hyperlink" Target="https://te.wikipedia.org/w/index.php?title=%E0%B0%A8%E0%B0%BE%E0%B0%B0%E0%B0%BE%E0%B0%AF%E0%B0%A3_%E0%B0%B6%E0%B0%A4%E0%B0%95%E0%B0%AE%E0%B1%81&amp;action=edit&amp;redlink=1" TargetMode="External"/><Relationship Id="rId5" Type="http://schemas.openxmlformats.org/officeDocument/2006/relationships/hyperlink" Target="https://te.wikipedia.org/w/index.php?title=%E0%B0%B8%E0%B1%8D%E0%B0%95%E0%B0%82%E0%B0%A6%E0%B0%AE%E0%B1%81%E0%B0%B2%E0%B1%81&amp;action=edit&amp;redlink=1" TargetMode="External"/><Relationship Id="rId4" Type="http://schemas.openxmlformats.org/officeDocument/2006/relationships/hyperlink" Target="https://te.wikipedia.org/w/index.php?title=%E0%B0%AD%E0%B1%8B%E0%B0%97%E0%B0%BF%E0%B0%A8%E0%B1%80_%E0%B0%A6%E0%B0%82%E0%B0%A1%E0%B0%95%E0%B0%AE%E0%B1%81&amp;action=edit&amp;redlink=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e.wikipedia.org/wiki/%E0%B0%95%E0%B0%BE%E0%B0%B5%E0%B1%8D%E0%B0%AF%E0%B0%AE%E0%B1%81" TargetMode="External"/><Relationship Id="rId7" Type="http://schemas.openxmlformats.org/officeDocument/2006/relationships/hyperlink" Target="https://te.wikipedia.org/wiki/%E0%B0%B5%E0%B0%BE%E0%B0%AF%E0%B1%81_%E0%B0%AA%E0%B1%81%E0%B0%B0%E0%B0%BE%E0%B0%A3%E0%B0%82" TargetMode="External"/><Relationship Id="rId2" Type="http://schemas.openxmlformats.org/officeDocument/2006/relationships/hyperlink" Target="https://te.wikipedia.org/wiki/%E0%B0%AC%E0%B0%AE%E0%B1%8D%E0%B0%AE%E0%B1%86%E0%B0%B0_%E0%B0%AA%E0%B1%8B%E0%B0%A4%E0%B0%A8" TargetMode="External"/><Relationship Id="rId1" Type="http://schemas.openxmlformats.org/officeDocument/2006/relationships/slideLayout" Target="../slideLayouts/slideLayout7.xml"/><Relationship Id="rId6" Type="http://schemas.openxmlformats.org/officeDocument/2006/relationships/hyperlink" Target="https://te.wikipedia.org/wiki/%E0%B0%AA%E0%B1%8D%E0%B0%B0%E0%B0%AC%E0%B0%82%E0%B0%A7%E0%B0%AE%E0%B1%81" TargetMode="External"/><Relationship Id="rId5" Type="http://schemas.openxmlformats.org/officeDocument/2006/relationships/hyperlink" Target="https://te.wikipedia.org/wiki/%E0%B0%A8%E0%B0%BE%E0%B0%B2%E0%B1%81%E0%B0%97%E0%B1%81" TargetMode="External"/><Relationship Id="rId4" Type="http://schemas.openxmlformats.org/officeDocument/2006/relationships/hyperlink" Target="https://te.wikipedia.org/wiki/%E0%B0%B5%E0%B1%80%E0%B0%B0%E0%B0%AD%E0%B0%A6%E0%B1%8D%E0%B0%B0%E0%B1%81%E0%B0%A1%E0%B1%8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e.wikipedia.org/wiki/%E0%B0%A6%E0%B0%95%E0%B1%8D%E0%B0%B7%E0%B1%81%E0%B0%A1%E0%B1%81" TargetMode="External"/><Relationship Id="rId2" Type="http://schemas.openxmlformats.org/officeDocument/2006/relationships/hyperlink" Target="https://te.wikipedia.org/wiki/%E0%B0%B6%E0%B0%BF%E0%B0%B5%E0%B1%81%E0%B0%A1%E0%B1%81" TargetMode="External"/><Relationship Id="rId1" Type="http://schemas.openxmlformats.org/officeDocument/2006/relationships/slideLayout" Target="../slideLayouts/slideLayout7.xml"/><Relationship Id="rId4" Type="http://schemas.openxmlformats.org/officeDocument/2006/relationships/hyperlink" Target="https://te.wikipedia.org/wiki/%E0%B0%A6%E0%B1%87%E0%B0%B5%E0%B0%A4%E0%B0%B2%E0%B1%81"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e.wikipedia.org/wiki/%E0%B0%A6%E0%B0%BE%E0%B0%95%E0%B1%8D%E0%B0%B7%E0%B0%BE%E0%B0%AF%E0%B0%A3%E0%B0%BF"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te.wikipedia.org/wiki/%E0%B0%B8%E0%B0%82%E0%B0%B8%E0%B1%8D%E0%B0%95%E0%B1%83%E0%B0%A4%E0%B0%AE%E0%B1%81" TargetMode="External"/><Relationship Id="rId2" Type="http://schemas.openxmlformats.org/officeDocument/2006/relationships/hyperlink" Target="https://te.wikipedia.org/wiki/%E0%B0%95%E0%B0%B5%E0%B0%BF" TargetMode="External"/><Relationship Id="rId1" Type="http://schemas.openxmlformats.org/officeDocument/2006/relationships/slideLayout" Target="../slideLayouts/slideLayout7.xml"/><Relationship Id="rId5" Type="http://schemas.openxmlformats.org/officeDocument/2006/relationships/hyperlink" Target="https://te.wikipedia.org/wiki/%E0%B0%B6%E0%B1%8D%E0%B0%B0%E0%B1%80%E0%B0%AE%E0%B0%A6%E0%B0%BE%E0%B0%82%E0%B0%A7%E0%B1%8D%E0%B0%B0_%E0%B0%AD%E0%B0%BE%E0%B0%97%E0%B0%B5%E0%B0%A4%E0%B0%AE%E0%B1%81" TargetMode="External"/><Relationship Id="rId4" Type="http://schemas.openxmlformats.org/officeDocument/2006/relationships/hyperlink" Target="https://te.wikipedia.org/wiki/%E0%B0%B6%E0%B1%8D%E0%B0%B0%E0%B1%80%E0%B0%AE%E0%B0%A6%E0%B1%8D%E0%B0%AD%E0%B0%BE%E0%B0%97%E0%B0%B5%E0%B0%A4%E0%B0%AE%E0%B1%8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te.wikipedia.org/wiki/%E0%B0%B6%E0%B1%8D%E0%B0%B0%E0%B1%80%E0%B0%AE%E0%B0%A6%E0%B1%8D%E0%B0%AD%E0%B0%BE%E0%B0%97%E0%B0%B5%E0%B0%A4%E0%B0%AE%E0%B1%81"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te.wikipedia.org/wiki/%E0%B0%AC%E0%B0%AE%E0%B1%8D%E0%B0%AE%E0%B1%86%E0%B0%B0_%E0%B0%AA%E0%B1%8B%E0%B0%A4%E0%B0%A8"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te.wikipedia.org/wiki/%E0%B0%A4%E0%B1%86%E0%B0%B2%E0%B1%81%E0%B0%97%E0%B1%81_%E0%B0%AD%E0%B0%BE%E0%B0%B7"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hyperlink" Target="https://te.wikipedia.org/wiki/%E0%B0%B5%E0%B0%BE%E0%B0%AE%E0%B0%A8_%E0%B0%9A%E0%B0%B0%E0%B0%BF%E0%B0%A4%E0%B1%8D%E0%B0%B0%E0%B0%AE%E0%B1%81" TargetMode="External"/><Relationship Id="rId3" Type="http://schemas.openxmlformats.org/officeDocument/2006/relationships/hyperlink" Target="https://te.wikipedia.org/wiki/%E0%B0%95%E0%B1%83%E0%B0%B7%E0%B1%8D%E0%B0%A3_%E0%B0%9C%E0%B0%A8%E0%B0%A8%E0%B0%82" TargetMode="External"/><Relationship Id="rId7" Type="http://schemas.openxmlformats.org/officeDocument/2006/relationships/hyperlink" Target="https://te.wikipedia.org/wiki/%E0%B0%97%E0%B0%9C%E0%B1%87%E0%B0%82%E0%B0%A6%E0%B1%8D%E0%B0%B0_%E0%B0%AE%E0%B1%8B%E0%B0%95%E0%B1%8D%E0%B0%B7%E0%B0%8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te.wikipedia.org/w/index.php?title=%E0%B0%AA%E0%B1%8D%E0%B0%B0%E0%B0%B9%E0%B1%8D%E0%B0%B2%E0%B0%BE%E0%B0%A6_%E0%B0%9A%E0%B0%B0%E0%B0%BF%E0%B0%A4%E0%B1%8D%E0%B0%B0&amp;action=edit&amp;redlink=1" TargetMode="External"/><Relationship Id="rId5" Type="http://schemas.openxmlformats.org/officeDocument/2006/relationships/hyperlink" Target="https://te.wikipedia.org/wiki/%E0%B0%B0%E0%B1%81%E0%B0%95%E0%B1%8D%E0%B0%AE%E0%B0%BF%E0%B0%A3%E0%B1%80_%E0%B0%95%E0%B0%B3%E0%B1%8D%E0%B0%AF%E0%B0%BE%E0%B0%A3%E0%B0%82" TargetMode="External"/><Relationship Id="rId4" Type="http://schemas.openxmlformats.org/officeDocument/2006/relationships/hyperlink" Target="https://te.wikipedia.org/wiki/%E0%B0%95%E0%B1%8D%E0%B0%B7%E0%B1%80%E0%B0%B0%E0%B0%B8%E0%B0%BE%E0%B0%97%E0%B0%B0_%E0%B0%AE%E0%B0%A5%E0%B0%A8%E0%B0%82" TargetMode="External"/><Relationship Id="rId9" Type="http://schemas.openxmlformats.org/officeDocument/2006/relationships/hyperlink" Target="https://te.wikipedia.org/wiki/%E0%B0%95%E0%B1%81%E0%B0%9A%E0%B1%87%E0%B0%B2%E0%B1%8B%E0%B0%AA%E0%B0%BE%E0%B0%96%E0%B1%8D%E0%B0%AF%E0%B0%BE%E0%B0%A8%E0%B0%AE%E0%B1%81"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te.wikipedia.org/wiki/%E0%B0%AC%E0%B0%AE%E0%B1%8D%E0%B0%AE%E0%B1%86%E0%B0%B0_%E0%B0%AA%E0%B1%8B%E0%B0%A4%E0%B0%A8" TargetMode="External"/><Relationship Id="rId2" Type="http://schemas.openxmlformats.org/officeDocument/2006/relationships/hyperlink" Target="https://te.wikipedia.org/wiki/%E0%B0%9C%E0%B0%A8%E0%B0%97%E0%B0%BE%E0%B0%AE_%E0%B0%9C%E0%B0%BF%E0%B0%B2%E0%B1%8D%E0%B0%B2%E0%B0%BE"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te.wikipedia.org/wiki/%E0%B0%B5%E0%B0%BF%E0%B0%B7%E0%B1%8D%E0%B0%A3%E0%B1%81%E0%B0%B5%E0%B1%81" TargetMode="External"/><Relationship Id="rId7" Type="http://schemas.openxmlformats.org/officeDocument/2006/relationships/hyperlink" Target="https://te.wikipedia.org/wiki/%E0%B0%AE%E0%B0%B9%E0%B0%BE%E0%B0%AD%E0%B0%BE%E0%B0%97%E0%B0%B5%E0%B0%A4%E0%B0%82" TargetMode="External"/><Relationship Id="rId2" Type="http://schemas.openxmlformats.org/officeDocument/2006/relationships/hyperlink" Target="https://te.wikipedia.org/wiki/%E0%B0%AE%E0%B0%A8%E0%B1%8D%E0%B0%B5%E0%B0%82%E0%B0%A4%E0%B0%B0%E0%B0%AE%E0%B1%81" TargetMode="External"/><Relationship Id="rId1" Type="http://schemas.openxmlformats.org/officeDocument/2006/relationships/slideLayout" Target="../slideLayouts/slideLayout7.xml"/><Relationship Id="rId6" Type="http://schemas.openxmlformats.org/officeDocument/2006/relationships/hyperlink" Target="https://te.wikipedia.org/wiki/%E0%B0%AA%E0%B1%8B%E0%B0%A4%E0%B0%A8" TargetMode="External"/><Relationship Id="rId5" Type="http://schemas.openxmlformats.org/officeDocument/2006/relationships/hyperlink" Target="https://te.wikipedia.org/wiki/%E0%B0%AA%E0%B0%B0%E0%B1%80%E0%B0%95%E0%B1%8D%E0%B0%B7%E0%B0%BF%E0%B0%A4%E0%B1%8D%E0%B0%A4%E0%B1%81" TargetMode="External"/><Relationship Id="rId4" Type="http://schemas.openxmlformats.org/officeDocument/2006/relationships/hyperlink" Target="https://te.wikipedia.org/wiki/%E0%B0%B6%E0%B1%81%E0%B0%95_%E0%B0%AE%E0%B0%B9%E0%B0%B0%E0%B1%8D%E0%B0%B7%E0%B0%B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te.wikipedia.org/wiki/%E0%B0%B5%E0%B1%86%E0%B0%82%E0%B0%A1%E0%B0%BF" TargetMode="External"/><Relationship Id="rId2" Type="http://schemas.openxmlformats.org/officeDocument/2006/relationships/hyperlink" Target="https://te.wikipedia.org/wiki/%E0%B0%87%E0%B0%A8%E0%B1%81%E0%B0%AE%E0%B1%81" TargetMode="External"/><Relationship Id="rId1" Type="http://schemas.openxmlformats.org/officeDocument/2006/relationships/slideLayout" Target="../slideLayouts/slideLayout7.xml"/><Relationship Id="rId4" Type="http://schemas.openxmlformats.org/officeDocument/2006/relationships/hyperlink" Target="https://te.wikipedia.org/wiki/%E0%B0%8F%E0%B0%A8%E0%B1%81%E0%B0%97%E0%B1%81"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te.wikipedia.org/wiki/%E0%B0%AE%E0%B1%8A%E0%B0%B8%E0%B0%B3%E0%B1%8D%E0%B0%B3%E0%B1%81" TargetMode="External"/><Relationship Id="rId2" Type="http://schemas.openxmlformats.org/officeDocument/2006/relationships/hyperlink" Target="https://te.wikipedia.org/wiki/%E0%B0%95%E0%B0%B2%E0%B1%81%E0%B0%B5"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8" Type="http://schemas.openxmlformats.org/officeDocument/2006/relationships/hyperlink" Target="https://te.wikipedia.org/wiki/%E0%B0%B9%E0%B0%BF%E0%B0%B0%E0%B0%A3%E0%B1%8D%E0%B0%AF%E0%B0%BE%E0%B0%95%E0%B1%8D%E0%B0%B7%E0%B1%81%E0%B0%A1%E0%B1%81" TargetMode="External"/><Relationship Id="rId3" Type="http://schemas.openxmlformats.org/officeDocument/2006/relationships/hyperlink" Target="https://te.wikipedia.org/wiki/%E0%B0%95%E0%B0%AC%E0%B0%82%E0%B0%A7%E0%B1%81%E0%B0%A1%E0%B1%81" TargetMode="External"/><Relationship Id="rId7" Type="http://schemas.openxmlformats.org/officeDocument/2006/relationships/hyperlink" Target="https://te.wikipedia.org/wiki/%E0%B0%AA%E0%B1%8D%E0%B0%B0%E0%B0%B9%E0%B1%8D%E0%B0%B2%E0%B0%BE%E0%B0%A6%E0%B1%81%E0%B0%A1%E0%B1%81" TargetMode="External"/><Relationship Id="rId2" Type="http://schemas.openxmlformats.org/officeDocument/2006/relationships/hyperlink" Target="https://te.wikipedia.org/wiki/%E0%B0%A6%E0%B1%81%E0%B0%B6%E0%B1%8D%E0%B0%B6%E0%B0%BE%E0%B0%B8%E0%B0%A8%E0%B1%81%E0%B0%A1%E0%B1%81" TargetMode="External"/><Relationship Id="rId1" Type="http://schemas.openxmlformats.org/officeDocument/2006/relationships/slideLayout" Target="../slideLayouts/slideLayout7.xml"/><Relationship Id="rId6" Type="http://schemas.openxmlformats.org/officeDocument/2006/relationships/hyperlink" Target="https://te.wikipedia.org/wiki/%E0%B0%9A%E0%B0%A4%E0%B1%81%E0%B0%B0%E0%B1%8D%E0%B0%B5%E0%B1%87%E0%B0%A6%E0%B0%BE%E0%B0%B2%E0%B1%81" TargetMode="External"/><Relationship Id="rId5" Type="http://schemas.openxmlformats.org/officeDocument/2006/relationships/hyperlink" Target="https://te.wikipedia.org/w/index.php?title=%E0%B0%B8%E0%B1%8B%E0%B0%AE%E0%B0%95%E0%B0%BE%E0%B0%B8%E0%B1%81%E0%B0%B0%E0%B1%81%E0%B0%A1%E0%B1%81&amp;action=edit&amp;redlink=1" TargetMode="External"/><Relationship Id="rId4" Type="http://schemas.openxmlformats.org/officeDocument/2006/relationships/hyperlink" Target="https://te.wikipedia.org/wiki/%E0%B0%A6%E0%B1%8D%E0%B0%B0%E0%B1%8C%E0%B0%AA%E0%B0%A6%E0%B0%BF"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s://te.wikipedia.org/wiki/%E0%B0%B6%E0%B0%82%E0%B0%96%E0%B0%82" TargetMode="External"/><Relationship Id="rId2" Type="http://schemas.openxmlformats.org/officeDocument/2006/relationships/hyperlink" Target="https://te.wikipedia.org/wiki/%E0%B0%B8%E0%B1%81%E0%B0%A6%E0%B0%B0%E0%B1%8D%E0%B0%B6%E0%B0%A8_%E0%B0%9A%E0%B0%95%E0%B1%8D%E0%B0%B0%E0%B0%82" TargetMode="External"/><Relationship Id="rId1" Type="http://schemas.openxmlformats.org/officeDocument/2006/relationships/slideLayout" Target="../slideLayouts/slideLayout7.xml"/><Relationship Id="rId4" Type="http://schemas.openxmlformats.org/officeDocument/2006/relationships/hyperlink" Target="https://te.wikipedia.org/w/index.php?title=%E0%B0%AA%E0%B0%BE%E0%B0%82%E0%B0%9A%E0%B0%9C%E0%B0%A8%E0%B1%8D%E0%B0%AF&amp;action=edit&amp;redlink=1"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te.wikipedia.org/wiki/%E0%B0%B2%E0%B0%95%E0%B1%8D%E0%B0%B7%E0%B1%8D%E0%B0%AE%E0%B0%BF" TargetMode="External"/><Relationship Id="rId2" Type="http://schemas.openxmlformats.org/officeDocument/2006/relationships/hyperlink" Target="https://te.wikipedia.org/wiki/%E0%B0%B6%E0%B1%8D%E0%B0%B0%E0%B1%80%E0%B0%A6%E0%B1%87%E0%B0%B5%E0%B0%BF" TargetMode="Externa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hyperlink" Target="https://te.wikipedia.org/wiki/%E0%B0%8F%E0%B0%A8%E0%B1%81%E0%B0%97%E0%B1%81" TargetMode="External"/><Relationship Id="rId2" Type="http://schemas.openxmlformats.org/officeDocument/2006/relationships/hyperlink" Target="https://te.wikipedia.org/wiki/%E0%B0%85%E0%B0%97%E0%B0%B8%E0%B1%8D%E0%B0%A4%E0%B1%8D%E0%B0%AF%E0%B1%81%E0%B0%A1%E0%B1%8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te.wikipedia.org/wiki/%E0%B0%B5%E0%B0%BE%E0%B0%AE%E0%B0%A8%E0%B1%81%E0%B0%A1%E0%B1%81" TargetMode="External"/><Relationship Id="rId2" Type="http://schemas.openxmlformats.org/officeDocument/2006/relationships/hyperlink" Target="https://te.wikipedia.org/wiki/%E0%B0%AD%E0%B0%BE%E0%B0%97%E0%B0%B5%E0%B0%A4%E0%B0%82" TargetMode="Externa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hyperlink" Target="https://te.wikipedia.org/wiki/%E0%B0%B6%E0%B1%8D%E0%B0%B0%E0%B1%80%E0%B0%AE%E0%B0%A6%E0%B0%BE%E0%B0%82%E0%B0%A7%E0%B1%8D%E0%B0%B0_%E0%B0%AD%E0%B0%BE%E0%B0%97%E0%B0%B5%E0%B0%A4%E0%B0%82" TargetMode="External"/><Relationship Id="rId2" Type="http://schemas.openxmlformats.org/officeDocument/2006/relationships/hyperlink" Target="https://te.wikipedia.org/wiki/%E0%B0%AA%E0%B1%8B%E0%B0%A4%E0%B0%A8" TargetMode="Externa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hyperlink" Target="https://te.wikipedia.org/wiki/%E0%B0%B8%E0%B0%82%E0%B0%B8%E0%B1%8D%E0%B0%95%E0%B1%83%E0%B0%A4%E0%B0%82" TargetMode="Externa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te.wikipedia.org/wiki/%E0%B0%B6%E0%B1%8D%E0%B0%B0%E0%B1%80%E0%B0%AE%E0%B0%A6%E0%B0%BE%E0%B0%82%E0%B0%A7%E0%B1%8D%E0%B0%B0_%E0%B0%AD%E0%B0%BE%E0%B0%97%E0%B0%B5%E0%B0%A4%E0%B0%82" TargetMode="Externa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57600" y="609600"/>
            <a:ext cx="3352800" cy="1143000"/>
          </a:xfrm>
        </p:spPr>
        <p:txBody>
          <a:bodyPr>
            <a:noAutofit/>
          </a:bodyPr>
          <a:lstStyle/>
          <a:p>
            <a:r>
              <a:rPr lang="te-IN" sz="4400" b="1" i="1" u="sng" dirty="0" smtClean="0"/>
              <a:t>బమ్మెర పోతన</a:t>
            </a:r>
            <a:br>
              <a:rPr lang="te-IN" sz="4400" b="1" i="1" u="sng" dirty="0" smtClean="0"/>
            </a:br>
            <a:endParaRPr lang="en-US" sz="4400" b="1" i="1" u="sng" dirty="0"/>
          </a:p>
        </p:txBody>
      </p:sp>
      <p:pic>
        <p:nvPicPr>
          <p:cNvPr id="6" name="Content Placeholder 5" descr="download (1).jpg"/>
          <p:cNvPicPr>
            <a:picLocks noGrp="1" noChangeAspect="1"/>
          </p:cNvPicPr>
          <p:nvPr>
            <p:ph idx="1"/>
          </p:nvPr>
        </p:nvPicPr>
        <p:blipFill>
          <a:blip r:embed="rId2"/>
          <a:stretch>
            <a:fillRect/>
          </a:stretch>
        </p:blipFill>
        <p:spPr>
          <a:xfrm>
            <a:off x="1471257" y="1322363"/>
            <a:ext cx="7427036" cy="505147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2).jpg"/>
          <p:cNvPicPr>
            <a:picLocks noChangeAspect="1"/>
          </p:cNvPicPr>
          <p:nvPr/>
        </p:nvPicPr>
        <p:blipFill>
          <a:blip r:embed="rId2"/>
          <a:stretch>
            <a:fillRect/>
          </a:stretch>
        </p:blipFill>
        <p:spPr>
          <a:xfrm>
            <a:off x="2672861" y="564726"/>
            <a:ext cx="3798278" cy="572854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8).jpg"/>
          <p:cNvPicPr>
            <a:picLocks noChangeAspect="1"/>
          </p:cNvPicPr>
          <p:nvPr/>
        </p:nvPicPr>
        <p:blipFill>
          <a:blip r:embed="rId2"/>
          <a:stretch>
            <a:fillRect/>
          </a:stretch>
        </p:blipFill>
        <p:spPr>
          <a:xfrm>
            <a:off x="1378634" y="1571635"/>
            <a:ext cx="6386732" cy="37147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304800"/>
            <a:ext cx="3385863" cy="646331"/>
          </a:xfrm>
          <a:prstGeom prst="rect">
            <a:avLst/>
          </a:prstGeom>
        </p:spPr>
        <p:txBody>
          <a:bodyPr wrap="none">
            <a:spAutoFit/>
          </a:bodyPr>
          <a:lstStyle/>
          <a:p>
            <a:r>
              <a:rPr lang="te-IN" sz="3600" i="1" u="sng" dirty="0" smtClean="0"/>
              <a:t>పోతన - శ్రీనాధుడు</a:t>
            </a:r>
            <a:endParaRPr lang="te-IN" sz="3600" i="1" u="sng" dirty="0"/>
          </a:p>
        </p:txBody>
      </p:sp>
      <p:sp>
        <p:nvSpPr>
          <p:cNvPr id="3" name="Rectangle 2"/>
          <p:cNvSpPr/>
          <p:nvPr/>
        </p:nvSpPr>
        <p:spPr>
          <a:xfrm>
            <a:off x="1600200" y="1143000"/>
            <a:ext cx="7162800" cy="2816156"/>
          </a:xfrm>
          <a:prstGeom prst="rect">
            <a:avLst/>
          </a:prstGeom>
        </p:spPr>
        <p:txBody>
          <a:bodyPr wrap="square">
            <a:spAutoFit/>
          </a:bodyPr>
          <a:lstStyle/>
          <a:p>
            <a:pPr>
              <a:lnSpc>
                <a:spcPct val="150000"/>
              </a:lnSpc>
              <a:buFont typeface="Wingdings" pitchFamily="2" charset="2"/>
              <a:buChar char="v"/>
            </a:pPr>
            <a:r>
              <a:rPr lang="te-IN" sz="2400" dirty="0" smtClean="0"/>
              <a:t>పోతన</a:t>
            </a:r>
            <a:r>
              <a:rPr lang="te-IN" sz="2400" dirty="0" smtClean="0"/>
              <a:t>, </a:t>
            </a:r>
            <a:r>
              <a:rPr lang="te-IN" sz="2400" dirty="0" smtClean="0">
                <a:hlinkClick r:id="rId2" tooltip="శ్రీనాథ కవిసార్వభౌముడు"/>
              </a:rPr>
              <a:t>శ్రీనాథకవిసార్వభౌముడు</a:t>
            </a:r>
            <a:r>
              <a:rPr lang="te-IN" sz="2400" dirty="0" smtClean="0"/>
              <a:t> సమకాలికులు, </a:t>
            </a:r>
            <a:r>
              <a:rPr lang="te-IN" sz="2400" dirty="0" smtClean="0">
                <a:hlinkClick r:id="rId3" tooltip="బంధువులు"/>
              </a:rPr>
              <a:t>బంధువులు</a:t>
            </a:r>
            <a:r>
              <a:rPr lang="te-IN" sz="2400" dirty="0" smtClean="0"/>
              <a:t> అనే సిద్ధాంతం ప్రాచుర్యంలో ఉంది కానీ ఈ సిద్ధాంతం నిజం కాదనే వారూ ఉన్నారు. </a:t>
            </a:r>
            <a:endParaRPr lang="en-US" sz="2400" dirty="0" smtClean="0"/>
          </a:p>
          <a:p>
            <a:pPr>
              <a:lnSpc>
                <a:spcPct val="150000"/>
              </a:lnSpc>
              <a:buFont typeface="Wingdings" pitchFamily="2" charset="2"/>
              <a:buChar char="v"/>
            </a:pPr>
            <a:r>
              <a:rPr lang="en-US" sz="2400" dirty="0" smtClean="0"/>
              <a:t> </a:t>
            </a:r>
            <a:r>
              <a:rPr lang="te-IN" sz="2400" dirty="0" smtClean="0"/>
              <a:t>వీరిమధ్య </a:t>
            </a:r>
            <a:r>
              <a:rPr lang="te-IN" sz="2400" dirty="0" smtClean="0"/>
              <a:t>జరిగిన సంఘటనలగురించి ఎన్నో గాథలు ప్రచారములో ఉన్నాయి.</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533400"/>
            <a:ext cx="3674404" cy="707886"/>
          </a:xfrm>
          <a:prstGeom prst="rect">
            <a:avLst/>
          </a:prstGeom>
        </p:spPr>
        <p:txBody>
          <a:bodyPr wrap="none">
            <a:spAutoFit/>
          </a:bodyPr>
          <a:lstStyle/>
          <a:p>
            <a:r>
              <a:rPr lang="te-IN" sz="4000" i="1" u="sng" dirty="0" smtClean="0"/>
              <a:t>కవిత్వము-విశ్లేషణ</a:t>
            </a:r>
            <a:endParaRPr lang="te-IN" sz="4000" i="1" u="sng" dirty="0"/>
          </a:p>
        </p:txBody>
      </p:sp>
      <p:sp>
        <p:nvSpPr>
          <p:cNvPr id="3" name="Rectangle 2"/>
          <p:cNvSpPr/>
          <p:nvPr/>
        </p:nvSpPr>
        <p:spPr>
          <a:xfrm>
            <a:off x="1371600" y="1524000"/>
            <a:ext cx="7315200" cy="5078313"/>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పోతన </a:t>
            </a:r>
            <a:r>
              <a:rPr lang="te-IN" sz="2400" dirty="0" smtClean="0"/>
              <a:t>కవిత్వములో భక్తి, మాధుర్యము, తెలుగుతనము, పాండిత్యము, వినయము కలగలిపి ఉంటాయి. </a:t>
            </a:r>
            <a:endParaRPr lang="en-US" sz="2400" dirty="0" smtClean="0"/>
          </a:p>
          <a:p>
            <a:pPr>
              <a:lnSpc>
                <a:spcPct val="150000"/>
              </a:lnSpc>
              <a:buFont typeface="Wingdings" pitchFamily="2" charset="2"/>
              <a:buChar char="v"/>
            </a:pPr>
            <a:r>
              <a:rPr lang="en-US" sz="2400" dirty="0" smtClean="0"/>
              <a:t> </a:t>
            </a:r>
            <a:r>
              <a:rPr lang="te-IN" sz="2400" dirty="0" smtClean="0"/>
              <a:t>అందులో </a:t>
            </a:r>
            <a:r>
              <a:rPr lang="te-IN" sz="2400" dirty="0" smtClean="0"/>
              <a:t>తేనొలొలుకుతున్నవనేది ఎలా చూచినా అతిశయోక్తి కానేరదు. </a:t>
            </a:r>
            <a:endParaRPr lang="en-US" sz="2400" dirty="0" smtClean="0"/>
          </a:p>
          <a:p>
            <a:pPr>
              <a:lnSpc>
                <a:spcPct val="150000"/>
              </a:lnSpc>
              <a:buFont typeface="Wingdings" pitchFamily="2" charset="2"/>
              <a:buChar char="v"/>
            </a:pPr>
            <a:r>
              <a:rPr lang="en-US" sz="2400" dirty="0" smtClean="0"/>
              <a:t> </a:t>
            </a:r>
            <a:r>
              <a:rPr lang="te-IN" sz="2400" dirty="0" smtClean="0"/>
              <a:t>భావి </a:t>
            </a:r>
            <a:r>
              <a:rPr lang="te-IN" sz="2400" dirty="0" smtClean="0"/>
              <a:t>కవులకు శుభము పలికి రచన ఆరంభించిన సుగుణశీలి ఆయన</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డా. </a:t>
            </a:r>
            <a:r>
              <a:rPr lang="te-IN" sz="2400" dirty="0" smtClean="0">
                <a:hlinkClick r:id="rId2" tooltip="సి.నారాయణరెడ్డి"/>
              </a:rPr>
              <a:t>సి.నారాయణరెడ్డి</a:t>
            </a:r>
            <a:r>
              <a:rPr lang="te-IN" sz="2400" dirty="0" smtClean="0"/>
              <a:t> గారి వ్యాసము </a:t>
            </a:r>
            <a:r>
              <a:rPr lang="te-IN" sz="2400" dirty="0" smtClean="0">
                <a:hlinkClick r:id="rId3"/>
              </a:rPr>
              <a:t>భక్తి కవితా చతురానన బమ్మెర పోతన</a:t>
            </a:r>
            <a:r>
              <a:rPr lang="te-IN" sz="2400" dirty="0" smtClean="0"/>
              <a:t> తెలుగు సాహిత్యములో పోతనగారి విశేష స్థానాన్ని వివరిస్తుంది.</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533400"/>
            <a:ext cx="4209807" cy="707886"/>
          </a:xfrm>
          <a:prstGeom prst="rect">
            <a:avLst/>
          </a:prstGeom>
        </p:spPr>
        <p:txBody>
          <a:bodyPr wrap="none">
            <a:spAutoFit/>
          </a:bodyPr>
          <a:lstStyle/>
          <a:p>
            <a:r>
              <a:rPr lang="te-IN" sz="4000" b="1" i="1" u="sng" dirty="0" smtClean="0"/>
              <a:t>పోతన ఇతర </a:t>
            </a:r>
            <a:r>
              <a:rPr lang="te-IN" sz="4000" b="1" i="1" u="sng" dirty="0" smtClean="0">
                <a:hlinkClick r:id="rId2" tooltip="కృతులు (పుట లేదు)"/>
              </a:rPr>
              <a:t>కృతులు</a:t>
            </a:r>
            <a:endParaRPr lang="te-IN" sz="4000" b="1" i="1" u="sng" dirty="0"/>
          </a:p>
        </p:txBody>
      </p:sp>
      <p:sp>
        <p:nvSpPr>
          <p:cNvPr id="3" name="Rectangle 2"/>
          <p:cNvSpPr/>
          <p:nvPr/>
        </p:nvSpPr>
        <p:spPr>
          <a:xfrm>
            <a:off x="1828800" y="1752600"/>
            <a:ext cx="6477000" cy="2862322"/>
          </a:xfrm>
          <a:prstGeom prst="rect">
            <a:avLst/>
          </a:prstGeom>
        </p:spPr>
        <p:txBody>
          <a:bodyPr wrap="square">
            <a:spAutoFit/>
          </a:bodyPr>
          <a:lstStyle/>
          <a:p>
            <a:pPr>
              <a:buFont typeface="Wingdings" pitchFamily="2" charset="2"/>
              <a:buChar char="Ø"/>
            </a:pPr>
            <a:r>
              <a:rPr lang="te-IN" sz="3600" dirty="0" smtClean="0">
                <a:hlinkClick r:id="rId3" tooltip="వీరభద్ర విజయము"/>
              </a:rPr>
              <a:t>వీరభద్ర విజయము</a:t>
            </a:r>
            <a:r>
              <a:rPr lang="te-IN" sz="3600" dirty="0" smtClean="0"/>
              <a:t>,</a:t>
            </a:r>
            <a:endParaRPr lang="en-US" sz="3600" dirty="0" smtClean="0"/>
          </a:p>
          <a:p>
            <a:pPr>
              <a:buFont typeface="Wingdings" pitchFamily="2" charset="2"/>
              <a:buChar char="Ø"/>
            </a:pPr>
            <a:r>
              <a:rPr lang="en-US" sz="3600" dirty="0" smtClean="0"/>
              <a:t> </a:t>
            </a:r>
            <a:r>
              <a:rPr lang="te-IN" sz="3600" dirty="0" smtClean="0"/>
              <a:t> </a:t>
            </a:r>
            <a:r>
              <a:rPr lang="te-IN" sz="3600" dirty="0" smtClean="0">
                <a:hlinkClick r:id="rId4" tooltip="భోగినీ దండకము (పుట లేదు)"/>
              </a:rPr>
              <a:t>భోగినీ </a:t>
            </a:r>
            <a:r>
              <a:rPr lang="te-IN" sz="3600" dirty="0" smtClean="0">
                <a:hlinkClick r:id="rId4" tooltip="భోగినీ దండకము (పుట లేదు)"/>
              </a:rPr>
              <a:t>దండకము</a:t>
            </a:r>
            <a:r>
              <a:rPr lang="te-IN" sz="3600" dirty="0" smtClean="0"/>
              <a:t>,</a:t>
            </a:r>
            <a:endParaRPr lang="en-US" sz="3600" dirty="0" smtClean="0"/>
          </a:p>
          <a:p>
            <a:pPr>
              <a:buFont typeface="Wingdings" pitchFamily="2" charset="2"/>
              <a:buChar char="Ø"/>
            </a:pPr>
            <a:r>
              <a:rPr lang="en-US" sz="3600" dirty="0" smtClean="0"/>
              <a:t> </a:t>
            </a:r>
            <a:r>
              <a:rPr lang="te-IN" sz="3600" dirty="0" smtClean="0"/>
              <a:t>శ్రీమదాంధ్రభాగవతం</a:t>
            </a:r>
            <a:endParaRPr lang="en-US" sz="3600" dirty="0" smtClean="0"/>
          </a:p>
          <a:p>
            <a:pPr>
              <a:buFont typeface="Wingdings" pitchFamily="2" charset="2"/>
              <a:buChar char="Ø"/>
            </a:pPr>
            <a:r>
              <a:rPr lang="te-IN" sz="3600" dirty="0" smtClean="0"/>
              <a:t>8</a:t>
            </a:r>
            <a:r>
              <a:rPr lang="te-IN" sz="3600" dirty="0" smtClean="0"/>
              <a:t> </a:t>
            </a:r>
            <a:r>
              <a:rPr lang="te-IN" sz="3600" dirty="0" smtClean="0">
                <a:hlinkClick r:id="rId5" tooltip="స్కందములు (పుట లేదు)"/>
              </a:rPr>
              <a:t>స్కందములు</a:t>
            </a:r>
            <a:r>
              <a:rPr lang="te-IN" sz="3600" dirty="0" smtClean="0"/>
              <a:t>, </a:t>
            </a:r>
            <a:endParaRPr lang="en-US" sz="3600" dirty="0" smtClean="0"/>
          </a:p>
          <a:p>
            <a:pPr>
              <a:buFont typeface="Wingdings" pitchFamily="2" charset="2"/>
              <a:buChar char="Ø"/>
            </a:pPr>
            <a:r>
              <a:rPr lang="en-US" sz="3600" dirty="0" smtClean="0">
                <a:hlinkClick r:id="rId6" tooltip="నారాయణ శతకము (పుట లేదు)"/>
              </a:rPr>
              <a:t> </a:t>
            </a:r>
            <a:r>
              <a:rPr lang="te-IN" sz="3600" dirty="0" smtClean="0">
                <a:hlinkClick r:id="rId6" tooltip="నారాయణ శతకము (పుట లేదు)"/>
              </a:rPr>
              <a:t>నారాయణ </a:t>
            </a:r>
            <a:r>
              <a:rPr lang="te-IN" sz="3600" dirty="0" smtClean="0">
                <a:hlinkClick r:id="rId6" tooltip="నారాయణ శతకము (పుట లేదు)"/>
              </a:rPr>
              <a:t>శతకము</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457200"/>
            <a:ext cx="3288080" cy="707886"/>
          </a:xfrm>
          <a:prstGeom prst="rect">
            <a:avLst/>
          </a:prstGeom>
        </p:spPr>
        <p:txBody>
          <a:bodyPr wrap="none">
            <a:spAutoFit/>
          </a:bodyPr>
          <a:lstStyle/>
          <a:p>
            <a:r>
              <a:rPr lang="te-IN" sz="4000" b="1" i="1" u="sng" dirty="0" smtClean="0"/>
              <a:t>వీరభద్ర విజయం</a:t>
            </a:r>
            <a:endParaRPr lang="te-IN" sz="4000" b="1" i="1" u="sng" dirty="0"/>
          </a:p>
        </p:txBody>
      </p:sp>
      <p:sp>
        <p:nvSpPr>
          <p:cNvPr id="3" name="Rectangle 2"/>
          <p:cNvSpPr/>
          <p:nvPr/>
        </p:nvSpPr>
        <p:spPr>
          <a:xfrm>
            <a:off x="1447800" y="1219200"/>
            <a:ext cx="7315200" cy="4524315"/>
          </a:xfrm>
          <a:prstGeom prst="rect">
            <a:avLst/>
          </a:prstGeom>
        </p:spPr>
        <p:txBody>
          <a:bodyPr wrap="square">
            <a:spAutoFit/>
          </a:bodyPr>
          <a:lstStyle/>
          <a:p>
            <a:pPr>
              <a:lnSpc>
                <a:spcPct val="150000"/>
              </a:lnSpc>
              <a:buFont typeface="Wingdings" pitchFamily="2" charset="2"/>
              <a:buChar char="v"/>
            </a:pPr>
            <a:r>
              <a:rPr lang="en-US" sz="2400" b="1" dirty="0" smtClean="0"/>
              <a:t> </a:t>
            </a:r>
            <a:r>
              <a:rPr lang="te-IN" sz="2400" b="1" dirty="0" smtClean="0"/>
              <a:t>వీరభద్ర </a:t>
            </a:r>
            <a:r>
              <a:rPr lang="te-IN" sz="2400" b="1" dirty="0" smtClean="0"/>
              <a:t>విజయము</a:t>
            </a:r>
            <a:r>
              <a:rPr lang="te-IN" sz="2400" dirty="0" smtClean="0"/>
              <a:t> అనునది </a:t>
            </a:r>
            <a:r>
              <a:rPr lang="te-IN" sz="2400" dirty="0" smtClean="0">
                <a:hlinkClick r:id="rId2" tooltip="బమ్మెర పోతన"/>
              </a:rPr>
              <a:t>బమ్మెర పోతన</a:t>
            </a:r>
            <a:r>
              <a:rPr lang="te-IN" sz="2400" dirty="0" smtClean="0"/>
              <a:t> రచించిన పద్య </a:t>
            </a:r>
            <a:r>
              <a:rPr lang="te-IN" sz="2400" dirty="0" smtClean="0">
                <a:hlinkClick r:id="rId3" tooltip="కావ్యము"/>
              </a:rPr>
              <a:t>కావ్యము</a:t>
            </a:r>
            <a:r>
              <a:rPr lang="te-IN" sz="2400" dirty="0" smtClean="0"/>
              <a:t>. </a:t>
            </a:r>
            <a:endParaRPr lang="en-US" sz="2400" dirty="0" smtClean="0"/>
          </a:p>
          <a:p>
            <a:pPr>
              <a:lnSpc>
                <a:spcPct val="150000"/>
              </a:lnSpc>
              <a:buFont typeface="Wingdings" pitchFamily="2" charset="2"/>
              <a:buChar char="v"/>
            </a:pPr>
            <a:r>
              <a:rPr lang="en-US" sz="2400" dirty="0" smtClean="0"/>
              <a:t> </a:t>
            </a:r>
            <a:r>
              <a:rPr lang="te-IN" sz="2400" dirty="0" smtClean="0"/>
              <a:t>ఇది</a:t>
            </a:r>
            <a:r>
              <a:rPr lang="te-IN" sz="2400" dirty="0" smtClean="0"/>
              <a:t> </a:t>
            </a:r>
            <a:r>
              <a:rPr lang="te-IN" sz="2400" dirty="0" smtClean="0">
                <a:hlinkClick r:id="rId4" tooltip="వీరభద్రుడు"/>
              </a:rPr>
              <a:t>వీరభద్రుని</a:t>
            </a:r>
            <a:r>
              <a:rPr lang="te-IN" sz="2400" dirty="0" smtClean="0"/>
              <a:t> చరిత్రకు సంబంధించిన కావ్యము. </a:t>
            </a:r>
            <a:endParaRPr lang="en-US" sz="2400" dirty="0" smtClean="0"/>
          </a:p>
          <a:p>
            <a:pPr>
              <a:lnSpc>
                <a:spcPct val="150000"/>
              </a:lnSpc>
              <a:buFont typeface="Wingdings" pitchFamily="2" charset="2"/>
              <a:buChar char="v"/>
            </a:pPr>
            <a:r>
              <a:rPr lang="en-US" sz="2400" dirty="0" smtClean="0"/>
              <a:t> </a:t>
            </a:r>
            <a:r>
              <a:rPr lang="te-IN" sz="2400" dirty="0" smtClean="0"/>
              <a:t>వీరభద్రని </a:t>
            </a:r>
            <a:r>
              <a:rPr lang="te-IN" sz="2400" dirty="0" smtClean="0"/>
              <a:t>జన్మ కారణము, దక్ష యజ్నము యొక్క కథాగమనముతో సాగే రచన. </a:t>
            </a:r>
            <a:endParaRPr lang="en-US" sz="2400" dirty="0" smtClean="0"/>
          </a:p>
          <a:p>
            <a:pPr>
              <a:lnSpc>
                <a:spcPct val="150000"/>
              </a:lnSpc>
              <a:buFont typeface="Wingdings" pitchFamily="2" charset="2"/>
              <a:buChar char="v"/>
            </a:pPr>
            <a:r>
              <a:rPr lang="en-US" sz="2400" dirty="0" smtClean="0"/>
              <a:t> </a:t>
            </a:r>
            <a:r>
              <a:rPr lang="te-IN" sz="2400" dirty="0" smtClean="0"/>
              <a:t>ఇది</a:t>
            </a:r>
            <a:r>
              <a:rPr lang="te-IN" sz="2400" dirty="0" smtClean="0"/>
              <a:t> </a:t>
            </a:r>
            <a:r>
              <a:rPr lang="te-IN" sz="2400" dirty="0" smtClean="0">
                <a:hlinkClick r:id="rId5" tooltip="నాలుగు"/>
              </a:rPr>
              <a:t>నాలుగు</a:t>
            </a:r>
            <a:r>
              <a:rPr lang="te-IN" sz="2400" dirty="0" smtClean="0"/>
              <a:t> ఆశ్వాసాల </a:t>
            </a:r>
            <a:r>
              <a:rPr lang="te-IN" sz="2400" dirty="0" smtClean="0">
                <a:hlinkClick r:id="rId6" tooltip="ప్రబంధము"/>
              </a:rPr>
              <a:t>ప్రబంధం</a:t>
            </a:r>
            <a:r>
              <a:rPr lang="te-IN" sz="2400" dirty="0" smtClean="0"/>
              <a:t>. </a:t>
            </a:r>
            <a:endParaRPr lang="en-US" sz="2400" dirty="0" smtClean="0"/>
          </a:p>
          <a:p>
            <a:pPr>
              <a:lnSpc>
                <a:spcPct val="150000"/>
              </a:lnSpc>
              <a:buFont typeface="Wingdings" pitchFamily="2" charset="2"/>
              <a:buChar char="v"/>
            </a:pPr>
            <a:r>
              <a:rPr lang="en-US" sz="2400" dirty="0" smtClean="0"/>
              <a:t> </a:t>
            </a:r>
            <a:r>
              <a:rPr lang="te-IN" sz="2400" dirty="0" smtClean="0"/>
              <a:t>ఇందులోని </a:t>
            </a:r>
            <a:r>
              <a:rPr lang="te-IN" sz="2400" dirty="0" smtClean="0"/>
              <a:t>వృత్తాంతం </a:t>
            </a:r>
            <a:r>
              <a:rPr lang="te-IN" sz="2400" dirty="0" smtClean="0">
                <a:hlinkClick r:id="rId7" tooltip="వాయు పురాణం"/>
              </a:rPr>
              <a:t>వాయు పురాణం</a:t>
            </a:r>
            <a:r>
              <a:rPr lang="te-IN" sz="2400" dirty="0" smtClean="0"/>
              <a:t> నుండి గ్రహింపబడింది.</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0"/>
            <a:ext cx="7391400" cy="5032147"/>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కైలాసంపైన </a:t>
            </a:r>
            <a:r>
              <a:rPr lang="te-IN" sz="2400" dirty="0" smtClean="0"/>
              <a:t>పరమేశ్వరుడు పార్వతీదేవితో కొలువై వున్న సమయంలో దేవాసురులులందరూ అక్కడకేతెంచి </a:t>
            </a:r>
            <a:r>
              <a:rPr lang="te-IN" sz="2400" dirty="0" smtClean="0">
                <a:hlinkClick r:id="rId2" tooltip="శివుడు"/>
              </a:rPr>
              <a:t>శివు</a:t>
            </a:r>
            <a:r>
              <a:rPr lang="te-IN" sz="2400" dirty="0" smtClean="0"/>
              <a:t>ని స్తుతిస్తుండగా దక్షుడు అక్కడికి వస్తాడు. </a:t>
            </a:r>
            <a:endParaRPr lang="en-US" sz="2400" dirty="0" smtClean="0"/>
          </a:p>
          <a:p>
            <a:pPr>
              <a:lnSpc>
                <a:spcPct val="150000"/>
              </a:lnSpc>
              <a:buFont typeface="Wingdings" pitchFamily="2" charset="2"/>
              <a:buChar char="v"/>
            </a:pPr>
            <a:r>
              <a:rPr lang="en-US" sz="2400" dirty="0" smtClean="0"/>
              <a:t> </a:t>
            </a:r>
            <a:r>
              <a:rPr lang="te-IN" sz="2400" dirty="0" smtClean="0"/>
              <a:t>శివుడు </a:t>
            </a:r>
            <a:r>
              <a:rPr lang="te-IN" sz="2400" dirty="0" smtClean="0"/>
              <a:t>వారినందరిని గౌరవించిన అనంతరం </a:t>
            </a:r>
            <a:r>
              <a:rPr lang="te-IN" sz="2400" dirty="0" smtClean="0">
                <a:hlinkClick r:id="rId3" tooltip="దక్షుడు"/>
              </a:rPr>
              <a:t>దక్షు</a:t>
            </a:r>
            <a:r>
              <a:rPr lang="te-IN" sz="2400" dirty="0" smtClean="0"/>
              <a:t>ణ్ని గౌరవించాడు. అందుకు దక్షుడు </a:t>
            </a:r>
            <a:r>
              <a:rPr lang="te-IN" sz="2400" dirty="0" smtClean="0">
                <a:hlinkClick r:id="rId2" tooltip="శివుడు"/>
              </a:rPr>
              <a:t>శివుడు</a:t>
            </a:r>
            <a:r>
              <a:rPr lang="te-IN" sz="2400" dirty="0" smtClean="0"/>
              <a:t> తనని అవమానించినట్లు భావించి, కొపగించి ప్రతికారంగా ఒక యాగాన్ని చెయ్యడానికి నిశ్చయించుకొంటాడు</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hlinkClick r:id="rId4" tooltip="దేవతలు"/>
              </a:rPr>
              <a:t>దేవతలు</a:t>
            </a:r>
            <a:r>
              <a:rPr lang="te-IN" sz="2400" dirty="0" smtClean="0"/>
              <a:t>, మునులు అందరినీ ఆహ్వానించి శివుడు లేకుండా యజ్ఞాన్ని ప్రారంభించాడు.</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990600"/>
            <a:ext cx="7162800" cy="3970318"/>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వార్త </a:t>
            </a:r>
            <a:r>
              <a:rPr lang="te-IN" sz="2400" dirty="0" smtClean="0"/>
              <a:t>నారదునివల్ల తెలుసుకొన్న దాక్షాయణి శివునికా వార్తను తెలిపింది. </a:t>
            </a:r>
            <a:endParaRPr lang="en-US" sz="2400" dirty="0" smtClean="0"/>
          </a:p>
          <a:p>
            <a:pPr>
              <a:lnSpc>
                <a:spcPct val="150000"/>
              </a:lnSpc>
              <a:buFont typeface="Wingdings" pitchFamily="2" charset="2"/>
              <a:buChar char="v"/>
            </a:pPr>
            <a:r>
              <a:rPr lang="en-US" sz="2400" dirty="0" smtClean="0"/>
              <a:t> </a:t>
            </a:r>
            <a:r>
              <a:rPr lang="te-IN" sz="2400" dirty="0" smtClean="0"/>
              <a:t>శివుని </a:t>
            </a:r>
            <a:r>
              <a:rPr lang="te-IN" sz="2400" dirty="0" smtClean="0"/>
              <a:t>ఆజ్ఞ గైకొని యజ్ఞాన్ని చూడడానికి బయలుదేరింది. దక్షుడు ఆమెను పిలవని పేరంటానికి వచ్చినందుకు తిరస్కరించడమే కాకుండా శివుణ్ణి నిందిస్తాడు. </a:t>
            </a:r>
            <a:endParaRPr lang="en-US" sz="2400" dirty="0" smtClean="0"/>
          </a:p>
          <a:p>
            <a:pPr>
              <a:lnSpc>
                <a:spcPct val="150000"/>
              </a:lnSpc>
              <a:buFont typeface="Wingdings" pitchFamily="2" charset="2"/>
              <a:buChar char="v"/>
            </a:pPr>
            <a:r>
              <a:rPr lang="en-US" sz="2400" dirty="0" smtClean="0"/>
              <a:t> </a:t>
            </a:r>
            <a:r>
              <a:rPr lang="te-IN" sz="2400" dirty="0" smtClean="0"/>
              <a:t>అది </a:t>
            </a:r>
            <a:r>
              <a:rPr lang="te-IN" sz="2400" dirty="0" smtClean="0"/>
              <a:t>భరించలేని </a:t>
            </a:r>
            <a:r>
              <a:rPr lang="te-IN" sz="2400" dirty="0" smtClean="0">
                <a:hlinkClick r:id="rId2" tooltip="దాక్షాయణి"/>
              </a:rPr>
              <a:t>దాక్షాయణి</a:t>
            </a:r>
            <a:r>
              <a:rPr lang="te-IN" sz="2400" dirty="0" smtClean="0"/>
              <a:t> శివయోగాగ్నిలో దేహత్యాగం చేస్తుంది.</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381000"/>
            <a:ext cx="4017446" cy="707886"/>
          </a:xfrm>
          <a:prstGeom prst="rect">
            <a:avLst/>
          </a:prstGeom>
        </p:spPr>
        <p:txBody>
          <a:bodyPr wrap="none">
            <a:spAutoFit/>
          </a:bodyPr>
          <a:lstStyle/>
          <a:p>
            <a:r>
              <a:rPr lang="te-IN" sz="4000" b="1" i="1" u="sng" dirty="0" smtClean="0"/>
              <a:t>శ్రీమదాంధ్ర భాగవతం</a:t>
            </a:r>
            <a:endParaRPr lang="te-IN" sz="4000" b="1" i="1" u="sng" dirty="0"/>
          </a:p>
        </p:txBody>
      </p:sp>
      <p:pic>
        <p:nvPicPr>
          <p:cNvPr id="5" name="Picture 4" descr="images (9).jpg"/>
          <p:cNvPicPr>
            <a:picLocks noChangeAspect="1"/>
          </p:cNvPicPr>
          <p:nvPr/>
        </p:nvPicPr>
        <p:blipFill>
          <a:blip r:embed="rId2"/>
          <a:stretch>
            <a:fillRect/>
          </a:stretch>
        </p:blipFill>
        <p:spPr>
          <a:xfrm>
            <a:off x="1676400" y="1447800"/>
            <a:ext cx="6225688" cy="440694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457200"/>
            <a:ext cx="7315200" cy="6186309"/>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a:t>
            </a:r>
            <a:r>
              <a:rPr lang="te-IN" sz="2400" dirty="0" smtClean="0"/>
              <a:t>పురా అపి నవ ఇతి పురాణః”. ఎంత పురాతనమైనదై ఉండి ఎప్పటికప్పుడు సరికొత్తగా స్పురిస్తుండేది పురాణం</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భాగవత మహా పురాణం అష్టాదశ పురాణాలలోనిది, కావ్యత్రయం లోనిది. </a:t>
            </a:r>
            <a:endParaRPr lang="en-US" sz="2400" dirty="0" smtClean="0"/>
          </a:p>
          <a:p>
            <a:pPr>
              <a:lnSpc>
                <a:spcPct val="150000"/>
              </a:lnSpc>
              <a:buFont typeface="Wingdings" pitchFamily="2" charset="2"/>
              <a:buChar char="q"/>
            </a:pPr>
            <a:r>
              <a:rPr lang="en-US" sz="2400" dirty="0" smtClean="0"/>
              <a:t> </a:t>
            </a:r>
            <a:r>
              <a:rPr lang="te-IN" sz="2400" dirty="0" smtClean="0"/>
              <a:t>సర్గ</a:t>
            </a:r>
            <a:r>
              <a:rPr lang="te-IN" sz="2400" dirty="0" smtClean="0"/>
              <a:t>, ప్రతిసర్గ, మనువులు, మన్వంతరము, వంశాను చరితములు పురాణానికి పంచలక్షణాలు అంటారు. </a:t>
            </a:r>
            <a:endParaRPr lang="en-US" sz="2400" dirty="0" smtClean="0"/>
          </a:p>
          <a:p>
            <a:pPr>
              <a:lnSpc>
                <a:spcPct val="150000"/>
              </a:lnSpc>
              <a:buFont typeface="Wingdings" pitchFamily="2" charset="2"/>
              <a:buChar char="q"/>
            </a:pPr>
            <a:r>
              <a:rPr lang="en-US" sz="2400" dirty="0" smtClean="0"/>
              <a:t> </a:t>
            </a:r>
            <a:r>
              <a:rPr lang="te-IN" sz="2400" dirty="0" smtClean="0"/>
              <a:t>వాటిలో </a:t>
            </a:r>
            <a:r>
              <a:rPr lang="te-IN" sz="2400" dirty="0" smtClean="0"/>
              <a:t>ప్రధానమైనవి అష్టాదశ పురాణాలు. </a:t>
            </a:r>
            <a:endParaRPr lang="en-US" sz="2400" dirty="0" smtClean="0"/>
          </a:p>
          <a:p>
            <a:pPr>
              <a:lnSpc>
                <a:spcPct val="150000"/>
              </a:lnSpc>
              <a:buFont typeface="Wingdings" pitchFamily="2" charset="2"/>
              <a:buChar char="q"/>
            </a:pPr>
            <a:r>
              <a:rPr lang="en-US" sz="2400" dirty="0" smtClean="0"/>
              <a:t> </a:t>
            </a:r>
            <a:r>
              <a:rPr lang="te-IN" sz="2400" dirty="0" smtClean="0"/>
              <a:t>అవి </a:t>
            </a:r>
            <a:r>
              <a:rPr lang="te-IN" sz="2400" dirty="0" smtClean="0"/>
              <a:t>మత్య్య, మార్కండేయ, భాగవత, భవిష్యత్, బ్పహ్మాండ, బ్రాహ్మ, బ్రహ్మ, వైవర్త, వామన, వాయవ్య, వైష్ణవ, వారాహ, అగ్ని, నారద, పద్మ, లింగ, గరుడ, కూర్మ, స్కాందములు యని 18.</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457200"/>
            <a:ext cx="7696200" cy="3416320"/>
          </a:xfrm>
          <a:prstGeom prst="rect">
            <a:avLst/>
          </a:prstGeom>
        </p:spPr>
        <p:txBody>
          <a:bodyPr wrap="square">
            <a:spAutoFit/>
          </a:bodyPr>
          <a:lstStyle/>
          <a:p>
            <a:pPr>
              <a:lnSpc>
                <a:spcPct val="150000"/>
              </a:lnSpc>
              <a:buFont typeface="Wingdings" pitchFamily="2" charset="2"/>
              <a:buChar char="v"/>
            </a:pPr>
            <a:r>
              <a:rPr lang="en-US" sz="2400" b="1" dirty="0" smtClean="0"/>
              <a:t> </a:t>
            </a:r>
            <a:r>
              <a:rPr lang="te-IN" sz="2400" b="1" dirty="0" smtClean="0"/>
              <a:t>బమ్మెర </a:t>
            </a:r>
            <a:r>
              <a:rPr lang="te-IN" sz="2400" b="1" dirty="0" smtClean="0"/>
              <a:t>పోతన</a:t>
            </a:r>
            <a:r>
              <a:rPr lang="te-IN" sz="2400" dirty="0" smtClean="0"/>
              <a:t> (1450–1510) గొప్ప </a:t>
            </a:r>
            <a:r>
              <a:rPr lang="te-IN" sz="2400" dirty="0" smtClean="0">
                <a:hlinkClick r:id="rId2" tooltip="కవి"/>
              </a:rPr>
              <a:t>కవి</a:t>
            </a:r>
            <a:r>
              <a:rPr lang="te-IN" sz="2400" dirty="0" smtClean="0"/>
              <a:t>, ప్రజా కవి</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పండిత పామరులను ఇద్దరినీ మెప్పించే విధంగా రాసిన </a:t>
            </a:r>
            <a:r>
              <a:rPr lang="te-IN" sz="2400" dirty="0" smtClean="0"/>
              <a:t>కవి.</a:t>
            </a:r>
            <a:endParaRPr lang="en-US" sz="2400" dirty="0" smtClean="0"/>
          </a:p>
          <a:p>
            <a:pPr>
              <a:lnSpc>
                <a:spcPct val="150000"/>
              </a:lnSpc>
              <a:buFont typeface="Wingdings" pitchFamily="2" charset="2"/>
              <a:buChar char="v"/>
            </a:pPr>
            <a:r>
              <a:rPr lang="en-US" sz="2400" dirty="0" smtClean="0"/>
              <a:t> </a:t>
            </a:r>
            <a:r>
              <a:rPr lang="te-IN" sz="2400" dirty="0" smtClean="0"/>
              <a:t>వీరు</a:t>
            </a:r>
            <a:r>
              <a:rPr lang="te-IN" sz="2400" dirty="0" smtClean="0"/>
              <a:t> </a:t>
            </a:r>
            <a:r>
              <a:rPr lang="te-IN" sz="2400" dirty="0" smtClean="0">
                <a:hlinkClick r:id="rId3" tooltip="సంస్కృతము"/>
              </a:rPr>
              <a:t>సంస్కృతము</a:t>
            </a:r>
            <a:r>
              <a:rPr lang="te-IN" sz="2400" dirty="0" smtClean="0"/>
              <a:t>లో ఉన్న </a:t>
            </a:r>
            <a:r>
              <a:rPr lang="te-IN" sz="2400" dirty="0" smtClean="0">
                <a:hlinkClick r:id="rId4" tooltip="శ్రీమద్భాగవతము"/>
              </a:rPr>
              <a:t>శ్రీమద్భాగవతమును</a:t>
            </a:r>
            <a:r>
              <a:rPr lang="te-IN" sz="2400" dirty="0" smtClean="0"/>
              <a:t> ఆంధ్రీకరించి తన జన్మనీ, తెలుగు భాషని, తెలుగు వారిని ధన్యులను చేసాడు</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hlinkClick r:id="rId5" tooltip="శ్రీమదాంధ్ర భాగవతము"/>
              </a:rPr>
              <a:t>శ్రీమదాంధ్ర భాగవతములోని</a:t>
            </a:r>
            <a:r>
              <a:rPr lang="te-IN" sz="2400" dirty="0" smtClean="0"/>
              <a:t> పద్యాలు వినని తెలుగు వాడు లేదంటే అతిశయోక్తి కాదు.</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457200"/>
            <a:ext cx="2100255" cy="707886"/>
          </a:xfrm>
          <a:prstGeom prst="rect">
            <a:avLst/>
          </a:prstGeom>
        </p:spPr>
        <p:txBody>
          <a:bodyPr wrap="none">
            <a:spAutoFit/>
          </a:bodyPr>
          <a:lstStyle/>
          <a:p>
            <a:r>
              <a:rPr lang="te-IN" sz="4000" b="1" i="1" u="sng" dirty="0" smtClean="0"/>
              <a:t>ఉపోద్ఘాతం</a:t>
            </a:r>
            <a:endParaRPr lang="te-IN" sz="4000" b="1" i="1" u="sng" dirty="0"/>
          </a:p>
        </p:txBody>
      </p:sp>
      <p:sp>
        <p:nvSpPr>
          <p:cNvPr id="3" name="Rectangle 2"/>
          <p:cNvSpPr/>
          <p:nvPr/>
        </p:nvSpPr>
        <p:spPr>
          <a:xfrm>
            <a:off x="1219200" y="1225689"/>
            <a:ext cx="7696200" cy="5632311"/>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ప్రస్తుతం </a:t>
            </a:r>
            <a:r>
              <a:rPr lang="te-IN" sz="2400" dirty="0" smtClean="0"/>
              <a:t>అందుబాటులో ఉన్న పోతన భాగవతంలో, కారణాలు ఏవైతేనేం కొన్ని పూరణలు, కొన్ని ప్రక్షిప్తాలు ఉన్నాయి. </a:t>
            </a:r>
            <a:endParaRPr lang="en-US" sz="2400" dirty="0" smtClean="0"/>
          </a:p>
          <a:p>
            <a:pPr>
              <a:lnSpc>
                <a:spcPct val="150000"/>
              </a:lnSpc>
              <a:buFont typeface="Wingdings" pitchFamily="2" charset="2"/>
              <a:buChar char="q"/>
            </a:pPr>
            <a:r>
              <a:rPr lang="en-US" sz="2400" dirty="0" smtClean="0"/>
              <a:t> </a:t>
            </a:r>
            <a:r>
              <a:rPr lang="te-IN" sz="2400" dirty="0" smtClean="0"/>
              <a:t>బమ్మెరవారు </a:t>
            </a:r>
            <a:r>
              <a:rPr lang="te-IN" sz="2400" dirty="0" smtClean="0"/>
              <a:t>సంపూర్ణంగా వ్రాసారు కాని శ్రీరాముడికి తప్ప ఇతరులకు అంకితం ఇవ్వనన్న ప్రపత్తితో ఉండటంతో</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అప్పటి పాలకుడైన సింగరాజు భూపతి కోపంతో మొత్తం తాళపత్ర కట్టలు అన్నీ భూస్థాపితం చేసాడని</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తరువాత బయటకు తీసేసరికి కొవ్ని పత్రాలు చెదలు తిని నష్టపోయాయనీ; </a:t>
            </a:r>
            <a:endParaRPr lang="en-US" sz="2400" dirty="0" smtClean="0"/>
          </a:p>
          <a:p>
            <a:pPr>
              <a:lnSpc>
                <a:spcPct val="150000"/>
              </a:lnSpc>
              <a:buFont typeface="Wingdings" pitchFamily="2" charset="2"/>
              <a:buChar char="q"/>
            </a:pPr>
            <a:r>
              <a:rPr lang="en-US" sz="2400" dirty="0" smtClean="0"/>
              <a:t> </a:t>
            </a:r>
            <a:r>
              <a:rPr lang="te-IN" sz="2400" dirty="0" smtClean="0"/>
              <a:t>పోతన </a:t>
            </a:r>
            <a:r>
              <a:rPr lang="te-IN" sz="2400" dirty="0" smtClean="0"/>
              <a:t>కాలధర్మం చేసాకా కొంతకాలానికి వారి కొడుకు పూజామందిరంలో ఈ ఉద్గ్రంథాన్ని కనుగొన్నాడు</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762000"/>
            <a:ext cx="7315200" cy="3970318"/>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పోతన </a:t>
            </a:r>
            <a:r>
              <a:rPr lang="te-IN" sz="2400" dirty="0" smtClean="0"/>
              <a:t>శిష్యుడు, తన సహాధ్యాయి అయిన గంగనతో కలిసి కాల ప్రభావం వలన నష్టపోయిన భాగాలు పూరింప జేసారు అనీ, ఇలా రకరకాల గాథలు ప్రచారంలో ఉన్నాయి</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ఈ మహాగ్రంథంలో 31 రకాల ఛందోప్రక్రియలలో మొత్తం 9048 పద్యగద్యలతో విస్తారమైనది. </a:t>
            </a:r>
            <a:endParaRPr lang="en-US" sz="2400" dirty="0" smtClean="0"/>
          </a:p>
          <a:p>
            <a:pPr>
              <a:lnSpc>
                <a:spcPct val="150000"/>
              </a:lnSpc>
              <a:buFont typeface="Wingdings" pitchFamily="2" charset="2"/>
              <a:buChar char="q"/>
            </a:pPr>
            <a:r>
              <a:rPr lang="en-US" sz="2400" dirty="0" smtClean="0"/>
              <a:t> </a:t>
            </a:r>
            <a:r>
              <a:rPr lang="te-IN" sz="2400" dirty="0" smtClean="0"/>
              <a:t>సీసంక్రింద </a:t>
            </a:r>
            <a:r>
              <a:rPr lang="te-IN" sz="2400" dirty="0" smtClean="0"/>
              <a:t>వాడిన తేటగీతి, ఆటవెలది పద్యాలను కూడా లెక్కలోకి తీసుకుంటే మొత్తం 10061 పద్యగద్యలు.</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457200"/>
            <a:ext cx="1673856" cy="707886"/>
          </a:xfrm>
          <a:prstGeom prst="rect">
            <a:avLst/>
          </a:prstGeom>
        </p:spPr>
        <p:txBody>
          <a:bodyPr wrap="none">
            <a:spAutoFit/>
          </a:bodyPr>
          <a:lstStyle/>
          <a:p>
            <a:r>
              <a:rPr lang="te-IN" sz="4000" b="1" i="1" u="sng" dirty="0" smtClean="0"/>
              <a:t>మాతృక</a:t>
            </a:r>
            <a:endParaRPr lang="te-IN" sz="4000" b="1" i="1" u="sng" dirty="0"/>
          </a:p>
        </p:txBody>
      </p:sp>
      <p:sp>
        <p:nvSpPr>
          <p:cNvPr id="3" name="Rectangle 2"/>
          <p:cNvSpPr/>
          <p:nvPr/>
        </p:nvSpPr>
        <p:spPr>
          <a:xfrm>
            <a:off x="1371600" y="1295400"/>
            <a:ext cx="7467600" cy="4524315"/>
          </a:xfrm>
          <a:prstGeom prst="rect">
            <a:avLst/>
          </a:prstGeom>
        </p:spPr>
        <p:txBody>
          <a:bodyPr wrap="square">
            <a:spAutoFit/>
          </a:bodyPr>
          <a:lstStyle/>
          <a:p>
            <a:pPr>
              <a:lnSpc>
                <a:spcPct val="150000"/>
              </a:lnSpc>
              <a:buFont typeface="Wingdings" pitchFamily="2" charset="2"/>
              <a:buChar char="q"/>
            </a:pPr>
            <a:r>
              <a:rPr lang="en-US" sz="2400" dirty="0" smtClean="0">
                <a:hlinkClick r:id="rId2" tooltip="శ్రీమద్భాగవతము"/>
              </a:rPr>
              <a:t> </a:t>
            </a:r>
            <a:r>
              <a:rPr lang="te-IN" sz="2400" dirty="0" smtClean="0">
                <a:hlinkClick r:id="rId2" tooltip="శ్రీమద్భాగవతము"/>
              </a:rPr>
              <a:t>శ్రీమద్భాగవతమును</a:t>
            </a:r>
            <a:r>
              <a:rPr lang="te-IN" sz="2400" dirty="0" smtClean="0"/>
              <a:t> శ్రీ వేదవ్యాసుల వారు సుమారు 5,000 సంవత్సరముల క్రితము సంస్కృతమున రచించారు. </a:t>
            </a:r>
            <a:endParaRPr lang="en-US" sz="2400" dirty="0" smtClean="0"/>
          </a:p>
          <a:p>
            <a:pPr>
              <a:lnSpc>
                <a:spcPct val="150000"/>
              </a:lnSpc>
              <a:buFont typeface="Wingdings" pitchFamily="2" charset="2"/>
              <a:buChar char="q"/>
            </a:pPr>
            <a:r>
              <a:rPr lang="en-US" sz="2400" dirty="0" smtClean="0"/>
              <a:t> </a:t>
            </a:r>
            <a:r>
              <a:rPr lang="te-IN" sz="2400" dirty="0" smtClean="0"/>
              <a:t>దీనిని </a:t>
            </a:r>
            <a:r>
              <a:rPr lang="te-IN" sz="2400" dirty="0" smtClean="0"/>
              <a:t>వారు భాగవత పురాణమని మనకు అందించారు</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శ్రీ కృష్ణ భగవానులు తమ శరీరమును విడిచిన తరువాత, యావత్ భారతీయులకు వారి లీలలను గాథలను </a:t>
            </a:r>
            <a:r>
              <a:rPr lang="te-IN" sz="2400" dirty="0" smtClean="0"/>
              <a:t>స్మరింపచేసి,</a:t>
            </a:r>
            <a:endParaRPr lang="en-US" sz="2400" dirty="0" smtClean="0"/>
          </a:p>
          <a:p>
            <a:pPr>
              <a:lnSpc>
                <a:spcPct val="150000"/>
              </a:lnSpc>
              <a:buFont typeface="Wingdings" pitchFamily="2" charset="2"/>
              <a:buChar char="q"/>
            </a:pPr>
            <a:r>
              <a:rPr lang="en-US" sz="2400" dirty="0" smtClean="0"/>
              <a:t> </a:t>
            </a:r>
            <a:r>
              <a:rPr lang="te-IN" sz="2400" dirty="0" smtClean="0"/>
              <a:t>మానవుల </a:t>
            </a:r>
            <a:r>
              <a:rPr lang="te-IN" sz="2400" dirty="0" smtClean="0"/>
              <a:t>ఆధ్యాత్మిక అభివృద్ధికి ఎంతో తోడ్పడిన పవిత్ర గ్రంథములలో శ్రీమద్బాగవతము ప్రప్రథము అనుట అతిశయోక్తియే కాదు.</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457200"/>
            <a:ext cx="7391400" cy="2492990"/>
          </a:xfrm>
          <a:prstGeom prst="rect">
            <a:avLst/>
          </a:prstGeom>
        </p:spPr>
        <p:txBody>
          <a:bodyPr wrap="square">
            <a:spAutoFit/>
          </a:bodyPr>
          <a:lstStyle/>
          <a:p>
            <a:pPr>
              <a:lnSpc>
                <a:spcPct val="150000"/>
              </a:lnSpc>
              <a:buFont typeface="Wingdings" pitchFamily="2" charset="2"/>
              <a:buChar char="q"/>
            </a:pPr>
            <a:r>
              <a:rPr lang="te-IN" sz="2400" dirty="0" smtClean="0"/>
              <a:t> ఈ లోపలి కాలములో అనేక భాషలలో సామాన్య జనులకు కూడా అర్థం అయ్యేలా ఎందరో మహానుభావులు రచనలు, కీర్తనములు రచించారు</a:t>
            </a:r>
            <a:r>
              <a:rPr lang="te-IN" sz="2400" dirty="0" smtClean="0"/>
              <a:t>.</a:t>
            </a:r>
            <a:endParaRPr lang="en-US" sz="2400" dirty="0" smtClean="0"/>
          </a:p>
          <a:p>
            <a:pPr>
              <a:buFont typeface="Wingdings" pitchFamily="2" charset="2"/>
              <a:buChar char="q"/>
            </a:pPr>
            <a:r>
              <a:rPr lang="en-US" sz="2400" dirty="0" smtClean="0"/>
              <a:t> </a:t>
            </a:r>
            <a:r>
              <a:rPr lang="te-IN" sz="2400" dirty="0" smtClean="0"/>
              <a:t> </a:t>
            </a:r>
            <a:r>
              <a:rPr lang="te-IN" sz="2400" dirty="0" smtClean="0"/>
              <a:t>వారిలో శ్రీ మీరా బాయి, శ్రీ సూర్ దాసు, శ్రీ భక్త జయదేవ, శ్రీ లీలాశుకులు కొందరు.</a:t>
            </a:r>
            <a:endParaRPr lang="en-US" sz="2400" dirty="0"/>
          </a:p>
        </p:txBody>
      </p:sp>
      <p:sp>
        <p:nvSpPr>
          <p:cNvPr id="3" name="Rectangle 2"/>
          <p:cNvSpPr/>
          <p:nvPr/>
        </p:nvSpPr>
        <p:spPr>
          <a:xfrm>
            <a:off x="1143000" y="2971800"/>
            <a:ext cx="7543800" cy="2862322"/>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500 </a:t>
            </a:r>
            <a:r>
              <a:rPr lang="te-IN" sz="2400" dirty="0" smtClean="0"/>
              <a:t>సంవత్సరముల క్రితము ఆంధ్ర దేశానికి చెందిన ఆర్ష సాంప్రదాయీకుడు</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పరమ భాగవతోత్తముడు అయిన </a:t>
            </a:r>
            <a:r>
              <a:rPr lang="te-IN" sz="2400" dirty="0" smtClean="0">
                <a:hlinkClick r:id="rId2" tooltip="బమ్మెర పోతన"/>
              </a:rPr>
              <a:t>బమ్మెర పోతన</a:t>
            </a:r>
            <a:r>
              <a:rPr lang="te-IN" sz="2400" dirty="0" smtClean="0"/>
              <a:t> మహాకవి శ్రీ కృష్ణ ద్వైపాయన విరచిత శ్రీమద్బాగవతమును తెలుగున రచించారు</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62000"/>
            <a:ext cx="7391400" cy="2308324"/>
          </a:xfrm>
          <a:prstGeom prst="rect">
            <a:avLst/>
          </a:prstGeom>
        </p:spPr>
        <p:txBody>
          <a:bodyPr wrap="square">
            <a:spAutoFit/>
          </a:bodyPr>
          <a:lstStyle/>
          <a:p>
            <a:pPr>
              <a:lnSpc>
                <a:spcPct val="150000"/>
              </a:lnSpc>
              <a:buFont typeface="Wingdings" pitchFamily="2" charset="2"/>
              <a:buChar char="q"/>
            </a:pPr>
            <a:r>
              <a:rPr lang="te-IN" sz="2400" dirty="0" smtClean="0"/>
              <a:t> </a:t>
            </a:r>
            <a:r>
              <a:rPr lang="te-IN" sz="2400" dirty="0" smtClean="0">
                <a:hlinkClick r:id="rId2" tooltip="తెలుగు భాష"/>
              </a:rPr>
              <a:t>తెలుగు భాషలో</a:t>
            </a:r>
            <a:r>
              <a:rPr lang="te-IN" sz="2400" dirty="0" smtClean="0"/>
              <a:t> రచింపబడిన గ్రంథాలలో శ్రీ మదాంధ్ర భాగవతము అతి ప్రాముఖ్యము, అనిర్వచనీయ భక్తి రస సమ్మిలితము. </a:t>
            </a:r>
            <a:endParaRPr lang="en-US" sz="2400" dirty="0" smtClean="0"/>
          </a:p>
          <a:p>
            <a:pPr>
              <a:lnSpc>
                <a:spcPct val="150000"/>
              </a:lnSpc>
              <a:buFont typeface="Wingdings" pitchFamily="2" charset="2"/>
              <a:buChar char="q"/>
            </a:pPr>
            <a:r>
              <a:rPr lang="en-US" sz="2400" dirty="0" smtClean="0"/>
              <a:t> </a:t>
            </a:r>
            <a:r>
              <a:rPr lang="te-IN" sz="2400" dirty="0" smtClean="0"/>
              <a:t>దీనిని </a:t>
            </a:r>
            <a:r>
              <a:rPr lang="te-IN" sz="2400" dirty="0" smtClean="0"/>
              <a:t>సాహిత్య అకాడమి వారు 1964 లో ముద్రించారు.</a:t>
            </a:r>
            <a:endParaRPr lang="en-US" sz="2400" dirty="0"/>
          </a:p>
        </p:txBody>
      </p:sp>
      <p:sp>
        <p:nvSpPr>
          <p:cNvPr id="3" name="Rectangle 2"/>
          <p:cNvSpPr/>
          <p:nvPr/>
        </p:nvSpPr>
        <p:spPr>
          <a:xfrm>
            <a:off x="1371600" y="3505200"/>
            <a:ext cx="7315200" cy="1754326"/>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హైందవ </a:t>
            </a:r>
            <a:r>
              <a:rPr lang="te-IN" sz="2400" dirty="0" smtClean="0"/>
              <a:t>సాహిత్యంలో ముఖ్యమైనవి మూడు రామాయణ భారత భాగవత ఇతిహాసాలు</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ఈ </a:t>
            </a:r>
            <a:r>
              <a:rPr lang="te-IN" sz="2400" dirty="0" smtClean="0"/>
              <a:t>మహాకావ్యంలో ముందుగా స్ఫూరించే </a:t>
            </a:r>
            <a:r>
              <a:rPr lang="te-IN" sz="2400" dirty="0" smtClean="0"/>
              <a:t>పద్యం</a:t>
            </a:r>
            <a:r>
              <a:rPr lang="en-US" sz="2400" dirty="0" smtClean="0"/>
              <a:t> </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00" y="609600"/>
            <a:ext cx="2024913" cy="584775"/>
          </a:xfrm>
          <a:prstGeom prst="rect">
            <a:avLst/>
          </a:prstGeom>
        </p:spPr>
        <p:txBody>
          <a:bodyPr wrap="none">
            <a:spAutoFit/>
          </a:bodyPr>
          <a:lstStyle/>
          <a:p>
            <a:r>
              <a:rPr lang="te-IN" sz="3200" b="1" i="1" u="sng" dirty="0" smtClean="0"/>
              <a:t>కంద పద్యం:</a:t>
            </a:r>
            <a:endParaRPr lang="en-US" sz="3200" b="1" i="1" u="sng" dirty="0"/>
          </a:p>
        </p:txBody>
      </p:sp>
      <p:sp>
        <p:nvSpPr>
          <p:cNvPr id="4097" name="Rectangle 1"/>
          <p:cNvSpPr>
            <a:spLocks noChangeArrowheads="1"/>
          </p:cNvSpPr>
          <p:nvPr/>
        </p:nvSpPr>
        <p:spPr bwMode="auto">
          <a:xfrm>
            <a:off x="1981200" y="1905000"/>
            <a:ext cx="6172200" cy="2062103"/>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e-IN" sz="3200" b="1" i="0" u="none" strike="noStrike" cap="none" normalizeH="0" baseline="0" dirty="0" smtClean="0">
                <a:ln>
                  <a:noFill/>
                </a:ln>
                <a:solidFill>
                  <a:srgbClr val="000000"/>
                </a:solidFill>
                <a:effectLst/>
                <a:latin typeface="Courier New" pitchFamily="49" charset="0"/>
                <a:cs typeface="Gautami" pitchFamily="34" charset="0"/>
              </a:rPr>
              <a:t>పలికెడిది భాగవత మఁట</a:t>
            </a:r>
            <a:r>
              <a:rPr kumimoji="0" lang="en-US" sz="3200" b="1" i="0" u="none" strike="noStrike" cap="none" normalizeH="0" baseline="0" dirty="0" smtClean="0">
                <a:ln>
                  <a:noFill/>
                </a:ln>
                <a:solidFill>
                  <a:srgbClr val="000000"/>
                </a:solidFill>
                <a:effectLst/>
                <a:latin typeface="Courier New" pitchFamily="49" charset="0"/>
                <a:cs typeface="Gautami"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te-IN" sz="3200" b="1" i="0" u="none" strike="noStrike" cap="none" normalizeH="0" baseline="0" dirty="0" smtClean="0">
                <a:ln>
                  <a:noFill/>
                </a:ln>
                <a:solidFill>
                  <a:srgbClr val="000000"/>
                </a:solidFill>
                <a:effectLst/>
                <a:latin typeface="Courier New" pitchFamily="49" charset="0"/>
                <a:cs typeface="Gautami" pitchFamily="34" charset="0"/>
              </a:rPr>
              <a:t>పలికించెడివాడు రామభద్రుం డఁట</a:t>
            </a:r>
            <a:r>
              <a:rPr kumimoji="0" lang="en-US" sz="3200" b="1" i="0" u="none" strike="noStrike" cap="none" normalizeH="0" baseline="0" dirty="0" smtClean="0">
                <a:ln>
                  <a:noFill/>
                </a:ln>
                <a:solidFill>
                  <a:srgbClr val="000000"/>
                </a:solidFill>
                <a:effectLst/>
                <a:latin typeface="Courier New" pitchFamily="49" charset="0"/>
                <a:cs typeface="Gautami" pitchFamily="34" charset="0"/>
              </a:rPr>
              <a:t>, </a:t>
            </a:r>
            <a:r>
              <a:rPr kumimoji="0" lang="te-IN" sz="3200" b="1" i="0" u="none" strike="noStrike" cap="none" normalizeH="0" baseline="0" dirty="0" smtClean="0">
                <a:ln>
                  <a:noFill/>
                </a:ln>
                <a:solidFill>
                  <a:srgbClr val="000000"/>
                </a:solidFill>
                <a:effectLst/>
                <a:latin typeface="Courier New" pitchFamily="49" charset="0"/>
                <a:cs typeface="Gautami" pitchFamily="34" charset="0"/>
              </a:rPr>
              <a:t>నేఁ</a:t>
            </a:r>
            <a:endParaRPr kumimoji="0" lang="en-US" sz="3200" b="1" i="0" u="none" strike="noStrike" cap="none" normalizeH="0" baseline="0" dirty="0" smtClean="0">
              <a:ln>
                <a:noFill/>
              </a:ln>
              <a:solidFill>
                <a:srgbClr val="000000"/>
              </a:solidFill>
              <a:effectLst/>
              <a:latin typeface="Courier New" pitchFamily="49" charset="0"/>
              <a:cs typeface="Gautam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e-IN" sz="3200" b="1" i="0" u="none" strike="noStrike" cap="none" normalizeH="0" baseline="0" dirty="0" smtClean="0">
                <a:ln>
                  <a:noFill/>
                </a:ln>
                <a:solidFill>
                  <a:srgbClr val="000000"/>
                </a:solidFill>
                <a:effectLst/>
                <a:latin typeface="Courier New" pitchFamily="49" charset="0"/>
                <a:cs typeface="Gautami" pitchFamily="34" charset="0"/>
              </a:rPr>
              <a:t> బలికిన భవహర మగునఁట</a:t>
            </a:r>
            <a:r>
              <a:rPr kumimoji="0" lang="en-US" sz="3200" b="1" i="0" u="none" strike="noStrike" cap="none" normalizeH="0" baseline="0" dirty="0" smtClean="0">
                <a:ln>
                  <a:noFill/>
                </a:ln>
                <a:solidFill>
                  <a:srgbClr val="000000"/>
                </a:solidFill>
                <a:effectLst/>
                <a:latin typeface="Courier New" pitchFamily="49" charset="0"/>
                <a:cs typeface="Gautam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e-IN" sz="3200" b="1" i="0" u="none" strike="noStrike" cap="none" normalizeH="0" baseline="0" dirty="0" smtClean="0">
                <a:ln>
                  <a:noFill/>
                </a:ln>
                <a:solidFill>
                  <a:srgbClr val="000000"/>
                </a:solidFill>
                <a:effectLst/>
                <a:latin typeface="Courier New" pitchFamily="49" charset="0"/>
                <a:cs typeface="Gautami" pitchFamily="34" charset="0"/>
              </a:rPr>
              <a:t>పలికెద</a:t>
            </a:r>
            <a:r>
              <a:rPr kumimoji="0" lang="en-US" sz="3200" b="1" i="0" u="none" strike="noStrike" cap="none" normalizeH="0" baseline="0" dirty="0" smtClean="0">
                <a:ln>
                  <a:noFill/>
                </a:ln>
                <a:solidFill>
                  <a:srgbClr val="000000"/>
                </a:solidFill>
                <a:effectLst/>
                <a:latin typeface="Courier New" pitchFamily="49" charset="0"/>
                <a:cs typeface="Gautami" pitchFamily="34" charset="0"/>
              </a:rPr>
              <a:t>, </a:t>
            </a:r>
            <a:r>
              <a:rPr kumimoji="0" lang="te-IN" sz="3200" b="1" i="0" u="none" strike="noStrike" cap="none" normalizeH="0" baseline="0" dirty="0" smtClean="0">
                <a:ln>
                  <a:noFill/>
                </a:ln>
                <a:solidFill>
                  <a:srgbClr val="000000"/>
                </a:solidFill>
                <a:effectLst/>
                <a:latin typeface="Courier New" pitchFamily="49" charset="0"/>
                <a:cs typeface="Gautami" pitchFamily="34" charset="0"/>
              </a:rPr>
              <a:t>వేఱొండు గాథ బలుకఁగ నేలా</a:t>
            </a:r>
            <a:r>
              <a:rPr kumimoji="0" lang="en-US" sz="3200" b="1" i="0" u="none" strike="noStrike" cap="none" normalizeH="0" baseline="0" dirty="0" smtClean="0">
                <a:ln>
                  <a:noFill/>
                </a:ln>
                <a:solidFill>
                  <a:srgbClr val="000000"/>
                </a:solidFill>
                <a:effectLst/>
                <a:latin typeface="Courier New" pitchFamily="49" charset="0"/>
                <a:cs typeface="Gautami" pitchFamily="34" charset="0"/>
              </a:rPr>
              <a:t>?</a:t>
            </a:r>
            <a:r>
              <a:rPr kumimoji="0" lang="en-US" sz="32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57200"/>
            <a:ext cx="3071675" cy="646331"/>
          </a:xfrm>
          <a:prstGeom prst="rect">
            <a:avLst/>
          </a:prstGeom>
        </p:spPr>
        <p:txBody>
          <a:bodyPr wrap="none">
            <a:spAutoFit/>
          </a:bodyPr>
          <a:lstStyle/>
          <a:p>
            <a:r>
              <a:rPr lang="te-IN" sz="3600" b="1" u="sng" dirty="0" smtClean="0"/>
              <a:t>పద్యాల వివరాలు</a:t>
            </a:r>
            <a:endParaRPr lang="te-IN" sz="3600" b="1" u="sng" dirty="0"/>
          </a:p>
        </p:txBody>
      </p:sp>
      <p:sp>
        <p:nvSpPr>
          <p:cNvPr id="3" name="Rectangle 2"/>
          <p:cNvSpPr/>
          <p:nvPr/>
        </p:nvSpPr>
        <p:spPr>
          <a:xfrm>
            <a:off x="1371600" y="1219200"/>
            <a:ext cx="7315200" cy="4524315"/>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స్థూలంగా </a:t>
            </a:r>
            <a:r>
              <a:rPr lang="te-IN" sz="2400" dirty="0" smtClean="0"/>
              <a:t>చెప్పుకోవాలంటే 1, 2, 3, 4, 7, 8, 9, 10 (రెండు భాగాల) స్కంధాలు (7949 పద్యగద్యలు) పోతనామాత్యుల </a:t>
            </a:r>
            <a:r>
              <a:rPr lang="te-IN" sz="2400" dirty="0" smtClean="0"/>
              <a:t>వనీ;</a:t>
            </a:r>
            <a:endParaRPr lang="en-US" sz="2400" dirty="0" smtClean="0"/>
          </a:p>
          <a:p>
            <a:pPr>
              <a:lnSpc>
                <a:spcPct val="150000"/>
              </a:lnSpc>
              <a:buFont typeface="Wingdings" pitchFamily="2" charset="2"/>
              <a:buChar char="v"/>
            </a:pPr>
            <a:r>
              <a:rPr lang="en-US" sz="2400" dirty="0" smtClean="0"/>
              <a:t> </a:t>
            </a:r>
            <a:r>
              <a:rPr lang="te-IN" sz="2400" dirty="0" smtClean="0"/>
              <a:t>5వ </a:t>
            </a:r>
            <a:r>
              <a:rPr lang="te-IN" sz="2400" dirty="0" smtClean="0"/>
              <a:t>స్కంధం (352 పద్యగద్యలు) గంగన వారి రచన అనీ; </a:t>
            </a:r>
            <a:endParaRPr lang="en-US" sz="2400" dirty="0" smtClean="0"/>
          </a:p>
          <a:p>
            <a:pPr>
              <a:lnSpc>
                <a:spcPct val="150000"/>
              </a:lnSpc>
              <a:buFont typeface="Wingdings" pitchFamily="2" charset="2"/>
              <a:buChar char="v"/>
            </a:pPr>
            <a:r>
              <a:rPr lang="en-US" sz="2400" dirty="0" smtClean="0"/>
              <a:t> </a:t>
            </a:r>
            <a:r>
              <a:rPr lang="te-IN" sz="2400" dirty="0" smtClean="0"/>
              <a:t>6వ </a:t>
            </a:r>
            <a:r>
              <a:rPr lang="te-IN" sz="2400" dirty="0" smtClean="0"/>
              <a:t>స్కంధం (531 పద్యగద్యలు) సింగయ రచన అనీ; </a:t>
            </a:r>
            <a:endParaRPr lang="en-US" sz="2400" dirty="0" smtClean="0"/>
          </a:p>
          <a:p>
            <a:pPr>
              <a:lnSpc>
                <a:spcPct val="150000"/>
              </a:lnSpc>
              <a:buFont typeface="Wingdings" pitchFamily="2" charset="2"/>
              <a:buChar char="v"/>
            </a:pPr>
            <a:r>
              <a:rPr lang="en-US" sz="2400" dirty="0" smtClean="0"/>
              <a:t> </a:t>
            </a:r>
            <a:r>
              <a:rPr lang="te-IN" sz="2400" dirty="0" smtClean="0"/>
              <a:t>11</a:t>
            </a:r>
            <a:r>
              <a:rPr lang="te-IN" sz="2400" dirty="0" smtClean="0"/>
              <a:t>, 12 స్కంధాలు (182 పద్యగద్యలు) నారయ రచన అనీ ఎక్కువ ప్రచారంలో </a:t>
            </a:r>
            <a:r>
              <a:rPr lang="te-IN" sz="2400" dirty="0" smtClean="0"/>
              <a:t>ఉన్నది</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పై ముగ్గురిలో నారయ ఒక్కరే తన కృతిలో పోతన శిష్యుడను అని ధ్రువీకరించి చెప్పారు</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457200"/>
            <a:ext cx="7315200" cy="5632311"/>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తెలుగు </a:t>
            </a:r>
            <a:r>
              <a:rPr lang="te-IN" sz="2400" dirty="0" smtClean="0"/>
              <a:t>భాగవతం గ్రంథము సంఖ్య 9013; సీసం క్రింది వాటిని కలిపితే 10061 పద్యగద్యలు. </a:t>
            </a:r>
            <a:endParaRPr lang="en-US" sz="2400" dirty="0" smtClean="0"/>
          </a:p>
          <a:p>
            <a:pPr>
              <a:lnSpc>
                <a:spcPct val="150000"/>
              </a:lnSpc>
              <a:buFont typeface="Wingdings" pitchFamily="2" charset="2"/>
              <a:buChar char="v"/>
            </a:pPr>
            <a:r>
              <a:rPr lang="en-US" sz="2400" dirty="0" smtClean="0"/>
              <a:t> </a:t>
            </a:r>
            <a:r>
              <a:rPr lang="te-IN" sz="2400" dirty="0" smtClean="0"/>
              <a:t>వీటిని </a:t>
            </a:r>
            <a:r>
              <a:rPr lang="te-IN" sz="2400" dirty="0" smtClean="0"/>
              <a:t>12 స్కంధాలలో రాసారు. వీటిలో పంచమ, దశమ రెండేసి భాగాలుగా విడదీయబడ్డాయి కనుక, మొత్తం 14 సంపుటులుగా రాసినట్టు. </a:t>
            </a:r>
            <a:endParaRPr lang="en-US" sz="2400" dirty="0" smtClean="0"/>
          </a:p>
          <a:p>
            <a:pPr>
              <a:lnSpc>
                <a:spcPct val="150000"/>
              </a:lnSpc>
              <a:buFont typeface="Wingdings" pitchFamily="2" charset="2"/>
              <a:buChar char="v"/>
            </a:pPr>
            <a:r>
              <a:rPr lang="en-US" sz="2400" dirty="0" smtClean="0"/>
              <a:t> </a:t>
            </a:r>
            <a:r>
              <a:rPr lang="te-IN" sz="2400" dirty="0" smtClean="0"/>
              <a:t>ఈ </a:t>
            </a:r>
            <a:r>
              <a:rPr lang="te-IN" sz="2400" dirty="0" smtClean="0"/>
              <a:t>12 స్కంధాలలోనూ కలిపి మొత్తం 30 రకాల ఛందోరీతులు వాడారు. </a:t>
            </a:r>
            <a:endParaRPr lang="en-US" sz="2400" dirty="0" smtClean="0"/>
          </a:p>
          <a:p>
            <a:pPr>
              <a:lnSpc>
                <a:spcPct val="150000"/>
              </a:lnSpc>
              <a:buFont typeface="Wingdings" pitchFamily="2" charset="2"/>
              <a:buChar char="v"/>
            </a:pPr>
            <a:r>
              <a:rPr lang="en-US" sz="2400" dirty="0" smtClean="0"/>
              <a:t> </a:t>
            </a:r>
            <a:r>
              <a:rPr lang="te-IN" sz="2400" dirty="0" smtClean="0"/>
              <a:t>వీటిలో </a:t>
            </a:r>
            <a:r>
              <a:rPr lang="te-IN" sz="2400" dirty="0" smtClean="0"/>
              <a:t>సీస పద్యంలో సర్వలఘు సీసం, సీసపద్యాలక్రింద వాడిన తేటగీతి, ఆటవెలది పద్యాలను; సీసం క్రింది తేటగీతి, సీసం క్రింది ఆటవెలది అని గణనాధ్యాయం చేయడం జరిగింది.</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81000"/>
            <a:ext cx="7620000" cy="3416320"/>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 మొత్తం గ్రంథములో తేటగీతులు 290 ఉంటే సీసం క్రింద 771 తేటగీతులు పడ్డాయి</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ఆటవెలదులు గ్రంథము మొత్తం మీద 427 ఉంటే, సీసం క్రింద 276 పడ్డాయి</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అందుచేత వీటి వాడుక విస్తార రీత్యా, సర్వలఘు సీసం ఒకటే ఉన్నా దాని ప్రత్యేకత రీత్యా వీటిని విడిగా గణించడం జరిగింది.</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371600"/>
          <a:ext cx="6096000" cy="3840480"/>
        </p:xfrm>
        <a:graphic>
          <a:graphicData uri="http://schemas.openxmlformats.org/drawingml/2006/table">
            <a:tbl>
              <a:tblPr/>
              <a:tblGrid>
                <a:gridCol w="3048000"/>
                <a:gridCol w="3048000"/>
              </a:tblGrid>
              <a:tr h="0">
                <a:tc gridSpan="2">
                  <a:txBody>
                    <a:bodyPr/>
                    <a:lstStyle/>
                    <a:p>
                      <a:r>
                        <a:rPr lang="te-IN" sz="3600" dirty="0"/>
                        <a:t>శ్రీమదాంధ్రభాగవతం పద్యాల సంఖ్య</a:t>
                      </a:r>
                    </a:p>
                  </a:txBody>
                  <a:tcPr anchor="ctr">
                    <a:solidFill>
                      <a:srgbClr val="F8F9FA"/>
                    </a:solidFill>
                  </a:tcPr>
                </a:tc>
                <a:tc hMerge="1">
                  <a:txBody>
                    <a:bodyPr/>
                    <a:lstStyle/>
                    <a:p>
                      <a:endParaRPr lang="en-US"/>
                    </a:p>
                  </a:txBody>
                  <a:tcPr/>
                </a:tc>
              </a:tr>
              <a:tr h="0">
                <a:tc>
                  <a:txBody>
                    <a:bodyPr/>
                    <a:lstStyle/>
                    <a:p>
                      <a:pPr algn="ctr"/>
                      <a:r>
                        <a:rPr lang="te-IN" sz="3600"/>
                        <a:t>కవి</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B w="9525" cap="flat" cmpd="sng" algn="ctr">
                      <a:solidFill>
                        <a:srgbClr val="A2A9B1"/>
                      </a:solidFill>
                      <a:prstDash val="solid"/>
                      <a:round/>
                      <a:headEnd type="none" w="med" len="med"/>
                      <a:tailEnd type="none" w="med" len="med"/>
                    </a:lnB>
                    <a:solidFill>
                      <a:srgbClr val="EAECF0"/>
                    </a:solidFill>
                  </a:tcPr>
                </a:tc>
                <a:tc>
                  <a:txBody>
                    <a:bodyPr/>
                    <a:lstStyle/>
                    <a:p>
                      <a:pPr algn="ctr"/>
                      <a:r>
                        <a:rPr lang="te-IN" sz="3600"/>
                        <a:t>పద్యాల సంఖ్య</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r>
              <a:tr h="0">
                <a:tc>
                  <a:txBody>
                    <a:bodyPr/>
                    <a:lstStyle/>
                    <a:p>
                      <a:r>
                        <a:rPr lang="te-IN" sz="3600" dirty="0"/>
                        <a:t>పోతన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3600"/>
                        <a:t>7949</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81000">
                <a:tc>
                  <a:txBody>
                    <a:bodyPr/>
                    <a:lstStyle/>
                    <a:p>
                      <a:r>
                        <a:rPr lang="te-IN" sz="3600"/>
                        <a:t>బొప్పన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3600" dirty="0"/>
                        <a:t>352</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te-IN" sz="3600"/>
                        <a:t>సింగయ</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3600"/>
                        <a:t>531</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te-IN" sz="3600"/>
                        <a:t>నారాయ</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3600" dirty="0"/>
                        <a:t>182</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
        <p:nvSpPr>
          <p:cNvPr id="532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50px-POtanaamaatyuDu_text.jpg"/>
          <p:cNvPicPr>
            <a:picLocks noChangeAspect="1"/>
          </p:cNvPicPr>
          <p:nvPr/>
        </p:nvPicPr>
        <p:blipFill>
          <a:blip r:embed="rId2"/>
          <a:stretch>
            <a:fillRect/>
          </a:stretch>
        </p:blipFill>
        <p:spPr>
          <a:xfrm>
            <a:off x="1524000" y="685800"/>
            <a:ext cx="6893170" cy="58674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457200"/>
            <a:ext cx="4673074" cy="707886"/>
          </a:xfrm>
          <a:prstGeom prst="rect">
            <a:avLst/>
          </a:prstGeom>
        </p:spPr>
        <p:txBody>
          <a:bodyPr wrap="none">
            <a:spAutoFit/>
          </a:bodyPr>
          <a:lstStyle/>
          <a:p>
            <a:r>
              <a:rPr lang="te-IN" sz="4000" b="1" u="sng" dirty="0" smtClean="0"/>
              <a:t>ముఖ్యమైన ఘట్టములు</a:t>
            </a:r>
            <a:endParaRPr lang="te-IN" sz="4000" b="1" u="sng" dirty="0"/>
          </a:p>
        </p:txBody>
      </p:sp>
      <p:sp>
        <p:nvSpPr>
          <p:cNvPr id="3" name="Rectangle 2"/>
          <p:cNvSpPr/>
          <p:nvPr/>
        </p:nvSpPr>
        <p:spPr>
          <a:xfrm>
            <a:off x="2362200" y="1371600"/>
            <a:ext cx="5181600" cy="4832092"/>
          </a:xfrm>
          <a:prstGeom prst="rect">
            <a:avLst/>
          </a:prstGeom>
        </p:spPr>
        <p:txBody>
          <a:bodyPr wrap="square">
            <a:spAutoFit/>
          </a:bodyPr>
          <a:lstStyle/>
          <a:p>
            <a:pPr>
              <a:buFont typeface="Wingdings" pitchFamily="2" charset="2"/>
              <a:buChar char="v"/>
            </a:pPr>
            <a:r>
              <a:rPr lang="te-IN" sz="4400" dirty="0" smtClean="0">
                <a:hlinkClick r:id="rId3" tooltip="కృష్ణ జననం"/>
              </a:rPr>
              <a:t>కృష్ణ జననం</a:t>
            </a:r>
            <a:endParaRPr lang="te-IN" sz="4400" dirty="0" smtClean="0"/>
          </a:p>
          <a:p>
            <a:pPr>
              <a:buFont typeface="Wingdings" pitchFamily="2" charset="2"/>
              <a:buChar char="v"/>
            </a:pPr>
            <a:r>
              <a:rPr lang="te-IN" sz="4400" dirty="0" smtClean="0">
                <a:hlinkClick r:id="rId4" tooltip="క్షీరసాగర మథనం"/>
              </a:rPr>
              <a:t>క్షీరసాగర </a:t>
            </a:r>
            <a:r>
              <a:rPr lang="te-IN" sz="4400" dirty="0" smtClean="0">
                <a:hlinkClick r:id="rId4" tooltip="క్షీరసాగర మథనం"/>
              </a:rPr>
              <a:t>మథనం</a:t>
            </a:r>
            <a:endParaRPr lang="te-IN" sz="4400" dirty="0" smtClean="0"/>
          </a:p>
          <a:p>
            <a:pPr>
              <a:buFont typeface="Wingdings" pitchFamily="2" charset="2"/>
              <a:buChar char="v"/>
            </a:pPr>
            <a:r>
              <a:rPr lang="te-IN" sz="4400" dirty="0" smtClean="0">
                <a:hlinkClick r:id="rId5" tooltip="రుక్మిణీ కళ్యాణం"/>
              </a:rPr>
              <a:t>రుక్మిణీ కళ్యాణం</a:t>
            </a:r>
            <a:endParaRPr lang="te-IN" sz="4400" dirty="0" smtClean="0"/>
          </a:p>
          <a:p>
            <a:pPr>
              <a:buFont typeface="Wingdings" pitchFamily="2" charset="2"/>
              <a:buChar char="v"/>
            </a:pPr>
            <a:r>
              <a:rPr lang="te-IN" sz="4400" dirty="0" smtClean="0">
                <a:hlinkClick r:id="rId6" tooltip="ప్రహ్లాద చరిత్ర (పుట లేదు)"/>
              </a:rPr>
              <a:t>ప్రహ్లాద చరిత్ర</a:t>
            </a:r>
            <a:endParaRPr lang="te-IN" sz="4400" dirty="0" smtClean="0"/>
          </a:p>
          <a:p>
            <a:pPr>
              <a:buFont typeface="Wingdings" pitchFamily="2" charset="2"/>
              <a:buChar char="v"/>
            </a:pPr>
            <a:r>
              <a:rPr lang="te-IN" sz="4400" dirty="0" smtClean="0">
                <a:hlinkClick r:id="rId7" tooltip="గజేంద్ర మోక్షం"/>
              </a:rPr>
              <a:t>గజేంద్ర మోక్షం</a:t>
            </a:r>
            <a:endParaRPr lang="te-IN" sz="4400" dirty="0" smtClean="0"/>
          </a:p>
          <a:p>
            <a:pPr>
              <a:buFont typeface="Wingdings" pitchFamily="2" charset="2"/>
              <a:buChar char="v"/>
            </a:pPr>
            <a:r>
              <a:rPr lang="te-IN" sz="4400" dirty="0" smtClean="0">
                <a:hlinkClick r:id="rId8" tooltip="వామన చరిత్రము"/>
              </a:rPr>
              <a:t>వామన చరిత్ర</a:t>
            </a:r>
            <a:endParaRPr lang="te-IN" sz="4400" dirty="0" smtClean="0"/>
          </a:p>
          <a:p>
            <a:pPr>
              <a:buFont typeface="Wingdings" pitchFamily="2" charset="2"/>
              <a:buChar char="v"/>
            </a:pPr>
            <a:r>
              <a:rPr lang="te-IN" sz="4400" dirty="0" smtClean="0">
                <a:hlinkClick r:id="rId9" tooltip="కుచేలోపాఖ్యానము"/>
              </a:rPr>
              <a:t>కుచేలోపాఖ్యానము</a:t>
            </a:r>
            <a:endParaRPr lang="te-IN"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stretch>
            <a:fillRect/>
          </a:stretch>
        </p:blipFill>
        <p:spPr>
          <a:xfrm>
            <a:off x="1524000" y="914400"/>
            <a:ext cx="6753446" cy="4869859"/>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371600" y="838200"/>
            <a:ext cx="6934200" cy="600164"/>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400" b="1" i="0" u="none" strike="noStrike" cap="none" normalizeH="0" baseline="0" dirty="0" smtClean="0">
                <a:ln>
                  <a:noFill/>
                </a:ln>
                <a:solidFill>
                  <a:srgbClr val="000000"/>
                </a:solidFill>
                <a:effectLst/>
                <a:latin typeface="Courier New" pitchFamily="49" charset="0"/>
                <a:cs typeface="Gautami" pitchFamily="34" charset="0"/>
              </a:rPr>
              <a:t>అమ్మలగన్నయమ్మ ముగురమ్మల మూలపుటమ్మ చాల బె</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p:txBody>
      </p:sp>
      <p:sp>
        <p:nvSpPr>
          <p:cNvPr id="50179" name="Rectangle 3"/>
          <p:cNvSpPr>
            <a:spLocks noChangeArrowheads="1"/>
          </p:cNvSpPr>
          <p:nvPr/>
        </p:nvSpPr>
        <p:spPr bwMode="auto">
          <a:xfrm>
            <a:off x="1371600" y="1447800"/>
            <a:ext cx="7086600" cy="600164"/>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400" b="1" i="0" u="none" strike="noStrike" cap="none" normalizeH="0" baseline="0" dirty="0" smtClean="0">
                <a:ln>
                  <a:noFill/>
                </a:ln>
                <a:solidFill>
                  <a:srgbClr val="000000"/>
                </a:solidFill>
                <a:effectLst/>
                <a:latin typeface="Courier New" pitchFamily="49" charset="0"/>
                <a:cs typeface="Gautami" pitchFamily="34" charset="0"/>
              </a:rPr>
              <a:t>ద్దమ్మ సురారులమ్మ కడుపారడి పుచ్చినయమ్మ దన్ను లో</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p:txBody>
      </p:sp>
      <p:sp>
        <p:nvSpPr>
          <p:cNvPr id="50180" name="Rectangle 4"/>
          <p:cNvSpPr>
            <a:spLocks noChangeArrowheads="1"/>
          </p:cNvSpPr>
          <p:nvPr/>
        </p:nvSpPr>
        <p:spPr bwMode="auto">
          <a:xfrm>
            <a:off x="1447800" y="2133600"/>
            <a:ext cx="7086600" cy="600164"/>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400" b="1" i="0" u="none" strike="noStrike" cap="none" normalizeH="0" baseline="0" dirty="0" smtClean="0">
                <a:ln>
                  <a:noFill/>
                </a:ln>
                <a:solidFill>
                  <a:srgbClr val="000000"/>
                </a:solidFill>
                <a:effectLst/>
                <a:latin typeface="Courier New" pitchFamily="49" charset="0"/>
                <a:cs typeface="Gautami" pitchFamily="34" charset="0"/>
              </a:rPr>
              <a:t>నమ్మిన వేల్పుటమ్మల మనమ్ముల నుండెడియమ్మ దుర్గ మా</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p:txBody>
      </p:sp>
      <p:sp>
        <p:nvSpPr>
          <p:cNvPr id="50181" name="Rectangle 5"/>
          <p:cNvSpPr>
            <a:spLocks noChangeArrowheads="1"/>
          </p:cNvSpPr>
          <p:nvPr/>
        </p:nvSpPr>
        <p:spPr bwMode="auto">
          <a:xfrm>
            <a:off x="1447800" y="2667000"/>
            <a:ext cx="7239000" cy="600164"/>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400" b="1" i="0" u="none" strike="noStrike" cap="none" normalizeH="0" baseline="0" dirty="0" smtClean="0">
                <a:ln>
                  <a:noFill/>
                </a:ln>
                <a:solidFill>
                  <a:srgbClr val="000000"/>
                </a:solidFill>
                <a:effectLst/>
                <a:latin typeface="Courier New" pitchFamily="49" charset="0"/>
                <a:cs typeface="Gautami" pitchFamily="34" charset="0"/>
              </a:rPr>
              <a:t>యమ్మ కృపాబ్ధి యిచ్చుత మహత్వ కవిత్వ పటుత్వ సంపదల్</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jpg"/>
          <p:cNvPicPr>
            <a:picLocks noChangeAspect="1"/>
          </p:cNvPicPr>
          <p:nvPr/>
        </p:nvPicPr>
        <p:blipFill>
          <a:blip r:embed="rId2"/>
          <a:stretch>
            <a:fillRect/>
          </a:stretch>
        </p:blipFill>
        <p:spPr>
          <a:xfrm>
            <a:off x="970670" y="731480"/>
            <a:ext cx="7716130" cy="539504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4).jpg"/>
          <p:cNvPicPr>
            <a:picLocks noChangeAspect="1"/>
          </p:cNvPicPr>
          <p:nvPr/>
        </p:nvPicPr>
        <p:blipFill>
          <a:blip r:embed="rId2"/>
          <a:stretch>
            <a:fillRect/>
          </a:stretch>
        </p:blipFill>
        <p:spPr>
          <a:xfrm>
            <a:off x="1066800" y="1322363"/>
            <a:ext cx="7620000" cy="421327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7).jpg"/>
          <p:cNvPicPr>
            <a:picLocks noChangeAspect="1"/>
          </p:cNvPicPr>
          <p:nvPr/>
        </p:nvPicPr>
        <p:blipFill>
          <a:blip r:embed="rId2"/>
          <a:stretch>
            <a:fillRect/>
          </a:stretch>
        </p:blipFill>
        <p:spPr>
          <a:xfrm>
            <a:off x="1143000" y="1447800"/>
            <a:ext cx="7527388" cy="3668852"/>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png"/>
          <p:cNvPicPr>
            <a:picLocks noChangeAspect="1"/>
          </p:cNvPicPr>
          <p:nvPr/>
        </p:nvPicPr>
        <p:blipFill>
          <a:blip r:embed="rId2"/>
          <a:stretch>
            <a:fillRect/>
          </a:stretch>
        </p:blipFill>
        <p:spPr>
          <a:xfrm>
            <a:off x="1295400" y="1066800"/>
            <a:ext cx="7848600" cy="4227342"/>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0).jpg"/>
          <p:cNvPicPr>
            <a:picLocks noChangeAspect="1"/>
          </p:cNvPicPr>
          <p:nvPr/>
        </p:nvPicPr>
        <p:blipFill>
          <a:blip r:embed="rId2"/>
          <a:stretch>
            <a:fillRect/>
          </a:stretch>
        </p:blipFill>
        <p:spPr>
          <a:xfrm>
            <a:off x="1219200" y="2209800"/>
            <a:ext cx="7203508" cy="2525148"/>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1).jpg"/>
          <p:cNvPicPr>
            <a:picLocks noChangeAspect="1"/>
          </p:cNvPicPr>
          <p:nvPr/>
        </p:nvPicPr>
        <p:blipFill>
          <a:blip r:embed="rId2"/>
          <a:stretch>
            <a:fillRect/>
          </a:stretch>
        </p:blipFill>
        <p:spPr>
          <a:xfrm>
            <a:off x="1219199" y="2264898"/>
            <a:ext cx="7162801" cy="2328204"/>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2).jpg"/>
          <p:cNvPicPr>
            <a:picLocks noChangeAspect="1"/>
          </p:cNvPicPr>
          <p:nvPr/>
        </p:nvPicPr>
        <p:blipFill>
          <a:blip r:embed="rId2"/>
          <a:stretch>
            <a:fillRect/>
          </a:stretch>
        </p:blipFill>
        <p:spPr>
          <a:xfrm>
            <a:off x="990599" y="2180492"/>
            <a:ext cx="7679327" cy="24970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2400" y="457200"/>
            <a:ext cx="1976823" cy="707886"/>
          </a:xfrm>
          <a:prstGeom prst="rect">
            <a:avLst/>
          </a:prstGeom>
        </p:spPr>
        <p:txBody>
          <a:bodyPr wrap="none">
            <a:spAutoFit/>
          </a:bodyPr>
          <a:lstStyle/>
          <a:p>
            <a:r>
              <a:rPr lang="te-IN" sz="4000" i="1" u="sng" dirty="0" smtClean="0"/>
              <a:t>జననము</a:t>
            </a:r>
            <a:endParaRPr lang="te-IN" sz="4000" i="1" u="sng" dirty="0"/>
          </a:p>
        </p:txBody>
      </p:sp>
      <p:sp>
        <p:nvSpPr>
          <p:cNvPr id="3" name="Rectangle 2"/>
          <p:cNvSpPr/>
          <p:nvPr/>
        </p:nvSpPr>
        <p:spPr>
          <a:xfrm>
            <a:off x="1447800" y="1143000"/>
            <a:ext cx="7315200" cy="3416320"/>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వీరు </a:t>
            </a:r>
            <a:r>
              <a:rPr lang="te-IN" sz="2400" dirty="0" smtClean="0"/>
              <a:t>నేటి </a:t>
            </a:r>
            <a:r>
              <a:rPr lang="te-IN" sz="2400" dirty="0" smtClean="0">
                <a:hlinkClick r:id="rId2" tooltip="జనగామ జిల్లా"/>
              </a:rPr>
              <a:t>జనగామ జిల్లా</a:t>
            </a:r>
            <a:r>
              <a:rPr lang="te-IN" sz="2400" dirty="0" smtClean="0"/>
              <a:t> లోని బొమ్మెర గ్రామంలో లక్కమాంబ కేసయ దంపతులకు జన్మించారు.</a:t>
            </a:r>
            <a:r>
              <a:rPr lang="te-IN" sz="2400" baseline="30000" dirty="0" smtClean="0">
                <a:hlinkClick r:id="rId3"/>
              </a:rPr>
              <a:t>[1</a:t>
            </a:r>
            <a:r>
              <a:rPr lang="te-IN" sz="2400" baseline="30000" dirty="0" smtClean="0">
                <a:hlinkClick r:id="rId3"/>
              </a:rPr>
              <a:t>]</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వీరి అన్న పేరు తిప్పన. వీరిది బమ్మెర వంశం, శైవ కుటుంబం</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వీరిగురువు ఇవటూరి “సోమనాథుడు”.వీరు ఆఱువేల నియోగులు, కౌండిన్యస గోత్రులు.</a:t>
            </a: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3).jpg"/>
          <p:cNvPicPr>
            <a:picLocks noChangeAspect="1"/>
          </p:cNvPicPr>
          <p:nvPr/>
        </p:nvPicPr>
        <p:blipFill>
          <a:blip r:embed="rId2"/>
          <a:stretch>
            <a:fillRect/>
          </a:stretch>
        </p:blipFill>
        <p:spPr>
          <a:xfrm>
            <a:off x="1828800" y="1905000"/>
            <a:ext cx="6528924" cy="218752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0400" y="304800"/>
            <a:ext cx="3344185" cy="707886"/>
          </a:xfrm>
          <a:prstGeom prst="rect">
            <a:avLst/>
          </a:prstGeom>
        </p:spPr>
        <p:txBody>
          <a:bodyPr wrap="none">
            <a:spAutoFit/>
          </a:bodyPr>
          <a:lstStyle/>
          <a:p>
            <a:r>
              <a:rPr lang="te-IN" sz="4000" b="1" u="sng" dirty="0" smtClean="0"/>
              <a:t>గజేంద్ర మోక్షము</a:t>
            </a:r>
            <a:endParaRPr lang="te-IN" sz="4000" b="1" u="sng" dirty="0"/>
          </a:p>
        </p:txBody>
      </p:sp>
      <p:pic>
        <p:nvPicPr>
          <p:cNvPr id="5" name="Picture 4" descr="images (6).jpg"/>
          <p:cNvPicPr>
            <a:picLocks noChangeAspect="1"/>
          </p:cNvPicPr>
          <p:nvPr/>
        </p:nvPicPr>
        <p:blipFill>
          <a:blip r:embed="rId2"/>
          <a:stretch>
            <a:fillRect/>
          </a:stretch>
        </p:blipFill>
        <p:spPr>
          <a:xfrm>
            <a:off x="1676400" y="1447800"/>
            <a:ext cx="6925894" cy="5015718"/>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533400"/>
            <a:ext cx="7239000" cy="4524315"/>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స్వాయంభువ</a:t>
            </a:r>
            <a:r>
              <a:rPr lang="te-IN" sz="2400" dirty="0" smtClean="0"/>
              <a:t>, స్వారోచిష, ఉత్తమ </a:t>
            </a:r>
            <a:r>
              <a:rPr lang="te-IN" sz="2400" dirty="0" smtClean="0">
                <a:hlinkClick r:id="rId2" tooltip="మన్వంతరము"/>
              </a:rPr>
              <a:t>మనువుల</a:t>
            </a:r>
            <a:r>
              <a:rPr lang="te-IN" sz="2400" dirty="0" smtClean="0"/>
              <a:t> కాలం గడిచి </a:t>
            </a:r>
            <a:r>
              <a:rPr lang="te-IN" sz="2400" dirty="0" smtClean="0"/>
              <a:t>తామసుడుమనువుగాఉన్నసమయంలో</a:t>
            </a:r>
            <a:r>
              <a:rPr lang="te-IN" sz="2400" dirty="0" smtClean="0"/>
              <a:t> </a:t>
            </a:r>
            <a:r>
              <a:rPr lang="te-IN" sz="2400" dirty="0" smtClean="0">
                <a:hlinkClick r:id="rId3" tooltip="విష్ణువు"/>
              </a:rPr>
              <a:t>శ్రీమహావిష్ణువు</a:t>
            </a:r>
            <a:r>
              <a:rPr lang="te-IN" sz="2400" dirty="0" smtClean="0"/>
              <a:t> గజేంద్రుడిని రక్షించడానికి భూలోకానికి దిగి వచ్చాడు అని </a:t>
            </a:r>
            <a:r>
              <a:rPr lang="te-IN" sz="2400" dirty="0" smtClean="0">
                <a:hlinkClick r:id="rId4" tooltip="శుక మహర్షి"/>
              </a:rPr>
              <a:t>శుక మహర్షి</a:t>
            </a:r>
            <a:r>
              <a:rPr lang="te-IN" sz="2400" dirty="0" smtClean="0"/>
              <a:t> </a:t>
            </a:r>
            <a:r>
              <a:rPr lang="te-IN" sz="2400" dirty="0" smtClean="0">
                <a:hlinkClick r:id="rId5" tooltip="పరీక్షిత్తు"/>
              </a:rPr>
              <a:t>పరీక్షిత్తు</a:t>
            </a:r>
            <a:r>
              <a:rPr lang="te-IN" sz="2400" dirty="0" smtClean="0"/>
              <a:t> మహారాజుకు పల్కుతాడు</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అది విని పరీక్షిత్తు ఆ గజేంద్రుని కథను వివరంగా చెప్పుమని అడుగగా ఆ మహర్షి </a:t>
            </a:r>
            <a:r>
              <a:rPr lang="te-IN" sz="2400" b="1" dirty="0" smtClean="0"/>
              <a:t>గజేంద్ర మోక్షం</a:t>
            </a:r>
            <a:r>
              <a:rPr lang="te-IN" sz="2400" dirty="0" smtClean="0"/>
              <a:t> గాథను వివరిస్తాడు. </a:t>
            </a:r>
            <a:endParaRPr lang="en-US" sz="2400" dirty="0" smtClean="0"/>
          </a:p>
          <a:p>
            <a:pPr>
              <a:lnSpc>
                <a:spcPct val="150000"/>
              </a:lnSpc>
              <a:buFont typeface="Wingdings" pitchFamily="2" charset="2"/>
              <a:buChar char="q"/>
            </a:pPr>
            <a:r>
              <a:rPr lang="en-US" sz="2400" dirty="0" smtClean="0"/>
              <a:t> </a:t>
            </a:r>
            <a:r>
              <a:rPr lang="te-IN" sz="2400" dirty="0" smtClean="0"/>
              <a:t>ఇది</a:t>
            </a:r>
            <a:r>
              <a:rPr lang="te-IN" sz="2400" dirty="0" smtClean="0"/>
              <a:t> </a:t>
            </a:r>
            <a:r>
              <a:rPr lang="te-IN" sz="2400" dirty="0" smtClean="0">
                <a:hlinkClick r:id="rId6" tooltip="పోతన"/>
              </a:rPr>
              <a:t>పోతన</a:t>
            </a:r>
            <a:r>
              <a:rPr lang="te-IN" sz="2400" dirty="0" smtClean="0"/>
              <a:t> రచించిన </a:t>
            </a:r>
            <a:r>
              <a:rPr lang="te-IN" sz="2400" dirty="0" smtClean="0">
                <a:hlinkClick r:id="rId7" tooltip="మహాభాగవతం"/>
              </a:rPr>
              <a:t>భాగవతం</a:t>
            </a:r>
            <a:r>
              <a:rPr lang="te-IN" sz="2400" dirty="0" smtClean="0"/>
              <a:t> లోనిది.</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457200"/>
            <a:ext cx="3797835" cy="584775"/>
          </a:xfrm>
          <a:prstGeom prst="rect">
            <a:avLst/>
          </a:prstGeom>
        </p:spPr>
        <p:txBody>
          <a:bodyPr wrap="none">
            <a:spAutoFit/>
          </a:bodyPr>
          <a:lstStyle/>
          <a:p>
            <a:r>
              <a:rPr lang="te-IN" sz="3200" b="1" u="sng" dirty="0" smtClean="0"/>
              <a:t>త్రికూట పర్వత విశేషాలు</a:t>
            </a:r>
            <a:endParaRPr lang="te-IN" sz="3200" b="1" u="sng" dirty="0"/>
          </a:p>
        </p:txBody>
      </p:sp>
      <p:sp>
        <p:nvSpPr>
          <p:cNvPr id="3" name="Rectangle 2"/>
          <p:cNvSpPr/>
          <p:nvPr/>
        </p:nvSpPr>
        <p:spPr>
          <a:xfrm>
            <a:off x="1295400" y="1066800"/>
            <a:ext cx="7315200" cy="5032147"/>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క్షీరసాగర </a:t>
            </a:r>
            <a:r>
              <a:rPr lang="te-IN" sz="2400" dirty="0" smtClean="0"/>
              <a:t>మధ్యంలో త్రికూటం అనే పర్వతం ఉంది. ఆ పర్వతానికి మూడు శిఖరాలు ఉన్నాయి. </a:t>
            </a:r>
            <a:endParaRPr lang="en-US" sz="2400" dirty="0" smtClean="0"/>
          </a:p>
          <a:p>
            <a:pPr>
              <a:lnSpc>
                <a:spcPct val="150000"/>
              </a:lnSpc>
              <a:buFont typeface="Wingdings" pitchFamily="2" charset="2"/>
              <a:buChar char="q"/>
            </a:pPr>
            <a:r>
              <a:rPr lang="en-US" sz="2400" dirty="0" smtClean="0"/>
              <a:t> </a:t>
            </a:r>
            <a:r>
              <a:rPr lang="en-US" sz="2400" dirty="0" smtClean="0"/>
              <a:t> </a:t>
            </a:r>
            <a:r>
              <a:rPr lang="te-IN" sz="2400" dirty="0" smtClean="0"/>
              <a:t>ఒక </a:t>
            </a:r>
            <a:r>
              <a:rPr lang="te-IN" sz="2400" dirty="0" smtClean="0"/>
              <a:t>శిఖరం బంగారంతో, ఇంకో శిఖరం </a:t>
            </a:r>
            <a:r>
              <a:rPr lang="te-IN" sz="2400" dirty="0" smtClean="0">
                <a:hlinkClick r:id="rId2" tooltip="ఇనుము"/>
              </a:rPr>
              <a:t>ఇనుము</a:t>
            </a:r>
            <a:r>
              <a:rPr lang="te-IN" sz="2400" dirty="0" smtClean="0"/>
              <a:t>తో, మరొకటి </a:t>
            </a:r>
            <a:r>
              <a:rPr lang="te-IN" sz="2400" dirty="0" smtClean="0">
                <a:hlinkClick r:id="rId3" tooltip="వెండి"/>
              </a:rPr>
              <a:t>వెండితో</a:t>
            </a:r>
            <a:r>
              <a:rPr lang="te-IN" sz="2400" dirty="0" smtClean="0"/>
              <a:t> అలరారుతూండేవి. </a:t>
            </a:r>
            <a:endParaRPr lang="en-US" sz="2400" dirty="0" smtClean="0"/>
          </a:p>
          <a:p>
            <a:pPr>
              <a:lnSpc>
                <a:spcPct val="150000"/>
              </a:lnSpc>
              <a:buFont typeface="Wingdings" pitchFamily="2" charset="2"/>
              <a:buChar char="q"/>
            </a:pPr>
            <a:r>
              <a:rPr lang="en-US" sz="2400" dirty="0" smtClean="0"/>
              <a:t> </a:t>
            </a:r>
            <a:r>
              <a:rPr lang="te-IN" sz="2400" dirty="0" smtClean="0"/>
              <a:t>ఆ </a:t>
            </a:r>
            <a:r>
              <a:rPr lang="te-IN" sz="2400" dirty="0" smtClean="0"/>
              <a:t>కొండల మీద రకరకాలైన గగన చారులు కిన్నెరలు విహరిస్తూ ఉండేవారు. </a:t>
            </a:r>
            <a:endParaRPr lang="en-US" sz="2400" dirty="0" smtClean="0"/>
          </a:p>
          <a:p>
            <a:pPr>
              <a:lnSpc>
                <a:spcPct val="150000"/>
              </a:lnSpc>
              <a:buFont typeface="Wingdings" pitchFamily="2" charset="2"/>
              <a:buChar char="q"/>
            </a:pPr>
            <a:r>
              <a:rPr lang="en-US" sz="2400" dirty="0" smtClean="0"/>
              <a:t> </a:t>
            </a:r>
            <a:r>
              <a:rPr lang="te-IN" sz="2400" dirty="0" smtClean="0"/>
              <a:t>ఆ </a:t>
            </a:r>
            <a:r>
              <a:rPr lang="te-IN" sz="2400" dirty="0" smtClean="0"/>
              <a:t>పర్వతం మీద ఉన్న అడవులలో అడవి దున్నలు, ఖడ్గమృగాలు, ఎలుగు బంట్లు మెదలైన క్రూర మృగాలతో పాటు </a:t>
            </a:r>
            <a:r>
              <a:rPr lang="te-IN" sz="2400" dirty="0" smtClean="0">
                <a:hlinkClick r:id="rId4" tooltip="ఏనుగు"/>
              </a:rPr>
              <a:t>ఏనుగులు</a:t>
            </a:r>
            <a:r>
              <a:rPr lang="te-IN" sz="2400" dirty="0" smtClean="0"/>
              <a:t> కూడా ఉండేవి.</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81000"/>
            <a:ext cx="7239000" cy="3970318"/>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ఆ </a:t>
            </a:r>
            <a:r>
              <a:rPr lang="te-IN" sz="2400" dirty="0" smtClean="0"/>
              <a:t>ఏనుగులు గుంపులు గుంపులుగా తిరుగుతూ ఉంటే ఆ ప్రదేశంలో అంధకారం అలముకొనేది</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ఒకరోజు ఆ గుంపులు ఆహారం గ్రహించి దాహ బాధతో తిరుగుతూ సరోవరానికి చేరుతూ ఉన్నపుడు ఒక ఏనుగుల గుంపు చీలిపోయింది. </a:t>
            </a:r>
            <a:endParaRPr lang="en-US" sz="2400" dirty="0" smtClean="0"/>
          </a:p>
          <a:p>
            <a:pPr>
              <a:lnSpc>
                <a:spcPct val="150000"/>
              </a:lnSpc>
              <a:buFont typeface="Wingdings" pitchFamily="2" charset="2"/>
              <a:buChar char="v"/>
            </a:pPr>
            <a:r>
              <a:rPr lang="en-US" sz="2400" dirty="0" smtClean="0"/>
              <a:t> </a:t>
            </a:r>
            <a:r>
              <a:rPr lang="te-IN" sz="2400" dirty="0" smtClean="0"/>
              <a:t>అందులోని </a:t>
            </a:r>
            <a:r>
              <a:rPr lang="te-IN" sz="2400" dirty="0" smtClean="0"/>
              <a:t>ఆడ ఏనుగులు గజరాజును అనుసరించి ఇంకో సరోవరాన్ని చేరుకొన్నాయి.</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457200"/>
            <a:ext cx="5376793" cy="707886"/>
          </a:xfrm>
          <a:prstGeom prst="rect">
            <a:avLst/>
          </a:prstGeom>
        </p:spPr>
        <p:txBody>
          <a:bodyPr wrap="none">
            <a:spAutoFit/>
          </a:bodyPr>
          <a:lstStyle/>
          <a:p>
            <a:r>
              <a:rPr lang="te-IN" sz="4000" b="1" u="sng" dirty="0" smtClean="0"/>
              <a:t>గజరాజు జల క్రీడలు ఆడడం</a:t>
            </a:r>
            <a:endParaRPr lang="te-IN" sz="4000" b="1" u="sng" dirty="0"/>
          </a:p>
        </p:txBody>
      </p:sp>
      <p:sp>
        <p:nvSpPr>
          <p:cNvPr id="3" name="Rectangle 2"/>
          <p:cNvSpPr/>
          <p:nvPr/>
        </p:nvSpPr>
        <p:spPr>
          <a:xfrm>
            <a:off x="990600" y="1371600"/>
            <a:ext cx="8001000" cy="5078313"/>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అలా </a:t>
            </a:r>
            <a:r>
              <a:rPr lang="te-IN" sz="2400" dirty="0" smtClean="0"/>
              <a:t>ఏనుగులు చేరుకొన్న ఆ సరోవరం అతి విశాలమైనది, ఆ సరోవరం నిండా వికసించిన </a:t>
            </a:r>
            <a:r>
              <a:rPr lang="te-IN" sz="2400" dirty="0" smtClean="0">
                <a:hlinkClick r:id="rId2" tooltip="కలువ"/>
              </a:rPr>
              <a:t>కలువలు</a:t>
            </a:r>
            <a:r>
              <a:rPr lang="te-IN" sz="2400" dirty="0" smtClean="0"/>
              <a:t>, తామరలు, ఇంకెన్నో జలచరాలు నివసిస్తూ ఉన్నాయి. </a:t>
            </a:r>
            <a:endParaRPr lang="en-US" sz="2400" dirty="0" smtClean="0"/>
          </a:p>
          <a:p>
            <a:pPr>
              <a:lnSpc>
                <a:spcPct val="150000"/>
              </a:lnSpc>
              <a:buFont typeface="Wingdings" pitchFamily="2" charset="2"/>
              <a:buChar char="v"/>
            </a:pPr>
            <a:r>
              <a:rPr lang="en-US" sz="2400" dirty="0" smtClean="0"/>
              <a:t> </a:t>
            </a:r>
            <a:r>
              <a:rPr lang="te-IN" sz="2400" dirty="0" smtClean="0"/>
              <a:t>వాటిలో </a:t>
            </a:r>
            <a:r>
              <a:rPr lang="te-IN" sz="2400" dirty="0" smtClean="0"/>
              <a:t>కొన్ని </a:t>
            </a:r>
            <a:r>
              <a:rPr lang="te-IN" sz="2400" dirty="0" smtClean="0">
                <a:hlinkClick r:id="rId3" tooltip="మొసళ్ళు"/>
              </a:rPr>
              <a:t>మొసళ్ళు</a:t>
            </a:r>
            <a:r>
              <a:rPr lang="te-IN" sz="2400" dirty="0" smtClean="0"/>
              <a:t> కూడా ఉన్నట్లు ఏనుగులకు తెలియదు. ఆడ ఏనుగులు దాహ బాధ తీర్చుకొని, జలక్రీడలు జరిపి బయటికి వచ్చిన తరువాత గజరాజు కూడా సరోవరం లోకి ప్రవేశించి నీళ్ళు తాగి, తొండం నిండా నీరు నింపి గగనవీధికి చిమ్ముతున్నాడు. </a:t>
            </a:r>
            <a:endParaRPr lang="en-US" sz="2400" dirty="0" smtClean="0"/>
          </a:p>
          <a:p>
            <a:pPr>
              <a:lnSpc>
                <a:spcPct val="150000"/>
              </a:lnSpc>
              <a:buFont typeface="Wingdings" pitchFamily="2" charset="2"/>
              <a:buChar char="v"/>
            </a:pPr>
            <a:r>
              <a:rPr lang="en-US" sz="2400" dirty="0" smtClean="0"/>
              <a:t> </a:t>
            </a:r>
            <a:r>
              <a:rPr lang="te-IN" sz="2400" dirty="0" smtClean="0"/>
              <a:t>అలా </a:t>
            </a:r>
            <a:r>
              <a:rPr lang="te-IN" sz="2400" dirty="0" smtClean="0"/>
              <a:t>నీరు చిమ్ముతూ ఇంతే సరోవరంలోని కర్కాటక మీనాలు, రోదసిలోని మీన కర్కాటాకాలను చేరినట్లు కనిపించింది.</a:t>
            </a: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457200"/>
            <a:ext cx="3839513" cy="707886"/>
          </a:xfrm>
          <a:prstGeom prst="rect">
            <a:avLst/>
          </a:prstGeom>
        </p:spPr>
        <p:txBody>
          <a:bodyPr wrap="none">
            <a:spAutoFit/>
          </a:bodyPr>
          <a:lstStyle/>
          <a:p>
            <a:r>
              <a:rPr lang="te-IN" sz="4000" b="1" u="sng" dirty="0" smtClean="0"/>
              <a:t>కరిమకర సంగ్రామం</a:t>
            </a:r>
            <a:endParaRPr lang="te-IN" sz="4000" b="1" u="sng" dirty="0"/>
          </a:p>
        </p:txBody>
      </p:sp>
      <p:sp>
        <p:nvSpPr>
          <p:cNvPr id="3" name="Rectangle 2"/>
          <p:cNvSpPr/>
          <p:nvPr/>
        </p:nvSpPr>
        <p:spPr>
          <a:xfrm>
            <a:off x="1447800" y="1295400"/>
            <a:ext cx="7543800" cy="4524315"/>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ఇలా </a:t>
            </a:r>
            <a:r>
              <a:rPr lang="te-IN" sz="2400" dirty="0" smtClean="0"/>
              <a:t>ఆ గజరాజు జలక్రీడ జరుపుతూ ఉన్న సమయంలో ఆ చెరువులో ఉన్న ఒక మొసలి ఆ గజరాజు కాలు పట్టుకొంది. </a:t>
            </a:r>
            <a:endParaRPr lang="en-US" sz="2400" dirty="0" smtClean="0"/>
          </a:p>
          <a:p>
            <a:pPr>
              <a:lnSpc>
                <a:spcPct val="150000"/>
              </a:lnSpc>
              <a:buFont typeface="Wingdings" pitchFamily="2" charset="2"/>
              <a:buChar char="v"/>
            </a:pPr>
            <a:r>
              <a:rPr lang="en-US" sz="2400" dirty="0" smtClean="0"/>
              <a:t> </a:t>
            </a:r>
            <a:r>
              <a:rPr lang="te-IN" sz="2400" dirty="0" smtClean="0"/>
              <a:t>పట్టు </a:t>
            </a:r>
            <a:r>
              <a:rPr lang="te-IN" sz="2400" dirty="0" smtClean="0"/>
              <a:t>విడిపించుకొని తొండంతో దెబ్బ తీయాలని ఆ ఏనుగు చూసింది. </a:t>
            </a:r>
            <a:endParaRPr lang="en-US" sz="2400" dirty="0" smtClean="0"/>
          </a:p>
          <a:p>
            <a:pPr>
              <a:lnSpc>
                <a:spcPct val="150000"/>
              </a:lnSpc>
              <a:buFont typeface="Wingdings" pitchFamily="2" charset="2"/>
              <a:buChar char="v"/>
            </a:pPr>
            <a:r>
              <a:rPr lang="en-US" sz="2400" dirty="0" smtClean="0"/>
              <a:t> </a:t>
            </a:r>
            <a:r>
              <a:rPr lang="te-IN" sz="2400" dirty="0" smtClean="0"/>
              <a:t>వేంటనే </a:t>
            </a:r>
            <a:r>
              <a:rPr lang="te-IN" sz="2400" dirty="0" smtClean="0"/>
              <a:t>ఆ మెసలి ఏనుగు ముందు కాళ్ళు పట్టింది</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ఆ ఏనుగు తన దంతాలతో మెసలిని కుమ్మి </a:t>
            </a:r>
            <a:r>
              <a:rPr lang="te-IN" sz="2400" dirty="0" smtClean="0"/>
              <a:t>విడిచింది.</a:t>
            </a:r>
            <a:endParaRPr lang="en-US" sz="2400" dirty="0" smtClean="0"/>
          </a:p>
          <a:p>
            <a:pPr>
              <a:lnSpc>
                <a:spcPct val="150000"/>
              </a:lnSpc>
              <a:buFont typeface="Wingdings" pitchFamily="2" charset="2"/>
              <a:buChar char="v"/>
            </a:pPr>
            <a:r>
              <a:rPr lang="en-US" sz="2400" dirty="0" smtClean="0"/>
              <a:t> </a:t>
            </a:r>
            <a:r>
              <a:rPr lang="te-IN" sz="2400" dirty="0" smtClean="0"/>
              <a:t>అప్పుడు </a:t>
            </a:r>
            <a:r>
              <a:rPr lang="te-IN" sz="2400" dirty="0" smtClean="0"/>
              <a:t>ముసలి వెనుకవైపు వచ్చి ఏనుగు తోకను కుమ్మి చీల్చింది.</a:t>
            </a:r>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38200"/>
            <a:ext cx="7239000" cy="3416320"/>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 అలా ఆ కరి, మకరం ఒక దానిని ఒకటి కుమ్మి చీల్చుకొంటుండగా కరి బలం సన్నగిల్లుతోంది. </a:t>
            </a:r>
            <a:endParaRPr lang="en-US" sz="2400" dirty="0" smtClean="0"/>
          </a:p>
          <a:p>
            <a:pPr>
              <a:lnSpc>
                <a:spcPct val="150000"/>
              </a:lnSpc>
              <a:buFont typeface="Wingdings" pitchFamily="2" charset="2"/>
              <a:buChar char="v"/>
            </a:pPr>
            <a:r>
              <a:rPr lang="en-US" sz="2400" dirty="0" smtClean="0"/>
              <a:t> </a:t>
            </a:r>
            <a:r>
              <a:rPr lang="te-IN" sz="2400" dirty="0" smtClean="0"/>
              <a:t>జలమే </a:t>
            </a:r>
            <a:r>
              <a:rPr lang="te-IN" sz="2400" dirty="0" smtClean="0"/>
              <a:t>తన నివాసస్థానం అవడం వల్ల మకరం బలం అంతకంతకు పెరుగుతూ ఉండడంతో గజరాజు నీరసిస్తోంది. </a:t>
            </a:r>
            <a:endParaRPr lang="en-US" sz="2400" dirty="0" smtClean="0"/>
          </a:p>
          <a:p>
            <a:pPr>
              <a:lnSpc>
                <a:spcPct val="150000"/>
              </a:lnSpc>
              <a:buFont typeface="Wingdings" pitchFamily="2" charset="2"/>
              <a:buChar char="v"/>
            </a:pPr>
            <a:r>
              <a:rPr lang="en-US" sz="2400" dirty="0" smtClean="0"/>
              <a:t> </a:t>
            </a:r>
            <a:r>
              <a:rPr lang="te-IN" sz="2400" dirty="0" smtClean="0"/>
              <a:t>ఈ </a:t>
            </a:r>
            <a:r>
              <a:rPr lang="te-IN" sz="2400" dirty="0" smtClean="0"/>
              <a:t>సందర్భాన్ని పోతన తన గజేంద్ర మోక్షం కావ్యంలో ఇలా వర్ణించాడు.</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524000"/>
            <a:ext cx="5867400" cy="3416320"/>
          </a:xfrm>
          <a:prstGeom prst="rect">
            <a:avLst/>
          </a:prstGeom>
        </p:spPr>
        <p:txBody>
          <a:bodyPr wrap="square">
            <a:spAutoFit/>
          </a:bodyPr>
          <a:lstStyle/>
          <a:p>
            <a:pPr>
              <a:lnSpc>
                <a:spcPct val="150000"/>
              </a:lnSpc>
            </a:pPr>
            <a:r>
              <a:rPr lang="te-IN" sz="3600" dirty="0" smtClean="0"/>
              <a:t>కరి దిగుచు మకరి సరసికి</a:t>
            </a:r>
            <a:br>
              <a:rPr lang="te-IN" sz="3600" dirty="0" smtClean="0"/>
            </a:br>
            <a:r>
              <a:rPr lang="te-IN" sz="3600" dirty="0" smtClean="0"/>
              <a:t>గరి దరికిని మకరి దిగుచు గరకరి బెరయన్</a:t>
            </a:r>
            <a:br>
              <a:rPr lang="te-IN" sz="3600" dirty="0" smtClean="0"/>
            </a:br>
            <a:r>
              <a:rPr lang="te-IN" sz="3600" dirty="0" smtClean="0"/>
              <a:t>గరికి మకరి మకరికి గరి</a:t>
            </a:r>
            <a:endParaRPr lang="en-US" sz="3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81000"/>
            <a:ext cx="7696200" cy="1754326"/>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మొసలితో </a:t>
            </a:r>
            <a:r>
              <a:rPr lang="te-IN" sz="2400" dirty="0" smtClean="0"/>
              <a:t>పోరు సాగించలేక దీనావస్థలో పడిన ఆ గజరాజు, మకరాన్ని గెలవడం తనవల్ల కాదు అని నిశ్చయించి తనను రక్షించమంటూ సర్వేశ్వరుడైన నారాయణుడుకి ఈ విధంగా మ్రెక్కింది.</a:t>
            </a:r>
            <a:endParaRPr lang="en-US" sz="2400" dirty="0"/>
          </a:p>
        </p:txBody>
      </p:sp>
      <p:sp>
        <p:nvSpPr>
          <p:cNvPr id="3" name="Rectangle 2"/>
          <p:cNvSpPr/>
          <p:nvPr/>
        </p:nvSpPr>
        <p:spPr>
          <a:xfrm>
            <a:off x="1524000" y="2514600"/>
            <a:ext cx="6553200" cy="3046988"/>
          </a:xfrm>
          <a:prstGeom prst="rect">
            <a:avLst/>
          </a:prstGeom>
        </p:spPr>
        <p:txBody>
          <a:bodyPr wrap="square">
            <a:spAutoFit/>
          </a:bodyPr>
          <a:lstStyle/>
          <a:p>
            <a:pPr>
              <a:lnSpc>
                <a:spcPct val="150000"/>
              </a:lnSpc>
            </a:pPr>
            <a:r>
              <a:rPr lang="te-IN" sz="3200" b="1" dirty="0" smtClean="0"/>
              <a:t>కలఁ డందురు దీనులయెడఁ,</a:t>
            </a:r>
            <a:br>
              <a:rPr lang="te-IN" sz="3200" b="1" dirty="0" smtClean="0"/>
            </a:br>
            <a:r>
              <a:rPr lang="te-IN" sz="3200" b="1" dirty="0" smtClean="0"/>
              <a:t>గలఁ డందురు పరమయోగి గణములపాలం</a:t>
            </a:r>
            <a:br>
              <a:rPr lang="te-IN" sz="3200" b="1" dirty="0" smtClean="0"/>
            </a:br>
            <a:r>
              <a:rPr lang="te-IN" sz="3200" b="1" dirty="0" smtClean="0"/>
              <a:t>గలఁ డందు రన్ని దిశలను,</a:t>
            </a:r>
            <a:br>
              <a:rPr lang="te-IN" sz="3200" b="1" dirty="0" smtClean="0"/>
            </a:br>
            <a:r>
              <a:rPr lang="te-IN" sz="3200" b="1" dirty="0" smtClean="0"/>
              <a:t>గలఁడు గలం డనెడువాఁడు గలఁడో లేఁడో</a:t>
            </a:r>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3).jpg"/>
          <p:cNvPicPr>
            <a:picLocks noChangeAspect="1"/>
          </p:cNvPicPr>
          <p:nvPr/>
        </p:nvPicPr>
        <p:blipFill>
          <a:blip r:embed="rId2"/>
          <a:stretch>
            <a:fillRect/>
          </a:stretch>
        </p:blipFill>
        <p:spPr>
          <a:xfrm>
            <a:off x="1676399" y="685800"/>
            <a:ext cx="6890825" cy="5867400"/>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752600"/>
            <a:ext cx="7315200" cy="2816156"/>
          </a:xfrm>
          <a:prstGeom prst="rect">
            <a:avLst/>
          </a:prstGeom>
        </p:spPr>
        <p:txBody>
          <a:bodyPr wrap="square">
            <a:spAutoFit/>
          </a:bodyPr>
          <a:lstStyle/>
          <a:p>
            <a:pPr>
              <a:lnSpc>
                <a:spcPct val="150000"/>
              </a:lnSpc>
            </a:pPr>
            <a:r>
              <a:rPr lang="te-IN" sz="2400" b="1" dirty="0" smtClean="0"/>
              <a:t>లా వొక్కింతయు లేదు; ధైర్యము విలోలంబయ్యె; బ్రాణంబులున్</a:t>
            </a:r>
            <a:br>
              <a:rPr lang="te-IN" sz="2400" b="1" dirty="0" smtClean="0"/>
            </a:br>
            <a:r>
              <a:rPr lang="te-IN" sz="2400" b="1" dirty="0" smtClean="0"/>
              <a:t>ఠావుల్ దప్పెను; మూర్ఛ వచ్చె; దనువున్ డస్సెన్; శ్రమంబయ్యెడిన్;</a:t>
            </a:r>
            <a:br>
              <a:rPr lang="te-IN" sz="2400" b="1" dirty="0" smtClean="0"/>
            </a:br>
            <a:r>
              <a:rPr lang="te-IN" sz="2400" b="1" dirty="0" smtClean="0"/>
              <a:t>నీవె తప్ప నిత:పరం బెఱుగ; మన్నింపందగున్ దీనునిన్;</a:t>
            </a:r>
            <a:br>
              <a:rPr lang="te-IN" sz="2400" b="1" dirty="0" smtClean="0"/>
            </a:br>
            <a:r>
              <a:rPr lang="te-IN" sz="2400" b="1" dirty="0" smtClean="0"/>
              <a:t>రావే ఈశ్వర; కావవే వరద; సంరక్షింపు భద్రాత్మకా;</a:t>
            </a:r>
            <a:endParaRPr lang="en-US" sz="24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20px-Gajendra_Moksha.jpg"/>
          <p:cNvPicPr>
            <a:picLocks noChangeAspect="1"/>
          </p:cNvPicPr>
          <p:nvPr/>
        </p:nvPicPr>
        <p:blipFill>
          <a:blip r:embed="rId2"/>
          <a:stretch>
            <a:fillRect/>
          </a:stretch>
        </p:blipFill>
        <p:spPr>
          <a:xfrm>
            <a:off x="1252025" y="363463"/>
            <a:ext cx="7053776" cy="5732537"/>
          </a:xfrm>
          <a:prstGeom prst="rect">
            <a:avLst/>
          </a:prstGeom>
        </p:spPr>
      </p:pic>
      <p:sp>
        <p:nvSpPr>
          <p:cNvPr id="3" name="Rectangle 2"/>
          <p:cNvSpPr/>
          <p:nvPr/>
        </p:nvSpPr>
        <p:spPr>
          <a:xfrm>
            <a:off x="2514600" y="6248400"/>
            <a:ext cx="4685898" cy="523220"/>
          </a:xfrm>
          <a:prstGeom prst="rect">
            <a:avLst/>
          </a:prstGeom>
        </p:spPr>
        <p:txBody>
          <a:bodyPr wrap="none">
            <a:spAutoFit/>
          </a:bodyPr>
          <a:lstStyle/>
          <a:p>
            <a:r>
              <a:rPr lang="te-IN" sz="2800" dirty="0" smtClean="0"/>
              <a:t>విష్ణుమూర్తి </a:t>
            </a:r>
            <a:r>
              <a:rPr lang="te-IN" sz="2800" b="1" dirty="0" smtClean="0"/>
              <a:t>గజేంద్రున్ని</a:t>
            </a:r>
            <a:r>
              <a:rPr lang="te-IN" sz="2800" dirty="0" smtClean="0"/>
              <a:t> రక్షించడం.</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81000"/>
            <a:ext cx="8305800" cy="584775"/>
          </a:xfrm>
          <a:prstGeom prst="rect">
            <a:avLst/>
          </a:prstGeom>
        </p:spPr>
        <p:txBody>
          <a:bodyPr wrap="square">
            <a:spAutoFit/>
          </a:bodyPr>
          <a:lstStyle/>
          <a:p>
            <a:r>
              <a:rPr lang="te-IN" sz="3200" b="1" u="sng" dirty="0" smtClean="0"/>
              <a:t>కరి మొర విని శ్రీమహావిష్ణువు భూలోకానికి రావడం</a:t>
            </a:r>
            <a:endParaRPr lang="te-IN" sz="3200" b="1" u="sng" dirty="0"/>
          </a:p>
        </p:txBody>
      </p:sp>
      <p:sp>
        <p:nvSpPr>
          <p:cNvPr id="3" name="Rectangle 2"/>
          <p:cNvSpPr/>
          <p:nvPr/>
        </p:nvSpPr>
        <p:spPr>
          <a:xfrm>
            <a:off x="1295400" y="1295400"/>
            <a:ext cx="7543800" cy="2862322"/>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అలా </a:t>
            </a:r>
            <a:r>
              <a:rPr lang="te-IN" sz="2400" dirty="0" smtClean="0"/>
              <a:t>మొరపెట్టుకొన్నప్పుడు శ్రీమహావిష్ణువు వైకుంఠంలోని మందార వనాంతరంలో ఉన్న సరోవర సమీపంలోని చంద్రకాంత వేదికపై శ్రీమహావిష్ణువు లక్ష్మీ దేవితో సరస సల్లాపాలాడుతున్న సమయంలో గజరాజు పాహి పాహి అన్న మాట చెవిని పడింది. వెంటనే ఉన్నఫళాన గజరాజు రక్షణ కోసం బయలు దేరినాడు.</a:t>
            </a:r>
            <a:endParaRPr lang="en-U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752600"/>
            <a:ext cx="7772400" cy="2623795"/>
          </a:xfrm>
          <a:prstGeom prst="rect">
            <a:avLst/>
          </a:prstGeom>
        </p:spPr>
        <p:txBody>
          <a:bodyPr wrap="square">
            <a:spAutoFit/>
          </a:bodyPr>
          <a:lstStyle/>
          <a:p>
            <a:pPr>
              <a:lnSpc>
                <a:spcPct val="150000"/>
              </a:lnSpc>
            </a:pPr>
            <a:r>
              <a:rPr lang="te-IN" sz="2800" b="1" dirty="0" smtClean="0"/>
              <a:t>సిరికిం జెప్పడు; శంఖ చక్ర యుగముంజేదోయి సంధింపడే</a:t>
            </a:r>
            <a:br>
              <a:rPr lang="te-IN" sz="2800" b="1" dirty="0" smtClean="0"/>
            </a:br>
            <a:r>
              <a:rPr lang="te-IN" sz="2800" b="1" dirty="0" smtClean="0"/>
              <a:t>పరివారంబును జీర డభ్రగపతిం బన్నింప డాకర్ణికాం</a:t>
            </a:r>
            <a:br>
              <a:rPr lang="te-IN" sz="2800" b="1" dirty="0" smtClean="0"/>
            </a:br>
            <a:r>
              <a:rPr lang="te-IN" sz="2800" b="1" dirty="0" smtClean="0"/>
              <a:t>తర ధమ్మిల్లము జక్క నొత్తడు వివాదప్రోత్థిత శ్రీ కుచో</a:t>
            </a:r>
            <a:br>
              <a:rPr lang="te-IN" sz="2800" b="1" dirty="0" smtClean="0"/>
            </a:br>
            <a:r>
              <a:rPr lang="te-IN" sz="2800" b="1" dirty="0" smtClean="0"/>
              <a:t>పరిచేలాంచలమైన వీడడు గజ ప్రాణావనోత్సాహియై.</a:t>
            </a:r>
            <a:endParaRPr lang="en-US" sz="28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800px-Gajendra_moksham1.jpg"/>
          <p:cNvPicPr>
            <a:picLocks noChangeAspect="1"/>
          </p:cNvPicPr>
          <p:nvPr/>
        </p:nvPicPr>
        <p:blipFill>
          <a:blip r:embed="rId2"/>
          <a:stretch>
            <a:fillRect/>
          </a:stretch>
        </p:blipFill>
        <p:spPr>
          <a:xfrm>
            <a:off x="1371600" y="609600"/>
            <a:ext cx="7239000" cy="5257800"/>
          </a:xfrm>
          <a:prstGeom prst="rect">
            <a:avLst/>
          </a:prstGeom>
        </p:spPr>
      </p:pic>
      <p:sp>
        <p:nvSpPr>
          <p:cNvPr id="3" name="Rectangle 2"/>
          <p:cNvSpPr/>
          <p:nvPr/>
        </p:nvSpPr>
        <p:spPr>
          <a:xfrm>
            <a:off x="3048000" y="6096000"/>
            <a:ext cx="4461707" cy="584775"/>
          </a:xfrm>
          <a:prstGeom prst="rect">
            <a:avLst/>
          </a:prstGeom>
        </p:spPr>
        <p:txBody>
          <a:bodyPr wrap="square">
            <a:spAutoFit/>
          </a:bodyPr>
          <a:lstStyle/>
          <a:p>
            <a:r>
              <a:rPr lang="te-IN" sz="3200" b="1" u="sng" dirty="0" smtClean="0"/>
              <a:t>వైకుంఠం తరలి వచ్చే చిత్రం</a:t>
            </a:r>
            <a:endParaRPr lang="en-US" sz="3200" b="1" u="sng"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09600"/>
            <a:ext cx="7543800" cy="4524315"/>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అలా </a:t>
            </a:r>
            <a:r>
              <a:rPr lang="te-IN" sz="2400" dirty="0" smtClean="0"/>
              <a:t>వెళ్తున్న నారాయణుడుని చూసి మహాలక్ష్మి తన మనస్సులొ ఈ విధంగా ఆలోచించింది. </a:t>
            </a:r>
            <a:endParaRPr lang="en-US" sz="2400" dirty="0" smtClean="0"/>
          </a:p>
          <a:p>
            <a:pPr>
              <a:lnSpc>
                <a:spcPct val="150000"/>
              </a:lnSpc>
              <a:buFont typeface="Wingdings" pitchFamily="2" charset="2"/>
              <a:buChar char="v"/>
            </a:pPr>
            <a:r>
              <a:rPr lang="en-US" sz="2400" dirty="0" smtClean="0"/>
              <a:t> </a:t>
            </a:r>
            <a:r>
              <a:rPr lang="te-IN" sz="2400" dirty="0" smtClean="0"/>
              <a:t>ఏ </a:t>
            </a:r>
            <a:r>
              <a:rPr lang="te-IN" sz="2400" dirty="0" smtClean="0"/>
              <a:t>దుష్ట </a:t>
            </a:r>
            <a:r>
              <a:rPr lang="te-IN" sz="2400" dirty="0" smtClean="0">
                <a:hlinkClick r:id="rId2" tooltip="దుశ్శాసనుడు"/>
              </a:rPr>
              <a:t>దుశ్శాసనుడు</a:t>
            </a:r>
            <a:r>
              <a:rPr lang="te-IN" sz="2400" dirty="0" smtClean="0"/>
              <a:t> </a:t>
            </a:r>
            <a:r>
              <a:rPr lang="te-IN" sz="2400" dirty="0" smtClean="0">
                <a:hlinkClick r:id="rId3" tooltip="కబంధుడు"/>
              </a:rPr>
              <a:t>కబంధ</a:t>
            </a:r>
            <a:r>
              <a:rPr lang="te-IN" sz="2400" dirty="0" smtClean="0"/>
              <a:t> హస్తాలలోనైన చిక్కుకొని </a:t>
            </a:r>
            <a:r>
              <a:rPr lang="te-IN" sz="2400" dirty="0" smtClean="0">
                <a:hlinkClick r:id="rId4" tooltip="ద్రౌపది"/>
              </a:rPr>
              <a:t>ద్రౌపది</a:t>
            </a:r>
            <a:r>
              <a:rPr lang="te-IN" sz="2400" dirty="0" smtClean="0"/>
              <a:t> దేవి వంటి ఇల్లాలు మెర పెట్టుకొంటోందా! </a:t>
            </a:r>
            <a:r>
              <a:rPr lang="te-IN" sz="2400" dirty="0" smtClean="0"/>
              <a:t>మళ్ళి పరమ మూర్ఖుడైన</a:t>
            </a:r>
            <a:r>
              <a:rPr lang="te-IN" sz="2400" dirty="0" smtClean="0"/>
              <a:t> </a:t>
            </a:r>
            <a:r>
              <a:rPr lang="te-IN" sz="2400" dirty="0" smtClean="0">
                <a:hlinkClick r:id="rId5" tooltip="సోమకాసురుడు (పుట లేదు)"/>
              </a:rPr>
              <a:t>సోమకాసురుడు</a:t>
            </a:r>
            <a:r>
              <a:rPr lang="te-IN" sz="2400" dirty="0" smtClean="0"/>
              <a:t> </a:t>
            </a:r>
            <a:r>
              <a:rPr lang="te-IN" sz="2400" dirty="0" smtClean="0">
                <a:hlinkClick r:id="rId6" tooltip="చతుర్వేదాలు"/>
              </a:rPr>
              <a:t>వేదాలు</a:t>
            </a:r>
            <a:r>
              <a:rPr lang="te-IN" sz="2400" dirty="0" smtClean="0"/>
              <a:t> దొంగిలించడానికి వచ్చాడా! అసురులు అమరావతి పైకి దండెత్తి వస్తున్నారా</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hlinkClick r:id="rId7" tooltip="ప్రహ్లాదుడు"/>
              </a:rPr>
              <a:t>ప్రహ్లాదుని</a:t>
            </a:r>
            <a:r>
              <a:rPr lang="te-IN" sz="2400" dirty="0" smtClean="0"/>
              <a:t> వంటి భక్తులను హింసించే </a:t>
            </a:r>
            <a:r>
              <a:rPr lang="te-IN" sz="2400" dirty="0" smtClean="0">
                <a:hlinkClick r:id="rId8" tooltip="హిరణ్యాక్షుడు"/>
              </a:rPr>
              <a:t>హిరణ్యాక్షుడు</a:t>
            </a:r>
            <a:r>
              <a:rPr lang="te-IN" sz="2400" dirty="0" smtClean="0"/>
              <a:t> మళ్ళీ బయలుదేరాడా అని సంశయించి ఆయన వెంట బయలుదేరింది.</a:t>
            </a:r>
            <a:endParaRPr lang="en-US"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304800"/>
            <a:ext cx="6006773" cy="830997"/>
          </a:xfrm>
          <a:prstGeom prst="rect">
            <a:avLst/>
          </a:prstGeom>
        </p:spPr>
        <p:txBody>
          <a:bodyPr wrap="none">
            <a:spAutoFit/>
          </a:bodyPr>
          <a:lstStyle/>
          <a:p>
            <a:pPr>
              <a:lnSpc>
                <a:spcPct val="150000"/>
              </a:lnSpc>
            </a:pPr>
            <a:r>
              <a:rPr lang="te-IN" sz="3200" b="1" u="sng" dirty="0" smtClean="0"/>
              <a:t>శ్రీమహావిష్ణువు సుదర్శనాన్ని విడవడం</a:t>
            </a:r>
            <a:endParaRPr lang="te-IN" sz="3200" b="1" u="sng" dirty="0"/>
          </a:p>
        </p:txBody>
      </p:sp>
      <p:pic>
        <p:nvPicPr>
          <p:cNvPr id="3" name="Picture 2" descr="GAJENDRA_MOKSHAM.JPG"/>
          <p:cNvPicPr>
            <a:picLocks noChangeAspect="1"/>
          </p:cNvPicPr>
          <p:nvPr/>
        </p:nvPicPr>
        <p:blipFill>
          <a:blip r:embed="rId2"/>
          <a:stretch>
            <a:fillRect/>
          </a:stretch>
        </p:blipFill>
        <p:spPr>
          <a:xfrm>
            <a:off x="1371600" y="1600200"/>
            <a:ext cx="7113564" cy="490259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09600"/>
            <a:ext cx="7391400" cy="5586145"/>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ఆ </a:t>
            </a:r>
            <a:r>
              <a:rPr lang="te-IN" sz="2400" dirty="0" smtClean="0"/>
              <a:t>విధంగా గజరాజు ఉన్న సరోవరాన్ని చేరీచేరుతూనే తన </a:t>
            </a:r>
            <a:r>
              <a:rPr lang="te-IN" sz="2400" dirty="0" smtClean="0">
                <a:hlinkClick r:id="rId2" tooltip="సుదర్శన చక్రం"/>
              </a:rPr>
              <a:t>సుదర్శన చక్రాన్ని</a:t>
            </a:r>
            <a:r>
              <a:rPr lang="te-IN" sz="2400" dirty="0" smtClean="0"/>
              <a:t> విడిచి పెట్టగానే విస్ఫులింగాలు చిమ్ముతూ ఆ సుదర్శనం మరుక్షణంలో సరోవరంలోకి ప్రవేశించి ఆ మొసలి తలను ఖండించింది. </a:t>
            </a:r>
            <a:endParaRPr lang="en-US" sz="2400" dirty="0" smtClean="0"/>
          </a:p>
          <a:p>
            <a:pPr>
              <a:lnSpc>
                <a:spcPct val="150000"/>
              </a:lnSpc>
              <a:buFont typeface="Wingdings" pitchFamily="2" charset="2"/>
              <a:buChar char="v"/>
            </a:pPr>
            <a:r>
              <a:rPr lang="en-US" sz="2400" dirty="0" smtClean="0"/>
              <a:t> </a:t>
            </a:r>
            <a:r>
              <a:rPr lang="te-IN" sz="2400" dirty="0" smtClean="0"/>
              <a:t>అప్పుడు </a:t>
            </a:r>
            <a:r>
              <a:rPr lang="te-IN" sz="2400" dirty="0" smtClean="0"/>
              <a:t>గజేంద్రుడు ఊపిరి పీల్చుకొని కొలను నుండి వెలువడి కరిణీ బృందాన్ని చేరి సంతోషంతో తొండం ఎత్తి పలకరిస్తాడు. </a:t>
            </a:r>
            <a:endParaRPr lang="en-US" sz="2400" dirty="0" smtClean="0"/>
          </a:p>
          <a:p>
            <a:pPr>
              <a:lnSpc>
                <a:spcPct val="150000"/>
              </a:lnSpc>
              <a:buFont typeface="Wingdings" pitchFamily="2" charset="2"/>
              <a:buChar char="v"/>
            </a:pPr>
            <a:r>
              <a:rPr lang="en-US" sz="2400" dirty="0" smtClean="0"/>
              <a:t> </a:t>
            </a:r>
            <a:r>
              <a:rPr lang="te-IN" sz="2400" dirty="0" smtClean="0"/>
              <a:t>అప్పుడు </a:t>
            </a:r>
            <a:r>
              <a:rPr lang="te-IN" sz="2400" dirty="0" smtClean="0"/>
              <a:t>శ్రీహరి తన పాంచజన్యాన్ని (</a:t>
            </a:r>
            <a:r>
              <a:rPr lang="te-IN" sz="2400" dirty="0" smtClean="0">
                <a:hlinkClick r:id="rId3" tooltip="శంఖం"/>
              </a:rPr>
              <a:t>శంఖం</a:t>
            </a:r>
            <a:r>
              <a:rPr lang="te-IN" sz="2400" dirty="0" smtClean="0"/>
              <a:t>) పూరిస్తాడు. ఆ </a:t>
            </a:r>
            <a:r>
              <a:rPr lang="te-IN" sz="2400" dirty="0" smtClean="0">
                <a:hlinkClick r:id="rId4" tooltip="పాంచజన్య (పుట లేదు)"/>
              </a:rPr>
              <a:t>పాంచజన్యం</a:t>
            </a:r>
            <a:r>
              <a:rPr lang="te-IN" sz="2400" dirty="0" smtClean="0"/>
              <a:t> ధ్వని శత్రు జనానికి హృదయవిదారకం, సజ్జనులకు ఉల్లాస భరితం కలిగిస్తుంది.</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533400"/>
            <a:ext cx="7391400" cy="3970318"/>
          </a:xfrm>
          <a:prstGeom prst="rect">
            <a:avLst/>
          </a:prstGeom>
        </p:spPr>
        <p:txBody>
          <a:bodyPr wrap="square">
            <a:spAutoFit/>
          </a:bodyPr>
          <a:lstStyle/>
          <a:p>
            <a:pPr>
              <a:lnSpc>
                <a:spcPct val="150000"/>
              </a:lnSpc>
              <a:buFont typeface="Wingdings" pitchFamily="2" charset="2"/>
              <a:buChar char="v"/>
            </a:pPr>
            <a:r>
              <a:rPr lang="te-IN" sz="2400" dirty="0" smtClean="0"/>
              <a:t> నారాయణుడు తన కర స్పర్శతో ఆ కరిని అనుగ్రహిస్తాడు. ఆ అనుగ్రహంతో ఆ గజరాజు వైకుంఠాన్ని చేరుకొంటాడు</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నిరంతరం ఎవరైతే శ్రీహరిని స్మరిస్తారో వారిని ఎప్పుడు నేను విస్మరించను అని </a:t>
            </a:r>
            <a:r>
              <a:rPr lang="te-IN" sz="2400" dirty="0" smtClean="0">
                <a:hlinkClick r:id="rId2" tooltip="శ్రీదేవి"/>
              </a:rPr>
              <a:t>శ్రీదేవికి</a:t>
            </a:r>
            <a:r>
              <a:rPr lang="te-IN" sz="2400" dirty="0" smtClean="0"/>
              <a:t> చెప్పగా, </a:t>
            </a:r>
            <a:endParaRPr lang="en-US" sz="2400" dirty="0" smtClean="0"/>
          </a:p>
          <a:p>
            <a:pPr>
              <a:lnSpc>
                <a:spcPct val="150000"/>
              </a:lnSpc>
              <a:buFont typeface="Wingdings" pitchFamily="2" charset="2"/>
              <a:buChar char="v"/>
            </a:pPr>
            <a:r>
              <a:rPr lang="en-US" sz="2400" dirty="0" smtClean="0"/>
              <a:t> </a:t>
            </a:r>
            <a:r>
              <a:rPr lang="te-IN" sz="2400" dirty="0" smtClean="0"/>
              <a:t>ఆ</a:t>
            </a:r>
            <a:r>
              <a:rPr lang="te-IN" sz="2400" dirty="0" smtClean="0"/>
              <a:t> </a:t>
            </a:r>
            <a:r>
              <a:rPr lang="te-IN" sz="2400" dirty="0" smtClean="0">
                <a:hlinkClick r:id="rId3" tooltip="లక్ష్మి"/>
              </a:rPr>
              <a:t>లక్ష్మి</a:t>
            </a:r>
            <a:r>
              <a:rPr lang="te-IN" sz="2400" dirty="0" smtClean="0"/>
              <a:t> దేవి దీనుల మొర విని వారిని రక్షించే శ్రీమహావిష్ణువుతో రావడం కంటే భాగ్యం ఎమి ఉంటుందని అంటుంది.</a:t>
            </a:r>
            <a:endParaRPr lang="en-US"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0"/>
            <a:ext cx="5630067" cy="923330"/>
          </a:xfrm>
          <a:prstGeom prst="rect">
            <a:avLst/>
          </a:prstGeom>
        </p:spPr>
        <p:txBody>
          <a:bodyPr wrap="none">
            <a:spAutoFit/>
          </a:bodyPr>
          <a:lstStyle/>
          <a:p>
            <a:pPr>
              <a:lnSpc>
                <a:spcPct val="150000"/>
              </a:lnSpc>
            </a:pPr>
            <a:r>
              <a:rPr lang="te-IN" sz="3600" b="1" u="sng" dirty="0" smtClean="0"/>
              <a:t>గజరాజు మకరం జన్మ వృత్తాంతం</a:t>
            </a:r>
            <a:endParaRPr lang="te-IN" sz="3600" b="1" u="sng" dirty="0"/>
          </a:p>
        </p:txBody>
      </p:sp>
      <p:sp>
        <p:nvSpPr>
          <p:cNvPr id="3" name="Rectangle 2"/>
          <p:cNvSpPr/>
          <p:nvPr/>
        </p:nvSpPr>
        <p:spPr>
          <a:xfrm>
            <a:off x="1295400" y="1524000"/>
            <a:ext cx="7696200" cy="3416320"/>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దేవలుడు </a:t>
            </a:r>
            <a:r>
              <a:rPr lang="te-IN" sz="2400" dirty="0" smtClean="0"/>
              <a:t>అనే ముని శాపం వల్ల హూహూ అనే గంధర్వుడు "మొసలి" రూపం ఎత్తి పరమేశ్వరుని కరుణతో శాపవిమౌచనం పోంది తన పూర్వ గంధర్వరూపాన్ని పోందాడు. </a:t>
            </a:r>
            <a:endParaRPr lang="en-US" sz="2400" dirty="0" smtClean="0"/>
          </a:p>
          <a:p>
            <a:pPr>
              <a:lnSpc>
                <a:spcPct val="150000"/>
              </a:lnSpc>
              <a:buFont typeface="Wingdings" pitchFamily="2" charset="2"/>
              <a:buChar char="v"/>
            </a:pPr>
            <a:r>
              <a:rPr lang="en-US" sz="2400" dirty="0" smtClean="0"/>
              <a:t> </a:t>
            </a:r>
            <a:r>
              <a:rPr lang="te-IN" sz="2400" dirty="0" smtClean="0"/>
              <a:t>ఇంద్రజ్ఞమునుడు </a:t>
            </a:r>
            <a:r>
              <a:rPr lang="te-IN" sz="2400" dirty="0" smtClean="0"/>
              <a:t>అనే రాజు </a:t>
            </a:r>
            <a:r>
              <a:rPr lang="te-IN" sz="2400" dirty="0" smtClean="0">
                <a:hlinkClick r:id="rId2" tooltip="అగస్త్యుడు"/>
              </a:rPr>
              <a:t>అగస్త్యమహర్షిని</a:t>
            </a:r>
            <a:r>
              <a:rPr lang="te-IN" sz="2400" dirty="0" smtClean="0"/>
              <a:t> ఉదాసీనంగా చూసిన కారణంగా </a:t>
            </a:r>
            <a:r>
              <a:rPr lang="te-IN" sz="2400" dirty="0" smtClean="0">
                <a:hlinkClick r:id="rId3" tooltip="ఏనుగు"/>
              </a:rPr>
              <a:t>ఏనుగు</a:t>
            </a:r>
            <a:r>
              <a:rPr lang="te-IN" sz="2400" dirty="0" smtClean="0"/>
              <a:t> జన్మ ఎత్తి నానాబాధలు పోంది శ్రీహరి అనుగ్రహంతో శాపవిముక్తుడై వైకుంఠం చేరుకొన్నాడు.</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533400"/>
            <a:ext cx="2813591" cy="707886"/>
          </a:xfrm>
          <a:prstGeom prst="rect">
            <a:avLst/>
          </a:prstGeom>
        </p:spPr>
        <p:txBody>
          <a:bodyPr wrap="none">
            <a:spAutoFit/>
          </a:bodyPr>
          <a:lstStyle/>
          <a:p>
            <a:r>
              <a:rPr lang="te-IN" sz="4000" i="1" u="sng" dirty="0" smtClean="0"/>
              <a:t>భాగవత రచన</a:t>
            </a:r>
            <a:endParaRPr lang="te-IN" sz="4000" i="1" u="sng" dirty="0"/>
          </a:p>
        </p:txBody>
      </p:sp>
      <p:sp>
        <p:nvSpPr>
          <p:cNvPr id="3" name="Rectangle 2"/>
          <p:cNvSpPr/>
          <p:nvPr/>
        </p:nvSpPr>
        <p:spPr>
          <a:xfrm>
            <a:off x="1447800" y="1524000"/>
            <a:ext cx="7391400" cy="4524315"/>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ఒక </a:t>
            </a:r>
            <a:r>
              <a:rPr lang="te-IN" sz="2400" dirty="0" smtClean="0"/>
              <a:t>రోజు గోదావరి నదిలో స్నానమాచరించి ధ్యానం చేస్తుండగా శ్రీ రాముడు కనిపించి వ్యాసులవారు రచించిన సంస్కృతం లోని భాగవతాన్ని తెలుగులో రాయమని ఆదేశించారని ఒక కథ</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t>పోతన భాగవత రచనకు సంబంధించి చాలా కథలే ప్రచారంలో ఉన్నాయి. </a:t>
            </a:r>
            <a:endParaRPr lang="en-US" sz="2400" dirty="0" smtClean="0"/>
          </a:p>
          <a:p>
            <a:pPr>
              <a:lnSpc>
                <a:spcPct val="150000"/>
              </a:lnSpc>
              <a:buFont typeface="Wingdings" pitchFamily="2" charset="2"/>
              <a:buChar char="v"/>
            </a:pPr>
            <a:r>
              <a:rPr lang="en-US" sz="2400" dirty="0" smtClean="0"/>
              <a:t> </a:t>
            </a:r>
            <a:r>
              <a:rPr lang="te-IN" sz="2400" dirty="0" smtClean="0"/>
              <a:t>‘</a:t>
            </a:r>
            <a:r>
              <a:rPr lang="te-IN" sz="2400" dirty="0" smtClean="0"/>
              <a:t>అల వైకుంఠపురంబులో’ అనే పద్యాన్ని ప్రారంభించి దాన్ని పూర్తిచేయలేని పక్షంలో, ఆ భగవంతుడే మిగతా పద్యాన్ని పూర్తిచేశాడన్న గాథ ఒకటి ప్రచారంలో ఉంది. </a:t>
            </a:r>
            <a:endParaRPr lang="en-US"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2).jpg"/>
          <p:cNvPicPr>
            <a:picLocks noChangeAspect="1"/>
          </p:cNvPicPr>
          <p:nvPr/>
        </p:nvPicPr>
        <p:blipFill>
          <a:blip r:embed="rId2"/>
          <a:stretch>
            <a:fillRect/>
          </a:stretch>
        </p:blipFill>
        <p:spPr>
          <a:xfrm>
            <a:off x="1524000" y="457200"/>
            <a:ext cx="7118252" cy="6028006"/>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533400"/>
            <a:ext cx="7391400" cy="4524315"/>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వామన చరిత్రమువ్యాసమహర్షిరచించిన</a:t>
            </a:r>
            <a:r>
              <a:rPr lang="te-IN" sz="2400" dirty="0" smtClean="0"/>
              <a:t> </a:t>
            </a:r>
            <a:r>
              <a:rPr lang="te-IN" sz="2400" dirty="0" smtClean="0">
                <a:hlinkClick r:id="rId2" tooltip="భాగవతం"/>
              </a:rPr>
              <a:t>భాగవతంలోని</a:t>
            </a:r>
            <a:r>
              <a:rPr lang="te-IN" sz="2400" dirty="0" smtClean="0"/>
              <a:t> ఘట్టం</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దశావతారాలలో ఒకడైన </a:t>
            </a:r>
            <a:r>
              <a:rPr lang="te-IN" sz="2400" dirty="0" smtClean="0">
                <a:hlinkClick r:id="rId3" tooltip="వామనుడు"/>
              </a:rPr>
              <a:t>వామనుడి</a:t>
            </a:r>
            <a:r>
              <a:rPr lang="te-IN" sz="2400" dirty="0" smtClean="0"/>
              <a:t> చరిత్రము </a:t>
            </a:r>
            <a:r>
              <a:rPr lang="te-IN" sz="2400" dirty="0" smtClean="0"/>
              <a:t>ఇది.</a:t>
            </a:r>
            <a:endParaRPr lang="en-US" sz="2400" dirty="0" smtClean="0"/>
          </a:p>
          <a:p>
            <a:pPr>
              <a:lnSpc>
                <a:spcPct val="150000"/>
              </a:lnSpc>
              <a:buFont typeface="Wingdings" pitchFamily="2" charset="2"/>
              <a:buChar char="q"/>
            </a:pPr>
            <a:r>
              <a:rPr lang="en-US" sz="2400" dirty="0" smtClean="0"/>
              <a:t> </a:t>
            </a:r>
            <a:r>
              <a:rPr lang="te-IN" sz="2400" dirty="0" smtClean="0"/>
              <a:t>వామనుడు </a:t>
            </a:r>
            <a:r>
              <a:rPr lang="te-IN" sz="2400" dirty="0" smtClean="0"/>
              <a:t>అదితి కి పుత్రునిగా జన్మించి, బలి చక్రవర్తి దగ్గరనుండి మూడు అడుగుల నేల అడిగి </a:t>
            </a:r>
            <a:endParaRPr lang="en-US" sz="2400" dirty="0" smtClean="0"/>
          </a:p>
          <a:p>
            <a:pPr>
              <a:lnSpc>
                <a:spcPct val="150000"/>
              </a:lnSpc>
              <a:buFont typeface="Wingdings" pitchFamily="2" charset="2"/>
              <a:buChar char="q"/>
            </a:pPr>
            <a:r>
              <a:rPr lang="en-US" sz="2400" dirty="0" smtClean="0"/>
              <a:t> </a:t>
            </a:r>
            <a:r>
              <a:rPr lang="te-IN" sz="2400" dirty="0" smtClean="0"/>
              <a:t>త్రివిక్రముడై </a:t>
            </a:r>
            <a:r>
              <a:rPr lang="te-IN" sz="2400" dirty="0" smtClean="0"/>
              <a:t>మొత్తం జగత్తునంతా రెండు అడుగులతో, మిగిలిన ఒక అడుగుతో బలి చక్రవర్తిని పాతాళానికి పంపించి </a:t>
            </a:r>
            <a:endParaRPr lang="en-US" sz="2400" dirty="0" smtClean="0"/>
          </a:p>
          <a:p>
            <a:pPr>
              <a:lnSpc>
                <a:spcPct val="150000"/>
              </a:lnSpc>
              <a:buFont typeface="Wingdings" pitchFamily="2" charset="2"/>
              <a:buChar char="q"/>
            </a:pPr>
            <a:r>
              <a:rPr lang="en-US" sz="2400" dirty="0" smtClean="0"/>
              <a:t> </a:t>
            </a:r>
            <a:r>
              <a:rPr lang="te-IN" sz="2400" dirty="0" smtClean="0"/>
              <a:t>అక్కడ </a:t>
            </a:r>
            <a:r>
              <a:rPr lang="te-IN" sz="2400" dirty="0" smtClean="0"/>
              <a:t>రాజుని చేసి తానే స్వయంగా వరాహ రూపంలో ఆ రాజ్యానికి కాపలాగా మారతాడు.</a:t>
            </a:r>
            <a:endParaRPr lang="te-IN"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3).jpg"/>
          <p:cNvPicPr>
            <a:picLocks noChangeAspect="1"/>
          </p:cNvPicPr>
          <p:nvPr/>
        </p:nvPicPr>
        <p:blipFill>
          <a:blip r:embed="rId2"/>
          <a:stretch>
            <a:fillRect/>
          </a:stretch>
        </p:blipFill>
        <p:spPr>
          <a:xfrm>
            <a:off x="2321168" y="450978"/>
            <a:ext cx="4501664" cy="5956044"/>
          </a:xfrm>
          <a:prstGeom prst="rect">
            <a:avLst/>
          </a:prstGeom>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85800"/>
            <a:ext cx="7391400" cy="3970318"/>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వ్యాస </a:t>
            </a:r>
            <a:r>
              <a:rPr lang="te-IN" sz="2400" dirty="0" smtClean="0"/>
              <a:t>భాగవతంలోని ఘట్టం మూలమైనా తెలుగు వారిలో </a:t>
            </a:r>
            <a:r>
              <a:rPr lang="te-IN" sz="2400" dirty="0" smtClean="0">
                <a:hlinkClick r:id="rId2" tooltip="పోతన"/>
              </a:rPr>
              <a:t>పోతన</a:t>
            </a:r>
            <a:r>
              <a:rPr lang="te-IN" sz="2400" dirty="0" smtClean="0"/>
              <a:t> </a:t>
            </a:r>
            <a:r>
              <a:rPr lang="te-IN" sz="2400" dirty="0" smtClean="0">
                <a:hlinkClick r:id="rId3" tooltip="శ్రీమదాంధ్ర భాగవతం"/>
              </a:rPr>
              <a:t>శ్రీమదాంధ్ర భాగవతంలోని</a:t>
            </a:r>
            <a:r>
              <a:rPr lang="te-IN" sz="2400" dirty="0" smtClean="0"/>
              <a:t> వామన చరిత్రమే సుప్రసిద్ధం. </a:t>
            </a:r>
            <a:endParaRPr lang="en-US" sz="2400" dirty="0" smtClean="0"/>
          </a:p>
          <a:p>
            <a:pPr>
              <a:lnSpc>
                <a:spcPct val="150000"/>
              </a:lnSpc>
              <a:buFont typeface="Wingdings" pitchFamily="2" charset="2"/>
              <a:buChar char="q"/>
            </a:pPr>
            <a:r>
              <a:rPr lang="en-US" sz="2400" dirty="0" smtClean="0"/>
              <a:t> </a:t>
            </a:r>
            <a:r>
              <a:rPr lang="te-IN" sz="2400" dirty="0" smtClean="0"/>
              <a:t>తెలుగువారి </a:t>
            </a:r>
            <a:r>
              <a:rPr lang="te-IN" sz="2400" dirty="0" smtClean="0"/>
              <a:t>పఠన సంప్రదాయాలలో వామనచరిత్రము ప్రాచుర్యాన్ని తెలిపేలా వ్రాతప్రతులు</a:t>
            </a:r>
            <a:r>
              <a:rPr lang="te-IN" sz="2400" dirty="0" smtClean="0"/>
              <a:t>,</a:t>
            </a:r>
            <a:endParaRPr lang="en-US" sz="2400" dirty="0" smtClean="0"/>
          </a:p>
          <a:p>
            <a:pPr>
              <a:lnSpc>
                <a:spcPct val="150000"/>
              </a:lnSpc>
              <a:buFont typeface="Wingdings" pitchFamily="2" charset="2"/>
              <a:buChar char="q"/>
            </a:pPr>
            <a:r>
              <a:rPr lang="en-US" sz="2400" dirty="0" smtClean="0"/>
              <a:t> </a:t>
            </a:r>
            <a:r>
              <a:rPr lang="te-IN" sz="2400" dirty="0" smtClean="0"/>
              <a:t> </a:t>
            </a:r>
            <a:r>
              <a:rPr lang="te-IN" sz="2400" dirty="0" smtClean="0"/>
              <a:t>తాళపత్రగ్రంథాల్లోనే కాక ముద్రణ ప్రతుల్లో కూడా పోతన భాగవతంలో పూర్తిగా కాక విడిగా ఈ ఘట్టం ప్రాచుర్యంలో ఉంది.</a:t>
            </a:r>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09600"/>
            <a:ext cx="7391400" cy="4524315"/>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వామన </a:t>
            </a:r>
            <a:r>
              <a:rPr lang="te-IN" sz="2400" dirty="0" smtClean="0"/>
              <a:t>చరిత్రము తెలుగులో పోతనామాత్యుడు రచించిన ఆంధ్ర భాగవతం అష్టమ స్కంధంలోనిది. </a:t>
            </a:r>
            <a:endParaRPr lang="en-US" sz="2400" dirty="0" smtClean="0"/>
          </a:p>
          <a:p>
            <a:pPr>
              <a:lnSpc>
                <a:spcPct val="150000"/>
              </a:lnSpc>
              <a:buFont typeface="Wingdings" pitchFamily="2" charset="2"/>
              <a:buChar char="q"/>
            </a:pPr>
            <a:r>
              <a:rPr lang="en-US" sz="2400" dirty="0" smtClean="0">
                <a:hlinkClick r:id="rId2" tooltip="సంస్కృతం"/>
              </a:rPr>
              <a:t> </a:t>
            </a:r>
            <a:r>
              <a:rPr lang="te-IN" sz="2400" dirty="0" smtClean="0">
                <a:hlinkClick r:id="rId2" tooltip="సంస్కృతం"/>
              </a:rPr>
              <a:t>సంస్కృతంలోని</a:t>
            </a:r>
            <a:r>
              <a:rPr lang="te-IN" sz="2400" dirty="0" smtClean="0"/>
              <a:t> వ్యాసుని భాగవతాన్ని ఆధారం చేసుకుని రచించినందున ఈ ఘట్టానికి మూలం వ్యాసభాగవతంలో ఎనిమిదవస్కంధంలోనే ఉంది. </a:t>
            </a:r>
            <a:endParaRPr lang="en-US" sz="2400" dirty="0" smtClean="0"/>
          </a:p>
          <a:p>
            <a:pPr>
              <a:lnSpc>
                <a:spcPct val="150000"/>
              </a:lnSpc>
              <a:buFont typeface="Wingdings" pitchFamily="2" charset="2"/>
              <a:buChar char="q"/>
            </a:pPr>
            <a:r>
              <a:rPr lang="en-US" sz="2400" dirty="0" smtClean="0"/>
              <a:t> </a:t>
            </a:r>
            <a:r>
              <a:rPr lang="te-IN" sz="2400" dirty="0" smtClean="0"/>
              <a:t>ఆంధ్రీకరణలో </a:t>
            </a:r>
            <a:r>
              <a:rPr lang="te-IN" sz="2400" dirty="0" smtClean="0"/>
              <a:t>స్వతంత్రత స్వీకరించడంతో పోతన భాగవతంలోని ఈ ఘట్టంలో మూలంలో లేని అనేక వర్ణనలు, ఊహలు కనిపిస్తాయి.</a:t>
            </a:r>
            <a:endParaRPr lang="en-US"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0"/>
            <a:ext cx="4222631" cy="1015663"/>
          </a:xfrm>
          <a:prstGeom prst="rect">
            <a:avLst/>
          </a:prstGeom>
        </p:spPr>
        <p:txBody>
          <a:bodyPr wrap="none">
            <a:spAutoFit/>
          </a:bodyPr>
          <a:lstStyle/>
          <a:p>
            <a:pPr>
              <a:lnSpc>
                <a:spcPct val="150000"/>
              </a:lnSpc>
            </a:pPr>
            <a:r>
              <a:rPr lang="te-IN" sz="4000" b="1" u="sng" dirty="0" smtClean="0"/>
              <a:t>బలి చక్రవర్తి విజృంభణ</a:t>
            </a:r>
            <a:endParaRPr lang="te-IN" sz="4000" b="1" u="sng" dirty="0"/>
          </a:p>
        </p:txBody>
      </p:sp>
      <p:sp>
        <p:nvSpPr>
          <p:cNvPr id="3" name="Rectangle 2"/>
          <p:cNvSpPr/>
          <p:nvPr/>
        </p:nvSpPr>
        <p:spPr>
          <a:xfrm>
            <a:off x="1447800" y="1295400"/>
            <a:ext cx="7391400" cy="3970318"/>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దేవాసుర </a:t>
            </a:r>
            <a:r>
              <a:rPr lang="te-IN" sz="2400" dirty="0" smtClean="0"/>
              <a:t>యుద్ధంలో ఇంద్రునితో ఓడి పోయిన బలి, రాక్షస గురువైన శుక్రాచార్యుల దయ వలన బ్రతికి, గురూపదేశంతో విశ్వజిత్‌యాగం చేసి బంగారు రథము, మహాశక్తివంతమైన ధనుస్సు, అక్షయతూణీరములు, కవచము, శంఖములు పొందాడు. బలగర్వితుడై ఇంద్రుని మదమణిచేందుకు, రాక్షసులనందరినీ ఒకచోటచేర్చి, యుద్ధమునకు సంసిద్ధం చేసి అమరావతిపై దండెత్తాడు. </a:t>
            </a:r>
            <a:endParaRPr lang="en-US" sz="2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85800"/>
            <a:ext cx="6858000" cy="2308324"/>
          </a:xfrm>
          <a:prstGeom prst="rect">
            <a:avLst/>
          </a:prstGeom>
        </p:spPr>
        <p:txBody>
          <a:bodyPr wrap="square">
            <a:spAutoFit/>
          </a:bodyPr>
          <a:lstStyle/>
          <a:p>
            <a:pPr>
              <a:lnSpc>
                <a:spcPct val="150000"/>
              </a:lnSpc>
              <a:buFont typeface="Wingdings" pitchFamily="2" charset="2"/>
              <a:buChar char="q"/>
            </a:pPr>
            <a:r>
              <a:rPr lang="te-IN" sz="2400" dirty="0" smtClean="0"/>
              <a:t> ఆ దుర్భర దానవ శంఖా విర్భూత ధ్వనులు నిండి, విభుదేంద్ర వధూగర్భములు పగిలి, లోపలి శిశువులు ఆవురని ఆక్రోశిస్తూండగా, దేవతలు బృహస్పతి మాట విని అమరావతి వీడి పారిపోయారు.</a:t>
            </a:r>
            <a:endParaRPr lang="en-US"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57200"/>
            <a:ext cx="3058851" cy="707886"/>
          </a:xfrm>
          <a:prstGeom prst="rect">
            <a:avLst/>
          </a:prstGeom>
        </p:spPr>
        <p:txBody>
          <a:bodyPr wrap="none">
            <a:spAutoFit/>
          </a:bodyPr>
          <a:lstStyle/>
          <a:p>
            <a:r>
              <a:rPr lang="te-IN" sz="4000" b="1" u="sng" dirty="0" smtClean="0"/>
              <a:t>వామన జననం</a:t>
            </a:r>
            <a:endParaRPr lang="te-IN" sz="4000" b="1" u="sng" dirty="0"/>
          </a:p>
        </p:txBody>
      </p:sp>
      <p:pic>
        <p:nvPicPr>
          <p:cNvPr id="3" name="Picture 2" descr="download (5).jpg"/>
          <p:cNvPicPr>
            <a:picLocks noChangeAspect="1"/>
          </p:cNvPicPr>
          <p:nvPr/>
        </p:nvPicPr>
        <p:blipFill>
          <a:blip r:embed="rId2"/>
          <a:stretch>
            <a:fillRect/>
          </a:stretch>
        </p:blipFill>
        <p:spPr>
          <a:xfrm>
            <a:off x="1505243" y="1816480"/>
            <a:ext cx="6133514" cy="3225040"/>
          </a:xfrm>
          <a:prstGeom prst="rect">
            <a:avLst/>
          </a:prstGeom>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85800"/>
            <a:ext cx="7391400" cy="4478149"/>
          </a:xfrm>
          <a:prstGeom prst="rect">
            <a:avLst/>
          </a:prstGeom>
        </p:spPr>
        <p:txBody>
          <a:bodyPr wrap="square">
            <a:spAutoFit/>
          </a:bodyPr>
          <a:lstStyle/>
          <a:p>
            <a:pPr>
              <a:lnSpc>
                <a:spcPct val="150000"/>
              </a:lnSpc>
              <a:buFont typeface="Wingdings" pitchFamily="2" charset="2"/>
              <a:buChar char="q"/>
            </a:pPr>
            <a:r>
              <a:rPr lang="en-US" sz="2400" dirty="0" smtClean="0"/>
              <a:t> </a:t>
            </a:r>
            <a:r>
              <a:rPr lang="te-IN" sz="2400" dirty="0" smtClean="0"/>
              <a:t>దేవతల </a:t>
            </a:r>
            <a:r>
              <a:rPr lang="te-IN" sz="2400" dirty="0" smtClean="0"/>
              <a:t>దుస్థితిని చూసి, సురమాత అదితి, తన భర్తయైన కశ్యపబ్రహ్మను వేడుకున్నది. అంతట కశ్యపుడు అదితికి పయోభక్షణ వ్రతాన్ని ఉపదేశించాడు. </a:t>
            </a:r>
            <a:endParaRPr lang="en-US" sz="2400" dirty="0" smtClean="0"/>
          </a:p>
          <a:p>
            <a:pPr>
              <a:lnSpc>
                <a:spcPct val="150000"/>
              </a:lnSpc>
              <a:buFont typeface="Wingdings" pitchFamily="2" charset="2"/>
              <a:buChar char="q"/>
            </a:pPr>
            <a:r>
              <a:rPr lang="en-US" sz="2400" dirty="0" smtClean="0"/>
              <a:t> </a:t>
            </a:r>
            <a:r>
              <a:rPr lang="te-IN" sz="2400" dirty="0" smtClean="0"/>
              <a:t>ఆమె </a:t>
            </a:r>
            <a:r>
              <a:rPr lang="te-IN" sz="2400" dirty="0" smtClean="0"/>
              <a:t>ఫాల్గుణ మాసం, శుక్లపక్ష పాడ్యమి నుంచి 12 రోజులు హరిసమర్పణంగా వ్రతం చేసి భర్తను చేరగా, </a:t>
            </a:r>
            <a:endParaRPr lang="en-US" sz="2400" dirty="0" smtClean="0"/>
          </a:p>
          <a:p>
            <a:pPr>
              <a:lnSpc>
                <a:spcPct val="150000"/>
              </a:lnSpc>
              <a:buFont typeface="Wingdings" pitchFamily="2" charset="2"/>
              <a:buChar char="q"/>
            </a:pPr>
            <a:r>
              <a:rPr lang="en-US" sz="2400" dirty="0" smtClean="0"/>
              <a:t> </a:t>
            </a:r>
            <a:r>
              <a:rPr lang="te-IN" sz="2400" dirty="0" smtClean="0"/>
              <a:t>భగవదంశతో</a:t>
            </a:r>
            <a:r>
              <a:rPr lang="te-IN" sz="2400" dirty="0" smtClean="0"/>
              <a:t>, శ్రావణ ద్వాదశి నాడు శ్రోణ అభిజిత్‌ సంజ్ఞాత లగ్నంలో, రవి మధ్యాహ్నమున చరించునప్పుడు, గ్రహ తారా చంద్ర భద్రస్థితిలో వామనుడు జన్మించాడు.</a:t>
            </a:r>
            <a:endParaRPr lang="en-US"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4).jpg"/>
          <p:cNvPicPr>
            <a:picLocks noChangeAspect="1"/>
          </p:cNvPicPr>
          <p:nvPr/>
        </p:nvPicPr>
        <p:blipFill>
          <a:blip r:embed="rId2"/>
          <a:stretch>
            <a:fillRect/>
          </a:stretch>
        </p:blipFill>
        <p:spPr>
          <a:xfrm>
            <a:off x="1676400" y="1524000"/>
            <a:ext cx="6668086" cy="373412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914400"/>
            <a:ext cx="7391400" cy="5032147"/>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ఓరుగల్లుకి </a:t>
            </a:r>
            <a:r>
              <a:rPr lang="te-IN" sz="2400" dirty="0" smtClean="0"/>
              <a:t>ప్రభువైన సింగరాయ భూపాలురు భాగవతాన్ని తమకి అంకితమివ్వమని అడగగా పోతన అందుకు నిరాకరించి శ్రీ రామునికి అంకితం ఇచ్చారు</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 </a:t>
            </a:r>
            <a:r>
              <a:rPr lang="te-IN" sz="2400" dirty="0" smtClean="0">
                <a:hlinkClick r:id="rId2" tooltip="శ్రీమదాంధ్ర భాగవతం"/>
              </a:rPr>
              <a:t>శ్రీమదాంధ్ర భాగవతం</a:t>
            </a:r>
            <a:r>
              <a:rPr lang="te-IN" sz="2400" dirty="0" smtClean="0"/>
              <a:t> మొత్తము పోతన రచించినా, తరువాతి కాలంలో అవి పాడవడంతో </a:t>
            </a:r>
            <a:endParaRPr lang="en-US" sz="2400" dirty="0" smtClean="0"/>
          </a:p>
          <a:p>
            <a:pPr>
              <a:lnSpc>
                <a:spcPct val="150000"/>
              </a:lnSpc>
              <a:buFont typeface="Wingdings" pitchFamily="2" charset="2"/>
              <a:buChar char="v"/>
            </a:pPr>
            <a:r>
              <a:rPr lang="en-US" sz="2400" dirty="0" smtClean="0"/>
              <a:t> </a:t>
            </a:r>
            <a:r>
              <a:rPr lang="te-IN" sz="2400" dirty="0" smtClean="0"/>
              <a:t>5వ </a:t>
            </a:r>
            <a:r>
              <a:rPr lang="te-IN" sz="2400" dirty="0" smtClean="0"/>
              <a:t>స్కంధం (352 పద్యగద్యలు) గంగన, </a:t>
            </a:r>
            <a:endParaRPr lang="en-US" sz="2400" dirty="0" smtClean="0"/>
          </a:p>
          <a:p>
            <a:pPr>
              <a:lnSpc>
                <a:spcPct val="150000"/>
              </a:lnSpc>
              <a:buFont typeface="Wingdings" pitchFamily="2" charset="2"/>
              <a:buChar char="v"/>
            </a:pPr>
            <a:r>
              <a:rPr lang="en-US" sz="2400" dirty="0" smtClean="0"/>
              <a:t> </a:t>
            </a:r>
            <a:r>
              <a:rPr lang="te-IN" sz="2400" dirty="0" smtClean="0"/>
              <a:t>6వ </a:t>
            </a:r>
            <a:r>
              <a:rPr lang="te-IN" sz="2400" dirty="0" smtClean="0"/>
              <a:t>స్కంధం (531 పద్యగద్యలు) సింగయ, </a:t>
            </a:r>
            <a:endParaRPr lang="en-US" sz="2400" dirty="0" smtClean="0"/>
          </a:p>
          <a:p>
            <a:pPr>
              <a:lnSpc>
                <a:spcPct val="150000"/>
              </a:lnSpc>
              <a:buFont typeface="Wingdings" pitchFamily="2" charset="2"/>
              <a:buChar char="v"/>
            </a:pPr>
            <a:r>
              <a:rPr lang="en-US" sz="2400" dirty="0" smtClean="0"/>
              <a:t> </a:t>
            </a:r>
            <a:r>
              <a:rPr lang="te-IN" sz="2400" dirty="0" smtClean="0"/>
              <a:t>11</a:t>
            </a:r>
            <a:r>
              <a:rPr lang="te-IN" sz="2400" dirty="0" smtClean="0"/>
              <a:t>, 12 స్కంధాలు (182 పద్యగద్యలు) నారయ రచన అనీ ఎక్కువ ప్రచారంలో ఉంది.</a:t>
            </a:r>
            <a:endParaRPr lang="en-US"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7).jpg"/>
          <p:cNvPicPr>
            <a:picLocks noChangeAspect="1"/>
          </p:cNvPicPr>
          <p:nvPr/>
        </p:nvPicPr>
        <p:blipFill>
          <a:blip r:embed="rId2"/>
          <a:stretch>
            <a:fillRect/>
          </a:stretch>
        </p:blipFill>
        <p:spPr>
          <a:xfrm>
            <a:off x="2940147" y="477986"/>
            <a:ext cx="3263706" cy="5902028"/>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4).jpg"/>
          <p:cNvPicPr>
            <a:picLocks noChangeAspect="1"/>
          </p:cNvPicPr>
          <p:nvPr/>
        </p:nvPicPr>
        <p:blipFill>
          <a:blip r:embed="rId2"/>
          <a:stretch>
            <a:fillRect/>
          </a:stretch>
        </p:blipFill>
        <p:spPr>
          <a:xfrm>
            <a:off x="2405575" y="525544"/>
            <a:ext cx="4332850" cy="5806912"/>
          </a:xfrm>
          <a:prstGeom prst="rect">
            <a:avLst/>
          </a:prstGeom>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6).jpg"/>
          <p:cNvPicPr>
            <a:picLocks noChangeAspect="1"/>
          </p:cNvPicPr>
          <p:nvPr/>
        </p:nvPicPr>
        <p:blipFill>
          <a:blip r:embed="rId2"/>
          <a:stretch>
            <a:fillRect/>
          </a:stretch>
        </p:blipFill>
        <p:spPr>
          <a:xfrm>
            <a:off x="2504048" y="581509"/>
            <a:ext cx="4135904" cy="569498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533400"/>
            <a:ext cx="2597186" cy="646331"/>
          </a:xfrm>
          <a:prstGeom prst="rect">
            <a:avLst/>
          </a:prstGeom>
        </p:spPr>
        <p:txBody>
          <a:bodyPr wrap="none">
            <a:spAutoFit/>
          </a:bodyPr>
          <a:lstStyle/>
          <a:p>
            <a:r>
              <a:rPr lang="te-IN" sz="3600" i="1" u="sng" dirty="0" smtClean="0"/>
              <a:t>ఇతర రచనలు</a:t>
            </a:r>
            <a:endParaRPr lang="te-IN" sz="3600" i="1" u="sng" dirty="0"/>
          </a:p>
        </p:txBody>
      </p:sp>
      <p:sp>
        <p:nvSpPr>
          <p:cNvPr id="3" name="Rectangle 2"/>
          <p:cNvSpPr/>
          <p:nvPr/>
        </p:nvSpPr>
        <p:spPr>
          <a:xfrm>
            <a:off x="1295400" y="1600200"/>
            <a:ext cx="7467600" cy="3970318"/>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యవ్వనంలో </a:t>
            </a:r>
            <a:r>
              <a:rPr lang="te-IN" sz="2400" dirty="0" smtClean="0"/>
              <a:t>ఉండే సహజచాపల్యంతో పోతన భోగినీ దండకం అనే రచనను చేశారు. </a:t>
            </a:r>
            <a:endParaRPr lang="en-US" sz="2400" dirty="0" smtClean="0"/>
          </a:p>
          <a:p>
            <a:pPr>
              <a:lnSpc>
                <a:spcPct val="150000"/>
              </a:lnSpc>
              <a:buFont typeface="Wingdings" pitchFamily="2" charset="2"/>
              <a:buChar char="v"/>
            </a:pPr>
            <a:r>
              <a:rPr lang="en-US" sz="2400" dirty="0" smtClean="0"/>
              <a:t> </a:t>
            </a:r>
            <a:r>
              <a:rPr lang="te-IN" sz="2400" dirty="0" smtClean="0"/>
              <a:t>ఆనాటి </a:t>
            </a:r>
            <a:r>
              <a:rPr lang="te-IN" sz="2400" dirty="0" smtClean="0"/>
              <a:t>రాజు సర్వజ్ఞ సింగభూపాలుని ప్రియురాలి మీద అల్లిన ఈ దండకం, తెలుగులోనే తొలి దంకమని భావించేవారు లేకపోలేదు</a:t>
            </a:r>
            <a:r>
              <a:rPr lang="te-IN" sz="2400" dirty="0" smtClean="0"/>
              <a:t>.</a:t>
            </a:r>
            <a:endParaRPr lang="en-US" sz="2400" dirty="0" smtClean="0"/>
          </a:p>
          <a:p>
            <a:pPr>
              <a:lnSpc>
                <a:spcPct val="150000"/>
              </a:lnSpc>
              <a:buFont typeface="Wingdings" pitchFamily="2" charset="2"/>
              <a:buChar char="v"/>
            </a:pPr>
            <a:r>
              <a:rPr lang="en-US" sz="2400" dirty="0" smtClean="0"/>
              <a:t> </a:t>
            </a:r>
            <a:r>
              <a:rPr lang="te-IN" sz="2400" dirty="0" smtClean="0"/>
              <a:t>ఆ </a:t>
            </a:r>
            <a:r>
              <a:rPr lang="te-IN" sz="2400" dirty="0" smtClean="0"/>
              <a:t>తరువాత దక్షయజ్ఞ సందర్భంగా శివుని పరాక్రమాన్ని వివరిస్తూ ‘వీరభద్ర విజయం’ అనే పద్య కావ్యాన్ని రాశారు.</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png"/>
          <p:cNvPicPr>
            <a:picLocks noChangeAspect="1"/>
          </p:cNvPicPr>
          <p:nvPr/>
        </p:nvPicPr>
        <p:blipFill>
          <a:blip r:embed="rId2"/>
          <a:stretch>
            <a:fillRect/>
          </a:stretch>
        </p:blipFill>
        <p:spPr>
          <a:xfrm>
            <a:off x="2715064" y="688767"/>
            <a:ext cx="3713872" cy="548046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172</TotalTime>
  <Words>1117</Words>
  <Application>Microsoft Office PowerPoint</Application>
  <PresentationFormat>On-screen Show (4:3)</PresentationFormat>
  <Paragraphs>184</Paragraphs>
  <Slides>72</Slides>
  <Notes>1</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Solstice</vt:lpstr>
      <vt:lpstr>బమ్మెర పోతన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బమ్మెర పోతన </dc:title>
  <dc:creator>DELL</dc:creator>
  <cp:lastModifiedBy>DELL</cp:lastModifiedBy>
  <cp:revision>39</cp:revision>
  <dcterms:created xsi:type="dcterms:W3CDTF">2006-08-16T00:00:00Z</dcterms:created>
  <dcterms:modified xsi:type="dcterms:W3CDTF">2020-05-05T11:32:18Z</dcterms:modified>
</cp:coreProperties>
</file>