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0" r:id="rId3"/>
    <p:sldId id="256" r:id="rId4"/>
    <p:sldId id="274" r:id="rId5"/>
    <p:sldId id="257" r:id="rId6"/>
    <p:sldId id="258" r:id="rId7"/>
    <p:sldId id="270" r:id="rId8"/>
    <p:sldId id="259" r:id="rId9"/>
    <p:sldId id="260" r:id="rId10"/>
    <p:sldId id="261" r:id="rId11"/>
    <p:sldId id="276" r:id="rId12"/>
    <p:sldId id="262" r:id="rId13"/>
    <p:sldId id="263" r:id="rId14"/>
    <p:sldId id="277" r:id="rId15"/>
    <p:sldId id="264" r:id="rId16"/>
    <p:sldId id="265" r:id="rId17"/>
    <p:sldId id="275" r:id="rId18"/>
    <p:sldId id="266" r:id="rId19"/>
    <p:sldId id="279" r:id="rId20"/>
    <p:sldId id="267" r:id="rId21"/>
    <p:sldId id="269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.wikipedia.org/wiki/%E0%B0%87%E0%B0%B0%E0%B0%BE%E0%B0%A8%E0%B1%8D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e.wikipedia.org/wiki/%E0%B0%B7%E0%B0%BE%E0%B0%B9%E0%B1%8D%E2%80%8C%E0%B0%A8%E0%B0%BE%E0%B0%AE%E0%B0%BE" TargetMode="External"/><Relationship Id="rId4" Type="http://schemas.openxmlformats.org/officeDocument/2006/relationships/hyperlink" Target="https://te.wikipedia.org/w/index.php?title=%E0%B0%A4%E0%B1%82%E0%B0%B8%E0%B1%8D&amp;action=edit&amp;redlink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.wikipedia.org/wiki/%E0%B0%AC%E0%B0%82%E0%B0%97%E0%B0%BE%E0%B0%B0%E0%B0%82" TargetMode="External"/><Relationship Id="rId2" Type="http://schemas.openxmlformats.org/officeDocument/2006/relationships/hyperlink" Target="https://te.wikipedia.org/wiki/%E0%B0%87%E0%B0%B0%E0%B0%BE%E0%B0%A8%E0%B1%8D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e.wikipedia.org/wiki/%E0%B0%AA%E0%B0%A6%E0%B1%8D%E0%B0%AF%E0%B0%82" TargetMode="External"/><Relationship Id="rId2" Type="http://schemas.openxmlformats.org/officeDocument/2006/relationships/hyperlink" Target="https://te.wikipedia.org/wiki/%E0%B0%97%E0%B1%81%E0%B0%B0%E0%B1%8D%E0%B0%B0%E0%B0%82_%E0%B0%9C%E0%B0%BE%E0%B0%B7%E0%B1%81%E0%B0%B5%E0%B0%B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e.wikipedia.org/wiki/%E0%B0%AE%E0%B1%81%E0%B0%A4%E0%B1%8D%E0%B0%AF%E0%B0%AE%E0%B1%8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te.wikipedia.org/wiki/%E0%B0%9C%E0%B0%BE%E0%B0%B7%E0%B1%81%E0%B0%B5%E0%B0%BE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.wikipedia.org/w/index.php?title=935&amp;action=edit&amp;redlink=1" TargetMode="External"/><Relationship Id="rId7" Type="http://schemas.openxmlformats.org/officeDocument/2006/relationships/hyperlink" Target="https://te.wikipedia.org/wiki/%E0%B0%B7%E0%B0%BE%E0%B0%A8%E0%B0%BE%E0%B0%AE%E0%B0%BE" TargetMode="External"/><Relationship Id="rId2" Type="http://schemas.openxmlformats.org/officeDocument/2006/relationships/hyperlink" Target="https://te.wikipedia.org/w/index.php?title=Persian_language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e.wikipedia.org/wiki/%E0%B0%87%E0%B0%B0%E0%B0%BE%E0%B0%A8%E0%B1%8D" TargetMode="External"/><Relationship Id="rId5" Type="http://schemas.openxmlformats.org/officeDocument/2006/relationships/hyperlink" Target="https://te.wikipedia.org/wiki/%E0%B0%AA%E0%B0%B0%E0%B1%8D%E0%B0%B7%E0%B0%BF%E0%B0%AF%E0%B0%A8%E0%B1%8D" TargetMode="External"/><Relationship Id="rId4" Type="http://schemas.openxmlformats.org/officeDocument/2006/relationships/hyperlink" Target="https://te.wikipedia.org/w/index.php?title=1020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e.wikipedia.org/wiki/%E0%B0%B7%E0%B0%BE%E0%B0%A8%E0%B0%BE%E0%B0%AE%E0%B0%B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murgh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P.R Govt College</a:t>
            </a:r>
            <a:br>
              <a:rPr kumimoji="0" lang="en-US" sz="3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kakinada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295400" y="2971800"/>
            <a:ext cx="6400800" cy="1752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Telugu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&amp; Spl Telugu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ప్రతిపద్యానికీ </a:t>
            </a:r>
            <a:r>
              <a:rPr lang="te-IN" sz="2400" dirty="0" smtClean="0"/>
              <a:t>ఒక సువర్ణ దీనారు ఇస్తానని వాగ్దానం </a:t>
            </a:r>
            <a:r>
              <a:rPr lang="te-IN" sz="2400" dirty="0" smtClean="0"/>
              <a:t>చేసాడు.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సుల్తాను </a:t>
            </a:r>
            <a:r>
              <a:rPr lang="te-IN" sz="2400" dirty="0" smtClean="0"/>
              <a:t>కోరిక కాదనలేక ఫిరదౌసి సమ్మతించాడు.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సుల్తాను </a:t>
            </a:r>
            <a:r>
              <a:rPr lang="te-IN" sz="2400" dirty="0" smtClean="0"/>
              <a:t>అతనికి విశాలమైన భవనం, తగిన సామగ్రి, తాను నెలకొల్పిన పెద్దగ్రంధ భాంఢాగారం, మొదలైనవన్నీ ఇచ్చి అన్ని సౌకర్యాలు ఏర్పరచి గ్రంధ విషయాన్ని అనుసరించి అతని మందిరంలో జాతీయవీరుల చిత్రపటాలను ఏర్పరిచాడు</a:t>
            </a:r>
            <a:r>
              <a:rPr lang="te-IN" sz="2400" dirty="0" smtClean="0"/>
              <a:t>.</a:t>
            </a:r>
            <a:r>
              <a:rPr lang="te-IN" sz="2400" dirty="0" smtClean="0"/>
              <a:t>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ఫిరదౌసి </a:t>
            </a:r>
            <a:r>
              <a:rPr lang="te-IN" sz="2400" dirty="0" smtClean="0"/>
              <a:t>తన శక్తినంతా వినియోగించి 30సం. శ్రమించి గ్రంధం పూర్తిచేసి సుల్తాను చేతిలో పెట్టాడు.సుల్తాను తన వాగ్దానం చెల్లించుకోకుండా సువర్ణదీనారులకు బదులి వెండి నిష్కమములు కొన్ని సంచులలో వేసి పంపినాడు</a:t>
            </a:r>
            <a:r>
              <a:rPr lang="te-I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ఫిరదౌసి </a:t>
            </a:r>
            <a:r>
              <a:rPr lang="te-IN" sz="2400" dirty="0" smtClean="0"/>
              <a:t>ఈఅవమానం సహించలేకపోయాడు. ఈఅవమానంతో ఫిరదౌసి క్రుంగి ఇతరౌలకు చెప్పకుండా గజనీ పట్టణము విడిచి వెళ్ళిపోయాడు</a:t>
            </a:r>
            <a:r>
              <a:rPr lang="te-IN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28600"/>
            <a:ext cx="3730354" cy="54362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1400" y="5867400"/>
            <a:ext cx="24625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e-IN" sz="4000" b="1" i="1" u="sng" dirty="0" smtClean="0"/>
              <a:t>స్నానఘట్టం</a:t>
            </a:r>
            <a:endParaRPr lang="en-US" sz="4000" b="1" i="1" u="sn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పోయేటప్పుడు </a:t>
            </a:r>
            <a:r>
              <a:rPr lang="te-IN" sz="2400" dirty="0" smtClean="0"/>
              <a:t>ఒక దుప్పటీ ఒక కర్రమాత్రం తనతో తీసుకున్నాడు. అప్పటికి అతని వయస్సు 75సం. దాటినది</a:t>
            </a:r>
            <a:r>
              <a:rPr lang="te-I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వెళ్ళేముందు </a:t>
            </a:r>
            <a:r>
              <a:rPr lang="te-IN" sz="2400" dirty="0" smtClean="0"/>
              <a:t>తన ఆవేదనని తెలుపుతూ కొన్ని పద్యాలు వ్రాసి సుల్తానుకు పంపాడు.నగరంలోని పెద్ద మసీదు వద్ద తన హతాశుని వెళ్ళడిస్తూ ఒకపద్యం వ్రాశాడు.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దేశ </a:t>
            </a:r>
            <a:r>
              <a:rPr lang="te-IN" sz="2400" dirty="0" smtClean="0"/>
              <a:t>చరిత్రలోవలె వాజ్మయంలో కూడా గజనీ సుల్తాను అపకీర్తిని ఈపద్యాలు చిరస్థాయిగా షేసివేసినవి</a:t>
            </a:r>
            <a:r>
              <a:rPr lang="te-I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e-IN" sz="2400" dirty="0" smtClean="0"/>
              <a:t> </a:t>
            </a:r>
            <a:r>
              <a:rPr lang="te-IN" sz="2400" dirty="0" smtClean="0"/>
              <a:t>అటుపై సుల్తాను అతనికోసం ఆరునెలలు వెదకించాడు.కాని మరల లభించలేదు</a:t>
            </a:r>
            <a:r>
              <a:rPr lang="te-I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e-IN" sz="2400" dirty="0" smtClean="0"/>
              <a:t>ఫిరదౌసి దేశ సంచారం చేస్తూ బాగ్దాదు పట్టణం చేరుకున్నాడు. దారిలో అతనిని అందరు సన్మానించారు</a:t>
            </a:r>
            <a:r>
              <a:rPr lang="te-IN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e-IN" sz="2400" dirty="0" smtClean="0"/>
              <a:t> కాని సుల్తానుకు భయపడి ఆతనికి ఆశ్రయం ఇవ్వలేకపోయేవారు.ఫిరదౌసి తరువాత </a:t>
            </a:r>
            <a:r>
              <a:rPr lang="te-IN" sz="2400" b="1" dirty="0" smtClean="0"/>
              <a:t>యూసూఫు జులేఖా</a:t>
            </a:r>
            <a:r>
              <a:rPr lang="te-IN" sz="2400" dirty="0" smtClean="0"/>
              <a:t> అనే ప్రేమకావ్యం వ్రాశాడు</a:t>
            </a:r>
            <a:r>
              <a:rPr lang="te-I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కొంతకాలానికి </a:t>
            </a:r>
            <a:r>
              <a:rPr lang="te-IN" sz="2400" dirty="0" smtClean="0"/>
              <a:t>అతని స్వగ్రామం తౌసు చేరుకున్నాడు</a:t>
            </a:r>
            <a:r>
              <a:rPr lang="te-I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ఇలావుండగా </a:t>
            </a:r>
            <a:r>
              <a:rPr lang="te-IN" sz="2400" dirty="0" smtClean="0"/>
              <a:t>కొంతకాలానికి సుల్తాను హిందూదేశం ముట్టడి ముగించి తన పట్టణం వెళ్ళిపోతూ మార్గంలో ఒక శత్రువులకోట ముట్టడివేశాడు</a:t>
            </a:r>
            <a:r>
              <a:rPr lang="te-I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ఈవార్త </a:t>
            </a:r>
            <a:r>
              <a:rPr lang="te-IN" sz="2400" dirty="0" smtClean="0"/>
              <a:t>తెలిసి కోటలోనివారు ఫిరదౌసి ఒకప్పుడు వ్రాసిన </a:t>
            </a:r>
            <a:r>
              <a:rPr lang="te-IN" sz="2400" b="1" dirty="0" smtClean="0"/>
              <a:t>నీకంటే గొప్ప చక్రవర్తులు ఎందరో ఈప్రపంచం నుండి వెళ్ళిపోయారు నీవెంతకాలం ఈదండయాత్రలు చేస్తూ ఉంటావు</a:t>
            </a:r>
            <a:r>
              <a:rPr lang="te-IN" sz="2400" dirty="0" smtClean="0"/>
              <a:t> అనుభావంగల పద్యభాగం వ్రాసి సుల్తానుకు పంపారు.</a:t>
            </a:r>
            <a:br>
              <a:rPr lang="te-IN" sz="2400" dirty="0" smtClean="0"/>
            </a:b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s_shahname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7144"/>
            <a:ext cx="7413596" cy="487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518160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e-IN" sz="2400" dirty="0" smtClean="0">
                <a:hlinkClick r:id="rId3" tooltip="ఇరాన్"/>
              </a:rPr>
              <a:t>ఇరాన్</a:t>
            </a:r>
            <a:r>
              <a:rPr lang="te-IN" sz="2400" dirty="0" smtClean="0"/>
              <a:t> లోని </a:t>
            </a:r>
            <a:r>
              <a:rPr lang="te-IN" sz="2400" dirty="0" smtClean="0">
                <a:hlinkClick r:id="rId4" tooltip="తూస్ (పుట లేదు)"/>
              </a:rPr>
              <a:t>తూస్</a:t>
            </a:r>
            <a:r>
              <a:rPr lang="te-IN" sz="2400" dirty="0" smtClean="0"/>
              <a:t> నగరంలోని ఫిరదౌసి సమాధిపై లిఖించబడిన </a:t>
            </a:r>
            <a:r>
              <a:rPr lang="te-IN" sz="2400" dirty="0" smtClean="0">
                <a:hlinkClick r:id="rId5" tooltip="షాహ్‌నామా"/>
              </a:rPr>
              <a:t>షాహ్‌నామా</a:t>
            </a:r>
            <a:r>
              <a:rPr lang="te-IN" sz="2400" dirty="0" smtClean="0"/>
              <a:t> చిత్రాలు.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సుల్తాను </a:t>
            </a:r>
            <a:r>
              <a:rPr lang="te-IN" sz="2400" dirty="0" smtClean="0"/>
              <a:t>సిగ్గుతో ఆముట్టడి విరమించి ఫిరదౌసి ఉనికి తెలుసుకొని గజనీ పట్టణము చేరిన తరువాత క్షమాపణ తెలుపుతూ తొలివాగ్దానం చేసిన ధనం కంటే అధికముగా రాయబారుల చేతికిచ్చి పంపించేడు.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కానీ </a:t>
            </a:r>
            <a:r>
              <a:rPr lang="te-IN" sz="2400" dirty="0" smtClean="0"/>
              <a:t>ఫిరదౌసి ఆసన్మానం చూడలేకపోయాడు.రాయబారులు తౌసు నగరం చేరేసమయానికి అతడు మర్త్యలోకం విడిచి వెళ్ళిపోయాడు.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ధనరాసులతో </a:t>
            </a:r>
            <a:r>
              <a:rPr lang="te-IN" sz="2400" dirty="0" smtClean="0"/>
              <a:t>వారి పట్టణములోనికి ఒక ద్వారం గుండా ప్రవేసిస్తుండగా అతని మృతకళేబరము మరొక ద్వారం నుండి కదలిపోయినది</a:t>
            </a:r>
            <a:r>
              <a:rPr lang="te-I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షానామా</a:t>
            </a:r>
            <a:r>
              <a:rPr lang="te-IN" sz="2400" dirty="0" smtClean="0"/>
              <a:t> </a:t>
            </a:r>
            <a:r>
              <a:rPr lang="te-IN" sz="2400" dirty="0" smtClean="0">
                <a:hlinkClick r:id="rId2" tooltip="ఇరాన్"/>
              </a:rPr>
              <a:t>ఇరాన్</a:t>
            </a:r>
            <a:r>
              <a:rPr lang="te-IN" sz="2400" dirty="0" smtClean="0"/>
              <a:t> రాజుల మరియూ రాజ్యాల చరిత్రను వివరించే గ్రంథము. ఈయన జీవితాంతం శ్రమించి రాసిన గ్రంథమునకు సుల్తాను మాట తప్పి </a:t>
            </a:r>
            <a:r>
              <a:rPr lang="te-IN" sz="2400" dirty="0" smtClean="0">
                <a:hlinkClick r:id="rId3" tooltip="బంగారం"/>
              </a:rPr>
              <a:t>బంగారు</a:t>
            </a:r>
            <a:r>
              <a:rPr lang="te-IN" sz="2400" dirty="0" smtClean="0"/>
              <a:t> నాణెములకు బదులు వెండి నాణెములను </a:t>
            </a:r>
            <a:r>
              <a:rPr lang="te-IN" sz="2400" dirty="0" smtClean="0"/>
              <a:t>ఇచ్చెను</a:t>
            </a:r>
            <a:r>
              <a:rPr lang="en-US" sz="2400" dirty="0" smtClean="0"/>
              <a:t>.</a:t>
            </a:r>
            <a:endParaRPr lang="te-IN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0736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అతను </a:t>
            </a:r>
            <a:r>
              <a:rPr lang="te-IN" sz="2400" dirty="0" smtClean="0"/>
              <a:t>వెండి నాణెములను స్వీకరించలేదు . సుల్తాను తప్పిదము తెలుసుకొని బంగారు నాణెములను పంపేటప్పటికి ఆ దిగులుతో మరణించిన ఫిరదౌసి శవము వేరొక ద్వారము గుండా బయటికి వచ్చెను.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కానీ </a:t>
            </a:r>
            <a:r>
              <a:rPr lang="te-IN" sz="2400" dirty="0" smtClean="0"/>
              <a:t>సుల్తాను అతని మరణానంతరము తన తప్పును తెలుసుకొని ఫిరదౌసి జ్ఞాపక చిహ్నముగా ఒక కట్టడమును కట్టించెను.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1000"/>
            <a:ext cx="6518258" cy="47397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53528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e-IN" sz="2400" dirty="0" smtClean="0"/>
              <a:t>షాహ్‌నామా లోని పార్థియన్ రాజు అర్తబాన్, ససానిద్ రాజు అర్దెషీర్-1 తో తలబడుట.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52400"/>
            <a:ext cx="5593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e-IN" sz="4000" b="1" i="1" u="sng" dirty="0" smtClean="0"/>
              <a:t>తెలుగు సాహిత్యంలో ఫిరదౌసి</a:t>
            </a:r>
            <a:endParaRPr lang="te-IN" sz="4000" b="1" i="1" u="sng" dirty="0"/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ఈ </a:t>
            </a:r>
            <a:r>
              <a:rPr lang="te-IN" sz="2400" dirty="0" smtClean="0"/>
              <a:t>కథను ఎంతో హృద్యంగా </a:t>
            </a:r>
            <a:r>
              <a:rPr lang="te-IN" sz="2400" dirty="0" smtClean="0">
                <a:hlinkClick r:id="rId2" tooltip="గుర్రం జాషువా"/>
              </a:rPr>
              <a:t>గుర్రం జాషువా</a:t>
            </a:r>
            <a:r>
              <a:rPr lang="te-IN" sz="2400" dirty="0" smtClean="0"/>
              <a:t> తెలుగు వారికి పరిచయం చేసాడు. ఇందులోని ప్రతి </a:t>
            </a:r>
            <a:r>
              <a:rPr lang="te-IN" sz="2400" dirty="0" smtClean="0">
                <a:hlinkClick r:id="rId3" tooltip="పద్యం"/>
              </a:rPr>
              <a:t>పద్యం</a:t>
            </a:r>
            <a:r>
              <a:rPr lang="te-IN" sz="2400" dirty="0" smtClean="0"/>
              <a:t> ఒక </a:t>
            </a:r>
            <a:r>
              <a:rPr lang="te-IN" sz="2400" dirty="0" smtClean="0">
                <a:hlinkClick r:id="rId4" tooltip="ముత్యము"/>
              </a:rPr>
              <a:t>ముత్యం</a:t>
            </a:r>
            <a:r>
              <a:rPr lang="te-I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అడవిలో </a:t>
            </a:r>
            <a:r>
              <a:rPr lang="te-IN" sz="2400" dirty="0" smtClean="0"/>
              <a:t>వెళ్ళే బాటసారులను ఒక ఎండుటాకు కూడా భయపెడ్తుంది, అనే పద్యం </a:t>
            </a:r>
            <a:r>
              <a:rPr lang="te-IN" sz="2400" i="1" dirty="0" smtClean="0"/>
              <a:t>...నాటి పాంథులనదేమో అదరి బెదరించె నొక ఎండుటాకు కూడా</a:t>
            </a:r>
            <a:r>
              <a:rPr lang="te-IN" sz="2400" dirty="0" smtClean="0"/>
              <a:t> ఇలా ప్రతీ పద్యం ఎంతో బావుంటుంది.</a:t>
            </a:r>
            <a:endParaRPr lang="te-IN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348" y="152400"/>
            <a:ext cx="4181052" cy="65869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rram Jashuva Images and Jayanthi Greetings Wallpapers.JPG"/>
          <p:cNvPicPr>
            <a:picLocks noChangeAspect="1"/>
          </p:cNvPicPr>
          <p:nvPr/>
        </p:nvPicPr>
        <p:blipFill>
          <a:blip r:embed="rId2"/>
          <a:srcRect t="8108" b="9459"/>
          <a:stretch>
            <a:fillRect/>
          </a:stretch>
        </p:blipFill>
        <p:spPr>
          <a:xfrm>
            <a:off x="0" y="685800"/>
            <a:ext cx="8827866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0480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te-IN" sz="2400" dirty="0" smtClean="0">
                <a:solidFill>
                  <a:srgbClr val="000000"/>
                </a:solidFill>
                <a:latin typeface="Arial" charset="0"/>
              </a:rPr>
              <a:t>సుల్తాను </a:t>
            </a:r>
            <a:r>
              <a:rPr lang="te-IN" sz="2400" dirty="0" smtClean="0">
                <a:solidFill>
                  <a:srgbClr val="000000"/>
                </a:solidFill>
                <a:latin typeface="Arial" charset="0"/>
              </a:rPr>
              <a:t>మాట తప్పినప్పుడు చెప్పిన పద్యం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 indent="-4572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e-IN" sz="2400" b="1" i="1" dirty="0" smtClean="0">
                <a:solidFill>
                  <a:srgbClr val="000000"/>
                </a:solidFill>
                <a:latin typeface="Arial" charset="0"/>
              </a:rPr>
              <a:t>అల్లా తోడని పల్కి </a:t>
            </a:r>
            <a:endParaRPr lang="en-US" sz="2400" b="1" i="1" dirty="0" smtClean="0">
              <a:solidFill>
                <a:srgbClr val="000000"/>
              </a:solidFill>
              <a:latin typeface="Arial" charset="0"/>
            </a:endParaRPr>
          </a:p>
          <a:p>
            <a:pPr lvl="1" indent="-4572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e-IN" sz="2400" b="1" i="1" dirty="0" smtClean="0">
                <a:solidFill>
                  <a:srgbClr val="000000"/>
                </a:solidFill>
                <a:latin typeface="Arial" charset="0"/>
              </a:rPr>
              <a:t>నా </a:t>
            </a:r>
            <a:r>
              <a:rPr lang="te-IN" sz="2400" b="1" i="1" dirty="0" smtClean="0">
                <a:solidFill>
                  <a:srgbClr val="000000"/>
                </a:solidFill>
                <a:latin typeface="Arial" charset="0"/>
              </a:rPr>
              <a:t>పసిడి కావ్య ద్రవ్యంబు వెండితొ </a:t>
            </a:r>
            <a:endParaRPr lang="en-US" sz="2400" b="1" i="1" dirty="0" smtClean="0">
              <a:solidFill>
                <a:srgbClr val="000000"/>
              </a:solidFill>
              <a:latin typeface="Arial" charset="0"/>
            </a:endParaRPr>
          </a:p>
          <a:p>
            <a:pPr lvl="1" indent="-4572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e-IN" sz="2400" b="1" i="1" dirty="0" smtClean="0">
                <a:solidFill>
                  <a:srgbClr val="000000"/>
                </a:solidFill>
                <a:latin typeface="Arial" charset="0"/>
              </a:rPr>
              <a:t>చెల్లింపగ </a:t>
            </a:r>
            <a:r>
              <a:rPr lang="te-IN" sz="2400" b="1" i="1" dirty="0" smtClean="0">
                <a:solidFill>
                  <a:srgbClr val="000000"/>
                </a:solidFill>
                <a:latin typeface="Arial" charset="0"/>
              </a:rPr>
              <a:t>దొర కన్న టక్కరివి</a:t>
            </a:r>
            <a:endParaRPr lang="en-US" sz="2400" b="1" i="1" dirty="0" smtClean="0">
              <a:solidFill>
                <a:srgbClr val="000000"/>
              </a:solidFill>
              <a:latin typeface="Arial" charset="0"/>
              <a:cs typeface="Gautami"/>
            </a:endParaRPr>
          </a:p>
          <a:p>
            <a:pPr lvl="1" indent="-4572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e-IN" sz="2400" b="1" i="1" dirty="0" smtClean="0">
                <a:solidFill>
                  <a:srgbClr val="000000"/>
                </a:solidFill>
                <a:latin typeface="Arial" charset="0"/>
              </a:rPr>
              <a:t>నీచే పూజితుందైనచో అల్లకున్ సుఖమే</a:t>
            </a:r>
            <a:r>
              <a:rPr lang="en-US" sz="2400" b="1" i="1" dirty="0" smtClean="0">
                <a:solidFill>
                  <a:srgbClr val="000000"/>
                </a:solidFill>
                <a:latin typeface="Arial" charset="0"/>
                <a:cs typeface="Gautami"/>
              </a:rPr>
              <a:t>...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e-IN" sz="2400" dirty="0" smtClean="0">
                <a:solidFill>
                  <a:srgbClr val="000000"/>
                </a:solidFill>
                <a:latin typeface="Arial" charset="0"/>
              </a:rPr>
              <a:t>వంటి </a:t>
            </a:r>
            <a:r>
              <a:rPr lang="te-IN" sz="2400" dirty="0" smtClean="0">
                <a:solidFill>
                  <a:srgbClr val="000000"/>
                </a:solidFill>
                <a:latin typeface="Arial" charset="0"/>
              </a:rPr>
              <a:t>పద్యాలు ఫిరదౌసి మనో భావలను పాతఠకుల మనొ ఫలకం మీద నిలచి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e-IN" sz="2400" dirty="0" smtClean="0">
                <a:solidFill>
                  <a:srgbClr val="000000"/>
                </a:solidFill>
                <a:latin typeface="Arial" charset="0"/>
              </a:rPr>
              <a:t>పోయేల </a:t>
            </a:r>
            <a:r>
              <a:rPr lang="te-IN" sz="2400" dirty="0" smtClean="0">
                <a:solidFill>
                  <a:srgbClr val="000000"/>
                </a:solidFill>
                <a:latin typeface="Arial" charset="0"/>
              </a:rPr>
              <a:t>చేస్తాయి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Gautami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</a:t>
            </a:r>
            <a:r>
              <a:rPr lang="te-IN" sz="2400" dirty="0" smtClean="0"/>
              <a:t>చివరగా </a:t>
            </a:r>
            <a:r>
              <a:rPr lang="te-IN" sz="2400" dirty="0" smtClean="0"/>
              <a:t>ఫిరదౌసి మసీదు గోడలపై రాసిన పద్యం </a:t>
            </a:r>
            <a:r>
              <a:rPr lang="te-IN" sz="2400" dirty="0" smtClean="0">
                <a:hlinkClick r:id="rId2" tooltip="జాషువా"/>
              </a:rPr>
              <a:t>జాషువా</a:t>
            </a:r>
            <a:r>
              <a:rPr lang="te-IN" sz="2400" dirty="0" smtClean="0"/>
              <a:t> పదాలలో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</a:t>
            </a:r>
            <a:r>
              <a:rPr lang="te-IN" sz="2400" dirty="0" smtClean="0"/>
              <a:t>ముత్యముల </a:t>
            </a:r>
            <a:r>
              <a:rPr lang="te-IN" sz="2400" dirty="0" smtClean="0"/>
              <a:t>కిక్కయైన సముద్రముననుపెక్కుమారులు మునకలు </a:t>
            </a:r>
            <a:r>
              <a:rPr lang="en-US" sz="2400" dirty="0" smtClean="0"/>
              <a:t> </a:t>
            </a:r>
            <a:r>
              <a:rPr lang="te-IN" sz="2400" dirty="0" smtClean="0"/>
              <a:t>వేసినాడభాగ్యహీణుడ </a:t>
            </a:r>
            <a:r>
              <a:rPr lang="te-IN" sz="2400" dirty="0" smtClean="0"/>
              <a:t>ముత్యమ్ము వదడయనైతివనధి నను మ్రింగ నోరు విచ్చినది </a:t>
            </a:r>
            <a:r>
              <a:rPr lang="en-US" sz="2400" dirty="0" smtClean="0"/>
              <a:t>  </a:t>
            </a:r>
            <a:r>
              <a:rPr lang="te-IN" sz="2400" dirty="0" smtClean="0"/>
              <a:t>తుదకు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Ferdowsi_tom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40080"/>
            <a:ext cx="6461760" cy="4846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00" y="5694402"/>
            <a:ext cx="24609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e-IN" sz="3000" b="1" i="1" u="sng" dirty="0" smtClean="0"/>
              <a:t>ఫిరదౌసి సమాధి</a:t>
            </a:r>
            <a:endParaRPr lang="en-US" sz="3000" b="1" i="1" u="sn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57200"/>
            <a:ext cx="3815574" cy="5914144"/>
          </a:xfrm>
          <a:prstGeom prst="rect">
            <a:avLst/>
          </a:prstGeom>
        </p:spPr>
      </p:pic>
      <p:pic>
        <p:nvPicPr>
          <p:cNvPr id="5" name="Picture 4" descr="Jashuva-Rachanalu-Mudava-Samput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3803680" cy="60753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228600"/>
            <a:ext cx="1656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e-IN" sz="4000" b="1" i="1" u="sng" dirty="0" smtClean="0"/>
              <a:t>ఫిరదౌసి</a:t>
            </a:r>
            <a:endParaRPr lang="te-IN" sz="4000" b="1" i="1" u="sng" dirty="0"/>
          </a:p>
        </p:txBody>
      </p:sp>
      <p:sp>
        <p:nvSpPr>
          <p:cNvPr id="3" name="Rectangle 2"/>
          <p:cNvSpPr/>
          <p:nvPr/>
        </p:nvSpPr>
        <p:spPr>
          <a:xfrm>
            <a:off x="0" y="9906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'</a:t>
            </a:r>
            <a:r>
              <a:rPr lang="te-IN" sz="2400" b="1" i="1" dirty="0" smtClean="0"/>
              <a:t>ఫిరదౌసిగా </a:t>
            </a:r>
            <a:r>
              <a:rPr lang="te-IN" sz="2400" b="1" i="1" dirty="0" smtClean="0"/>
              <a:t>పిలవబడే </a:t>
            </a:r>
            <a:r>
              <a:rPr lang="te-IN" sz="2400" i="1" dirty="0" smtClean="0"/>
              <a:t>హకీం అబుల్-ఖాసిం ఫిర్దౌసీ తూసీ'</a:t>
            </a:r>
            <a:r>
              <a:rPr lang="en-US" sz="2400" b="1" dirty="0" err="1" smtClean="0"/>
              <a:t>Hakīm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Abul-Qāsim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Ferdowsī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Tūsī</a:t>
            </a:r>
            <a:r>
              <a:rPr lang="en-US" sz="2400" dirty="0" smtClean="0"/>
              <a:t> (</a:t>
            </a:r>
            <a:r>
              <a:rPr lang="en-US" sz="2400" dirty="0" smtClean="0">
                <a:hlinkClick r:id="rId2" tooltip="Persian language (పుట లేదు)"/>
              </a:rPr>
              <a:t>Persian</a:t>
            </a:r>
            <a:r>
              <a:rPr lang="en-US" sz="2400" dirty="0" smtClean="0"/>
              <a:t>: </a:t>
            </a:r>
            <a:r>
              <a:rPr lang="ar-AE" sz="2400" dirty="0" smtClean="0"/>
              <a:t>حکیم ابوالقاسم فردوسی توسی‎, </a:t>
            </a:r>
            <a:r>
              <a:rPr lang="en-US" sz="2400" dirty="0" smtClean="0"/>
              <a:t>most commonly known as </a:t>
            </a:r>
            <a:r>
              <a:rPr lang="en-US" sz="2400" b="1" dirty="0" err="1" smtClean="0"/>
              <a:t>Ferdowsi</a:t>
            </a:r>
            <a:r>
              <a:rPr lang="en-US" sz="2400" dirty="0" smtClean="0"/>
              <a:t> </a:t>
            </a:r>
            <a:r>
              <a:rPr lang="en-US" sz="2400" dirty="0" smtClean="0"/>
              <a:t>(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ar-AE" sz="2400" dirty="0" smtClean="0"/>
              <a:t>فردوسی</a:t>
            </a:r>
            <a:r>
              <a:rPr lang="ar-AE" sz="2400" dirty="0" smtClean="0"/>
              <a:t>) (</a:t>
            </a:r>
            <a:r>
              <a:rPr lang="ar-AE" sz="2400" dirty="0" smtClean="0">
                <a:hlinkClick r:id="rId3" tooltip="935 (పుట లేదు)"/>
              </a:rPr>
              <a:t>935</a:t>
            </a:r>
            <a:r>
              <a:rPr lang="ar-AE" sz="2400" dirty="0" smtClean="0"/>
              <a:t>–</a:t>
            </a:r>
            <a:r>
              <a:rPr lang="ar-AE" sz="2400" dirty="0" smtClean="0">
                <a:hlinkClick r:id="rId4" tooltip="1020 (పుట లేదు)"/>
              </a:rPr>
              <a:t>1020</a:t>
            </a:r>
            <a:r>
              <a:rPr lang="ar-AE" sz="2400" dirty="0" smtClean="0"/>
              <a:t>) </a:t>
            </a:r>
            <a:r>
              <a:rPr lang="te-IN" sz="2400" dirty="0" smtClean="0"/>
              <a:t>అత్యంత గౌరవనీయమైన </a:t>
            </a:r>
            <a:r>
              <a:rPr lang="te-IN" sz="2400" dirty="0" smtClean="0">
                <a:hlinkClick r:id="rId5" tooltip="పర్షియన్"/>
              </a:rPr>
              <a:t>పర్షియన్</a:t>
            </a:r>
            <a:r>
              <a:rPr lang="te-IN" sz="2400" dirty="0" smtClean="0"/>
              <a:t> కవి (940 – 1020 ).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ఈయన </a:t>
            </a:r>
            <a:r>
              <a:rPr lang="te-IN" sz="2400" dirty="0" smtClean="0"/>
              <a:t>పర్షియా (</a:t>
            </a:r>
            <a:r>
              <a:rPr lang="te-IN" sz="2400" dirty="0" smtClean="0">
                <a:hlinkClick r:id="rId6" tooltip="ఇరాన్"/>
              </a:rPr>
              <a:t>ఇరాన్</a:t>
            </a:r>
            <a:r>
              <a:rPr lang="te-IN" sz="2400" dirty="0" smtClean="0"/>
              <a:t>) జాతీయ ఇతిహాసమైన </a:t>
            </a:r>
            <a:r>
              <a:rPr lang="te-IN" sz="2400" b="1" dirty="0" smtClean="0">
                <a:hlinkClick r:id="rId7" tooltip="షానామా"/>
              </a:rPr>
              <a:t>షానామా</a:t>
            </a:r>
            <a:r>
              <a:rPr lang="te-IN" sz="2400" dirty="0" smtClean="0"/>
              <a:t> అను మహా గ్రంథాన్ని రచించాడు.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6388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e-IN" sz="2400" dirty="0" smtClean="0"/>
              <a:t>షాహ్‌నామ లోని కొన్ని చిత్రాలు. రుస్తాన్ని సముద్రంలో పడవేయుట.</a:t>
            </a:r>
            <a:endParaRPr lang="en-US" sz="2400" dirty="0"/>
          </a:p>
        </p:txBody>
      </p:sp>
      <p:pic>
        <p:nvPicPr>
          <p:cNvPr id="3" name="Picture 2" descr="800px-Shahnameh_-_The_Div_Akvan_throws_Rustam_into_the_s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39360"/>
            <a:ext cx="4529850" cy="51470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152400"/>
            <a:ext cx="3060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e-IN" sz="4000" b="1" i="1" u="sng" dirty="0" smtClean="0"/>
              <a:t>జీవిత విశేషాలు</a:t>
            </a:r>
            <a:endParaRPr lang="te-IN" sz="4000" b="1" i="1" u="sng" dirty="0"/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ఫిరదౌసి </a:t>
            </a:r>
            <a:r>
              <a:rPr lang="te-IN" sz="2400" dirty="0" smtClean="0"/>
              <a:t>తండ్రిపేరు ఇసాఖ్.ఇతను హిజరీ 940 ప్రాంతంలో తౌసు అనే పట్టణంలో జన్మించాడు.అతడు జన్మించేటప్పుడు ఇసాఖ్ ఒకకల కన్నాడు</a:t>
            </a:r>
            <a:r>
              <a:rPr lang="te-I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తన </a:t>
            </a:r>
            <a:r>
              <a:rPr lang="te-IN" sz="2400" dirty="0" smtClean="0"/>
              <a:t>కుమారుడు ఒక వృక్షముమీద పాడుతూ ఉన్నట్లు, చుట్టూ చేరి ప్రజలు కరతాళధ్వనులు చేస్తున్నట్లు అతడు కలలో చూచాడు</a:t>
            </a:r>
            <a:r>
              <a:rPr lang="te-I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దీని </a:t>
            </a:r>
            <a:r>
              <a:rPr lang="te-IN" sz="2400" dirty="0" smtClean="0"/>
              <a:t>ఫలితం అతడు పెద్ద కవి అవుతాడని జ్యోతిష్యులు చెప్పారట. ఫిరదౌసి చిన్నప్పటి నుండి చాలా గ్రంధాలు చదివి,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మంచి </a:t>
            </a:r>
            <a:r>
              <a:rPr lang="te-IN" sz="2400" dirty="0" smtClean="0"/>
              <a:t>జ్ఞానాన్ని ఆర్జించి చక్కని కవిత్వపటుత్వము, కత్తివంటి పదునుగల భాషాశైలి అలవడ్డ తరువాత అతడు </a:t>
            </a:r>
            <a:r>
              <a:rPr lang="te-IN" sz="2400" dirty="0" smtClean="0">
                <a:hlinkClick r:id="rId2" tooltip="షానామా"/>
              </a:rPr>
              <a:t>షానామా</a:t>
            </a:r>
            <a:r>
              <a:rPr lang="te-IN" sz="2400" dirty="0" smtClean="0"/>
              <a:t> లేదా షహనామా అనే గ్రంధము వ్రాయుట మొదలుపట్టాడు</a:t>
            </a:r>
            <a:r>
              <a:rPr lang="te-I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e-IN" sz="2400" dirty="0" smtClean="0"/>
              <a:t>షానామా </a:t>
            </a:r>
            <a:r>
              <a:rPr lang="te-IN" sz="2400" dirty="0" smtClean="0"/>
              <a:t>అనగా </a:t>
            </a:r>
            <a:r>
              <a:rPr lang="te-IN" sz="2400" b="1" dirty="0" smtClean="0"/>
              <a:t>రాజుల చరిత్ర</a:t>
            </a:r>
            <a:r>
              <a:rPr lang="te-IN" sz="2400" dirty="0" smtClean="0"/>
              <a:t> అని అర్ధము.పారశీకరాజుల వీరచరిత్ర అందులో కధావిషయం</a:t>
            </a:r>
            <a:r>
              <a:rPr lang="te-IN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ఫిరదౌసి </a:t>
            </a:r>
            <a:r>
              <a:rPr lang="te-IN" sz="2400" dirty="0" smtClean="0"/>
              <a:t>కి పూర్వమే షానామ దఖీఖీ అనే కవి వ్రాసి 1000 పద్యాల వరకు వ్రాసి తాను ప్రేమించిన ఒకబానిస చేతికత్తికి బలై మరణించాడు</a:t>
            </a:r>
            <a:r>
              <a:rPr lang="te-IN" sz="2400" dirty="0" smtClean="0"/>
              <a:t>.</a:t>
            </a:r>
            <a:r>
              <a:rPr lang="te-IN" sz="2400" dirty="0" smtClean="0"/>
              <a:t>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ఫిరదౌసి </a:t>
            </a:r>
            <a:r>
              <a:rPr lang="te-IN" sz="2400" dirty="0" smtClean="0"/>
              <a:t>అది వ్రాయ సంకల్పించగానే అతని కలలో కనబడి "షానామా నేను ప్రారంభించి క్రొంత వ్రాసి నసించాను నీవు ఆభాగం అట్లేఉంచి మిగిలినభాగం పూర్తిచేసి,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దీనివిషయంలో </a:t>
            </a:r>
            <a:r>
              <a:rPr lang="te-IN" sz="2400" dirty="0" smtClean="0"/>
              <a:t>మరొక అభాగ్యుడు కూడా కృషిచేసాడని లోకం గుర్తించేటట్లు చేయు" అని దఖీఖీ చెప్పాడట.ఫిరదౌసి తక్కిన భాగమే వ్రాయమొదలు పెట్టాడు</a:t>
            </a:r>
            <a:r>
              <a:rPr lang="te-I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e-IN" sz="2400" dirty="0" smtClean="0"/>
              <a:t> </a:t>
            </a:r>
            <a:r>
              <a:rPr lang="te-IN" sz="2400" dirty="0" smtClean="0"/>
              <a:t>షానామా (షహనామా) </a:t>
            </a:r>
            <a:r>
              <a:rPr lang="te-IN" sz="2400" b="1" dirty="0" smtClean="0"/>
              <a:t>బాహిరీ-తాఖ్ రబ్</a:t>
            </a:r>
            <a:r>
              <a:rPr lang="te-IN" sz="2400" dirty="0" smtClean="0"/>
              <a:t> అనే పార్సీ వృతాములలో 60,000 పద్యాలతో కూడిన గొప్ప ఇతిహాస గ్రంధాలలో ఒకటి</a:t>
            </a:r>
            <a:r>
              <a:rPr lang="te-I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పలు </a:t>
            </a:r>
            <a:r>
              <a:rPr lang="te-IN" sz="2400" dirty="0" smtClean="0"/>
              <a:t>ప్రపంచదేశ భాషలలోనికి ఇది తర్జుమా చేయబదినది కూడా.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78474" cy="52089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5638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e-IN" sz="2400" dirty="0" smtClean="0">
                <a:hlinkClick r:id="rId3" tooltip="en:Simurgh"/>
              </a:rPr>
              <a:t>సిముర్గ్</a:t>
            </a:r>
            <a:r>
              <a:rPr lang="te-IN" sz="2400" dirty="0" smtClean="0"/>
              <a:t>, షాహ్‌నామా లోని ఊహాజనిత విహంగం, ఫిరదౌసి సమాధి.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తనగ్రంధము </a:t>
            </a:r>
            <a:r>
              <a:rPr lang="te-IN" sz="2400" dirty="0" smtClean="0"/>
              <a:t>హూర్చి ఫిరదౌసి ఇట్లు వ్రాసుకున్నాడు: నా గ్రంధం చదివే ప్రతీ స్త్రీ, పురుషుడైనా వీరకృత్యాలు చేయుటకు సంసిద్ధులవుతారు</a:t>
            </a:r>
            <a:r>
              <a:rPr lang="te-I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e-IN" sz="2400" dirty="0" smtClean="0"/>
              <a:t> </a:t>
            </a:r>
            <a:r>
              <a:rPr lang="te-IN" sz="2400" dirty="0" smtClean="0"/>
              <a:t>నేటి గృహాఉ ఎండ వానలకు నశించగలవు కాని తుఫాను, వర్షం ఏవీ నేను కట్టిన కావ్యసౌధాన్ని పడగొట్టలేవు. స్వర్గం నాకవిత్వం ముందు శిరస్సు వాల్చింది</a:t>
            </a:r>
            <a:r>
              <a:rPr lang="te-I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e-IN" sz="2400" dirty="0" smtClean="0"/>
              <a:t>ఫిరదౌసి షానామా వ్రాస్తున్న విషయం దేశంలో వ్యాపించింది. అతని కావ్యం విన్నవారంతా ఆతనిని సన్మానిస్తూ ఉండేవారు</a:t>
            </a:r>
            <a:r>
              <a:rPr lang="te-I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ఈవార్త </a:t>
            </a:r>
            <a:r>
              <a:rPr lang="te-IN" sz="2400" dirty="0" smtClean="0"/>
              <a:t>కొంతకాలానికి గజనీ పురసుల్తాను మహమాదు ఆస్థానంలోకి కూడా ప్రాకగా, భారతదేశం మీదకి అనేక దండయాత్రలు చేసిన గజనీ ఫిరదౌసిని తన ఆస్థానానికి రప్పించేడు.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సుల్తాను </a:t>
            </a:r>
            <a:r>
              <a:rPr lang="te-IN" sz="2400" dirty="0" smtClean="0"/>
              <a:t>ఆస్థానం చేరే ముందు అక్కడ ఒక విచిత్ర సంఘటన జరిగింది. గజనీ పట్టణముబైట ఉద్యానవనంలో అతనిని ఆంసరీ, ఆస్ జాదీ, పరూఖి అనే ముగ్గురు ఆస్థాన కవులు కలుసుకున్నారు.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పల్లిటూరి </a:t>
            </a:r>
            <a:r>
              <a:rPr lang="te-IN" sz="2400" dirty="0" smtClean="0"/>
              <a:t>వానివలే కనిపిస్తున్న ఫిరదౌసిని చూచు నీవెవరని ఆతని వారు ప్రశ్నించగా నేనొక కవి నని అతడు బదులు చెప్పాడు</a:t>
            </a:r>
            <a:r>
              <a:rPr lang="te-I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నాగరీకులైన </a:t>
            </a:r>
            <a:r>
              <a:rPr lang="te-IN" sz="2400" dirty="0" smtClean="0"/>
              <a:t>వారు ఆతనిని పరీక్షంచవలననే అభిప్రాయంతో షక్ అనే అంత్యప్రాసతో కూడిన పద్యపాదములు తలాఒకటి చదివారు</a:t>
            </a:r>
            <a:r>
              <a:rPr lang="te-I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పారశీకభాషలో </a:t>
            </a:r>
            <a:r>
              <a:rPr lang="te-IN" sz="2400" dirty="0" smtClean="0"/>
              <a:t>షక్ అనే అక్షరంతో ముగిసే శబ్దాలు మూడుమాత్రమే ఉండగా నాల్గవది ఫిరదౌసి చెప్పాడు.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అప్పుడు </a:t>
            </a:r>
            <a:r>
              <a:rPr lang="te-IN" sz="2400" dirty="0" smtClean="0"/>
              <a:t>వారు ఆశ్చర్యపోగా ఫిరదౌసిని ఆస్థాన కవిగా నియమించారు. సుల్తాను ఆస్థానం ప్రవేశించి ఫిరదౌసి తన కావ్యం నుండి సోరుబురుస్తము ల కధాభాగం వినిపించాడు</a:t>
            </a:r>
            <a:r>
              <a:rPr lang="te-I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అతని </a:t>
            </a:r>
            <a:r>
              <a:rPr lang="te-IN" sz="2400" dirty="0" smtClean="0"/>
              <a:t>ఆవేశకరమైన రచనానైపుణ్యానికి సుల్తాను ఆస్థానమంతా దిగ్భ్రాంతి చెంది అతనిని అందరు ప్రశంసించారు.సుల్తాను సింహాసనం దిగి మహాగౌరవాన్ని ప్రదర్సించి షానామా తన ఆస్థానంలోనె ఉండి ముగించమని కోరేడు</a:t>
            </a:r>
            <a:r>
              <a:rPr lang="te-IN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</TotalTime>
  <Words>671</Words>
  <Application>Microsoft Office PowerPoint</Application>
  <PresentationFormat>On-screen Show (4:3)</PresentationFormat>
  <Paragraphs>65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10</cp:revision>
  <dcterms:created xsi:type="dcterms:W3CDTF">2006-08-16T00:00:00Z</dcterms:created>
  <dcterms:modified xsi:type="dcterms:W3CDTF">2020-04-17T12:41:00Z</dcterms:modified>
</cp:coreProperties>
</file>