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3" r:id="rId5"/>
    <p:sldId id="264" r:id="rId6"/>
    <p:sldId id="265" r:id="rId7"/>
    <p:sldId id="266" r:id="rId8"/>
    <p:sldId id="267" r:id="rId9"/>
    <p:sldId id="286" r:id="rId10"/>
    <p:sldId id="287" r:id="rId11"/>
    <p:sldId id="288" r:id="rId12"/>
    <p:sldId id="289" r:id="rId13"/>
    <p:sldId id="290" r:id="rId14"/>
    <p:sldId id="291" r:id="rId15"/>
    <p:sldId id="292" r:id="rId16"/>
    <p:sldId id="293" r:id="rId17"/>
    <p:sldId id="294" r:id="rId18"/>
    <p:sldId id="295" r:id="rId19"/>
    <p:sldId id="29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76" autoAdjust="0"/>
    <p:restoredTop sz="94660"/>
  </p:normalViewPr>
  <p:slideViewPr>
    <p:cSldViewPr>
      <p:cViewPr varScale="1">
        <p:scale>
          <a:sx n="68" d="100"/>
          <a:sy n="68" d="100"/>
        </p:scale>
        <p:origin x="-14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12/04/2020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te.wikipedia.org/wiki/%E0%B0%B5%E0%B0%BF%E0%B0%A8%E0%B1%8B%E0%B0%A6%E0%B0%82" TargetMode="External"/><Relationship Id="rId2" Type="http://schemas.openxmlformats.org/officeDocument/2006/relationships/hyperlink" Target="https://te.wikipedia.org/w/index.php?title=%E0%B0%B0%E0%B0%B8%E0%B0%82_(%E0%B0%AD%E0%B0%BE%E0%B0%B5%E0%B0%82)&amp;action=edit&amp;redlink=1" TargetMode="External"/><Relationship Id="rId1" Type="http://schemas.openxmlformats.org/officeDocument/2006/relationships/slideLayout" Target="../slideLayouts/slideLayout7.xml"/><Relationship Id="rId4" Type="http://schemas.openxmlformats.org/officeDocument/2006/relationships/hyperlink" Target="https://te.wikipedia.org/wiki/%E0%B0%A8%E0%B0%B5%E0%B1%8D%E0%B0%B5%E0%B1%8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e.wikipedia.org/w/index.php?title=%E0%B0%AE%E0%B0%82%E0%B0%A6%E0%B0%B9%E0%B0%BE%E0%B0%B8%E0%B0%82&amp;action=edit&amp;redlink=1" TargetMode="External"/><Relationship Id="rId2" Type="http://schemas.openxmlformats.org/officeDocument/2006/relationships/hyperlink" Target="https://te.wikipedia.org/wiki/%E0%B0%9A%E0%B0%BF%E0%B0%B0%E0%B1%81%E0%B0%A8%E0%B0%B5%E0%B1%8D%E0%B0%B5%E0%B1%81" TargetMode="External"/><Relationship Id="rId1" Type="http://schemas.openxmlformats.org/officeDocument/2006/relationships/slideLayout" Target="../slideLayouts/slideLayout7.xml"/><Relationship Id="rId4" Type="http://schemas.openxmlformats.org/officeDocument/2006/relationships/hyperlink" Target="https://te.wikipedia.org/wiki/%E0%B0%9A%E0%B0%BF%E0%B0%A6%E0%B1%8D%E0%B0%B5%E0%B0%BF%E0%B0%B2%E0%B0%BE%E0%B0%B8%E0%B0%82"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te.wikipedia.org/w/index.php?title=%E0%B0%AD%E0%B0%BE%E0%B0%B5%E0%B0%82:%E0%B0%9C%E0%B1%81%E0%B0%97%E0%B1%81%E0%B0%AA%E0%B1%8D%E0%B0%B8&amp;action=edit&amp;redlink=1" TargetMode="External"/><Relationship Id="rId3" Type="http://schemas.openxmlformats.org/officeDocument/2006/relationships/hyperlink" Target="https://te.wikipedia.org/w/index.php?title=%E0%B0%AD%E0%B0%BE%E0%B0%B5%E0%B0%82:%E0%B0%86%E0%B0%B5%E0%B1%87%E0%B0%B6%E0%B0%82&amp;action=edit&amp;redlink=1" TargetMode="External"/><Relationship Id="rId7" Type="http://schemas.openxmlformats.org/officeDocument/2006/relationships/hyperlink" Target="https://te.wikipedia.org/w/index.php?title=%E0%B0%AD%E0%B0%BE%E0%B0%B5%E0%B0%82:%E0%B0%AD%E0%B0%AF%E0%B0%82&amp;action=edit&amp;redlink=1" TargetMode="External"/><Relationship Id="rId2" Type="http://schemas.openxmlformats.org/officeDocument/2006/relationships/hyperlink" Target="https://te.wikipedia.org/w/index.php?title=%E0%B0%AD%E0%B0%BE%E0%B0%B5%E0%B0%82:%E0%B0%B0%E0%B0%A4%E0%B0%BF&amp;action=edit&amp;redlink=1" TargetMode="External"/><Relationship Id="rId1" Type="http://schemas.openxmlformats.org/officeDocument/2006/relationships/slideLayout" Target="../slideLayouts/slideLayout7.xml"/><Relationship Id="rId6" Type="http://schemas.openxmlformats.org/officeDocument/2006/relationships/hyperlink" Target="https://te.wikipedia.org/w/index.php?title=%E0%B0%AD%E0%B0%BE%E0%B0%B5%E0%B0%82:%E0%B0%A8%E0%B0%B5%E0%B1%8D%E0%B0%B5%E0%B1%81&amp;action=edit&amp;redlink=1" TargetMode="External"/><Relationship Id="rId5" Type="http://schemas.openxmlformats.org/officeDocument/2006/relationships/hyperlink" Target="https://te.wikipedia.org/w/index.php?title=%E0%B0%AD%E0%B0%BE%E0%B0%B5%E0%B0%82:%E0%B0%86%E0%B0%B6%E0%B1%8D%E0%B0%9A%E0%B0%B0%E0%B1%8D%E0%B0%AF%E0%B0%82&amp;action=edit&amp;redlink=1" TargetMode="External"/><Relationship Id="rId10" Type="http://schemas.openxmlformats.org/officeDocument/2006/relationships/hyperlink" Target="https://te.wikipedia.org/w/index.php?title=%E0%B0%AD%E0%B0%BE%E0%B0%B5%E0%B0%82:%E0%B0%93%E0%B0%B0%E0%B1%8D%E0%B0%AA%E0%B1%81&amp;action=edit&amp;redlink=1" TargetMode="External"/><Relationship Id="rId4" Type="http://schemas.openxmlformats.org/officeDocument/2006/relationships/hyperlink" Target="https://te.wikipedia.org/w/index.php?title=%E0%B0%AD%E0%B0%BE%E0%B0%B5%E0%B0%82:%E0%B0%A6%E0%B1%81:%E0%B0%96%E0%B0%82&amp;action=edit&amp;redlink=1" TargetMode="External"/><Relationship Id="rId9" Type="http://schemas.openxmlformats.org/officeDocument/2006/relationships/hyperlink" Target="https://te.wikipedia.org/w/index.php?title=%E0%B0%AD%E0%B0%BE%E0%B0%B5%E0%B0%82:%E0%B0%95%E0%B1%8B%E0%B0%AA%E0%B0%82&amp;action=edit&amp;redlink=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e.wikipedia.org/wiki/%E0%B0%AC%E0%B0%82%E0%B0%97%E0%B0%BE%E0%B0%B0%E0%B0%82" TargetMode="External"/><Relationship Id="rId2" Type="http://schemas.openxmlformats.org/officeDocument/2006/relationships/hyperlink" Target="https://te.wikipedia.org/wiki/%E0%B0%A8%E0%B0%B5%E0%B0%B0%E0%B0%B8%E0%B0%BE%E0%B0%B2%E0%B1%81" TargetMode="External"/><Relationship Id="rId1" Type="http://schemas.openxmlformats.org/officeDocument/2006/relationships/slideLayout" Target="../slideLayouts/slideLayout7.xml"/><Relationship Id="rId4" Type="http://schemas.openxmlformats.org/officeDocument/2006/relationships/hyperlink" Target="https://te.wikipedia.org/wiki/%E0%B0%85%E0%B0%82%E0%B0%A6%E0%B0%82"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1219200"/>
            <a:ext cx="7772400" cy="1470025"/>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smtClean="0">
                <a:ln>
                  <a:noFill/>
                </a:ln>
                <a:solidFill>
                  <a:schemeClr val="tx1"/>
                </a:solidFill>
                <a:effectLst/>
                <a:uLnTx/>
                <a:uFillTx/>
                <a:latin typeface="+mj-lt"/>
                <a:ea typeface="+mj-ea"/>
                <a:cs typeface="+mj-cs"/>
              </a:rPr>
              <a:t>P.R GOVT DEGREE COLLEGE(A)</a:t>
            </a:r>
            <a:br>
              <a:rPr kumimoji="0" lang="en-US" sz="4800" b="0" i="0" u="none" strike="noStrike" kern="1200" cap="none" spc="0" normalizeH="0" baseline="0" noProof="0" smtClean="0">
                <a:ln>
                  <a:noFill/>
                </a:ln>
                <a:solidFill>
                  <a:schemeClr val="tx1"/>
                </a:solidFill>
                <a:effectLst/>
                <a:uLnTx/>
                <a:uFillTx/>
                <a:latin typeface="+mj-lt"/>
                <a:ea typeface="+mj-ea"/>
                <a:cs typeface="+mj-cs"/>
              </a:rPr>
            </a:br>
            <a:r>
              <a:rPr kumimoji="0" lang="en-US" sz="4800" b="0" i="0" u="none" strike="noStrike" kern="1200" cap="none" spc="0" normalizeH="0" baseline="0" noProof="0" smtClean="0">
                <a:ln>
                  <a:noFill/>
                </a:ln>
                <a:solidFill>
                  <a:schemeClr val="tx1"/>
                </a:solidFill>
                <a:effectLst/>
                <a:uLnTx/>
                <a:uFillTx/>
                <a:latin typeface="+mj-lt"/>
                <a:ea typeface="+mj-ea"/>
                <a:cs typeface="+mj-cs"/>
              </a:rPr>
              <a:t>KAKINADA</a:t>
            </a:r>
            <a:endParaRPr kumimoji="0" lang="en-US" sz="48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Subtitle 2"/>
          <p:cNvSpPr txBox="1">
            <a:spLocks/>
          </p:cNvSpPr>
          <p:nvPr/>
        </p:nvSpPr>
        <p:spPr>
          <a:xfrm>
            <a:off x="381000" y="3886200"/>
            <a:ext cx="8458200" cy="914400"/>
          </a:xfrm>
          <a:prstGeom prst="rect">
            <a:avLst/>
          </a:prstGeom>
        </p:spPr>
        <p:txBody>
          <a:bodyPr>
            <a:noAutofit/>
          </a:bodyPr>
          <a:lstStyle/>
          <a:p>
            <a:pPr marL="2171700" lvl="4" indent="-342900">
              <a:spcBef>
                <a:spcPct val="20000"/>
              </a:spcBef>
              <a:buFont typeface="Arial" pitchFamily="34" charset="0"/>
              <a:buChar cha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DEPT OF TELUGU</a:t>
            </a:r>
          </a:p>
          <a:p>
            <a:pPr marL="2171700" lvl="4" indent="-342900">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III rd B.A Special Telugu</a:t>
            </a:r>
          </a:p>
          <a:p>
            <a:pPr marL="2171700" lvl="4" indent="-342900">
              <a:spcBef>
                <a:spcPct val="20000"/>
              </a:spcBef>
              <a:buFont typeface="Arial" pitchFamily="34" charset="0"/>
              <a:buChar char="•"/>
            </a:pPr>
            <a:r>
              <a:rPr lang="en-US" sz="3200" dirty="0" smtClean="0"/>
              <a:t>IV Paper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52600"/>
            <a:ext cx="8001000" cy="3647152"/>
          </a:xfrm>
          <a:prstGeom prst="rect">
            <a:avLst/>
          </a:prstGeom>
        </p:spPr>
        <p:txBody>
          <a:bodyPr wrap="square">
            <a:spAutoFit/>
          </a:bodyPr>
          <a:lstStyle/>
          <a:p>
            <a:pPr>
              <a:lnSpc>
                <a:spcPct val="150000"/>
              </a:lnSpc>
            </a:pPr>
            <a:r>
              <a:rPr lang="te-IN" sz="2200" dirty="0" smtClean="0"/>
              <a:t>హాస్యము అనేది జీవితములో చాలా ప్రధానమైన </a:t>
            </a:r>
            <a:r>
              <a:rPr lang="te-IN" sz="2200" dirty="0" smtClean="0">
                <a:hlinkClick r:id="rId2" tooltip="రసం (భావం) (పుట లేదు)"/>
              </a:rPr>
              <a:t>రసం</a:t>
            </a:r>
            <a:r>
              <a:rPr lang="te-IN" sz="2200" dirty="0" smtClean="0"/>
              <a:t>. </a:t>
            </a:r>
            <a:r>
              <a:rPr lang="te-IN" sz="2200" b="1" dirty="0" smtClean="0"/>
              <a:t>హాస్యము</a:t>
            </a:r>
            <a:r>
              <a:rPr lang="te-IN" sz="2200" dirty="0" smtClean="0"/>
              <a:t> (</a:t>
            </a:r>
            <a:r>
              <a:rPr lang="en-US" sz="2200" i="1" dirty="0" err="1" smtClean="0"/>
              <a:t>Humour</a:t>
            </a:r>
            <a:r>
              <a:rPr lang="en-US" sz="2200" dirty="0" smtClean="0"/>
              <a:t> or </a:t>
            </a:r>
            <a:r>
              <a:rPr lang="en-US" sz="2200" i="1" dirty="0" smtClean="0"/>
              <a:t>humor</a:t>
            </a:r>
            <a:r>
              <a:rPr lang="en-US" sz="2200" dirty="0" smtClean="0"/>
              <a:t>) </a:t>
            </a:r>
            <a:r>
              <a:rPr lang="te-IN" sz="2200" dirty="0" smtClean="0"/>
              <a:t>అనగా </a:t>
            </a:r>
            <a:r>
              <a:rPr lang="te-IN" sz="2200" dirty="0" smtClean="0">
                <a:hlinkClick r:id="rId3" tooltip="వినోదం"/>
              </a:rPr>
              <a:t>వినోదం</a:t>
            </a:r>
            <a:r>
              <a:rPr lang="te-IN" sz="2200" dirty="0" smtClean="0"/>
              <a:t> కలిగించి </a:t>
            </a:r>
            <a:r>
              <a:rPr lang="te-IN" sz="2200" dirty="0" smtClean="0">
                <a:hlinkClick r:id="rId4" tooltip="నవ్వు"/>
              </a:rPr>
              <a:t>నవ్వు</a:t>
            </a:r>
            <a:r>
              <a:rPr lang="te-IN" sz="2200" dirty="0" smtClean="0"/>
              <a:t> పుట్టించే లక్షణం కలిగిన ఒక భావానుభవం. హాస్యం అంటే ఏమిటి, అది ఎలా సంభవిస్తుంది, దాని వలన ప్రయోజనాలు ఇబ్బందులు ఏమిటి అనే విషయాలపై పలు అభిప్రాయాలున్నాయి. దైనందిన జీవితంలోను, సినిమాలలోను, సాహిత్యంలోను, వ్యక్తుల వ్యవహారాలలోను హాస్యం ఒక ముఖ్యమైన పాత్ర కలిగి ఉంటుంది.</a:t>
            </a: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28520" y="1752600"/>
            <a:ext cx="2918988" cy="4618557"/>
          </a:xfrm>
          <a:prstGeom prst="rect">
            <a:avLst/>
          </a:prstGeom>
          <a:solidFill>
            <a:srgbClr val="FFFFFF"/>
          </a:solidFill>
          <a:ln w="9525">
            <a:noFill/>
            <a:miter lim="800000"/>
            <a:headEnd/>
            <a:tailEnd/>
          </a:ln>
          <a:effectLst/>
        </p:spPr>
        <p:txBody>
          <a:bodyPr vert="horz" wrap="none" lIns="253920" tIns="47610" rIns="0" bIns="0" numCol="1" anchor="ctr" anchorCtr="0" compatLnSpc="1">
            <a:prstTxWarp prst="textNoShape">
              <a:avLst/>
            </a:prstTxWarp>
            <a:spAutoFit/>
          </a:bodyPr>
          <a:lstStyle/>
          <a:p>
            <a:pPr>
              <a:lnSpc>
                <a:spcPct val="150000"/>
              </a:lnSpc>
              <a:buFont typeface="Wingdings" pitchFamily="2" charset="2"/>
              <a:buChar char="Ø"/>
            </a:pPr>
            <a:r>
              <a:rPr lang="en-US" dirty="0" smtClean="0">
                <a:hlinkClick r:id="rId2" tooltip="చిరునవ్వు"/>
              </a:rPr>
              <a:t> </a:t>
            </a:r>
            <a:r>
              <a:rPr lang="te-IN" dirty="0" smtClean="0">
                <a:hlinkClick r:id="rId2" tooltip="చిరునవ్వు"/>
              </a:rPr>
              <a:t>చిరునవ్వు</a:t>
            </a:r>
            <a:r>
              <a:rPr lang="te-IN" dirty="0" smtClean="0"/>
              <a:t> లేదా </a:t>
            </a:r>
            <a:r>
              <a:rPr lang="te-IN" dirty="0" smtClean="0">
                <a:hlinkClick r:id="rId3" tooltip="మందహాసం (పుట లేదు)"/>
              </a:rPr>
              <a:t>మందహాసం</a:t>
            </a:r>
            <a:endParaRPr lang="te-IN" dirty="0" smtClean="0"/>
          </a:p>
          <a:p>
            <a:pPr>
              <a:lnSpc>
                <a:spcPct val="150000"/>
              </a:lnSpc>
              <a:buFont typeface="Wingdings" pitchFamily="2" charset="2"/>
              <a:buChar char="Ø"/>
            </a:pPr>
            <a:r>
              <a:rPr lang="en-US" dirty="0" smtClean="0"/>
              <a:t> </a:t>
            </a:r>
            <a:r>
              <a:rPr lang="te-IN" dirty="0" smtClean="0"/>
              <a:t>విరగబడి నవ్వు</a:t>
            </a:r>
          </a:p>
          <a:p>
            <a:pPr>
              <a:lnSpc>
                <a:spcPct val="150000"/>
              </a:lnSpc>
              <a:buFont typeface="Wingdings" pitchFamily="2" charset="2"/>
              <a:buChar char="Ø"/>
            </a:pPr>
            <a:r>
              <a:rPr lang="en-US" dirty="0" smtClean="0"/>
              <a:t> </a:t>
            </a:r>
            <a:r>
              <a:rPr lang="te-IN" dirty="0" smtClean="0"/>
              <a:t>వికటాట్టహాసం</a:t>
            </a:r>
          </a:p>
          <a:p>
            <a:pPr>
              <a:lnSpc>
                <a:spcPct val="150000"/>
              </a:lnSpc>
              <a:buFont typeface="Wingdings" pitchFamily="2" charset="2"/>
              <a:buChar char="Ø"/>
            </a:pPr>
            <a:r>
              <a:rPr lang="en-US" dirty="0" smtClean="0"/>
              <a:t> </a:t>
            </a:r>
            <a:r>
              <a:rPr lang="te-IN" dirty="0" smtClean="0"/>
              <a:t>పకపక నవ్వు</a:t>
            </a:r>
          </a:p>
          <a:p>
            <a:pPr>
              <a:lnSpc>
                <a:spcPct val="150000"/>
              </a:lnSpc>
              <a:buFont typeface="Wingdings" pitchFamily="2" charset="2"/>
              <a:buChar char="Ø"/>
            </a:pPr>
            <a:r>
              <a:rPr lang="en-US" dirty="0" smtClean="0"/>
              <a:t> </a:t>
            </a:r>
            <a:r>
              <a:rPr lang="te-IN" dirty="0" smtClean="0"/>
              <a:t>వెకిలి నవ్వు</a:t>
            </a:r>
          </a:p>
          <a:p>
            <a:pPr>
              <a:lnSpc>
                <a:spcPct val="150000"/>
              </a:lnSpc>
              <a:buFont typeface="Wingdings" pitchFamily="2" charset="2"/>
              <a:buChar char="Ø"/>
            </a:pPr>
            <a:r>
              <a:rPr lang="en-US" dirty="0" smtClean="0"/>
              <a:t> </a:t>
            </a:r>
            <a:r>
              <a:rPr lang="te-IN" dirty="0" smtClean="0"/>
              <a:t>సుందర మందహాసం</a:t>
            </a:r>
          </a:p>
          <a:p>
            <a:pPr>
              <a:lnSpc>
                <a:spcPct val="150000"/>
              </a:lnSpc>
              <a:buFont typeface="Wingdings" pitchFamily="2" charset="2"/>
              <a:buChar char="Ø"/>
            </a:pPr>
            <a:r>
              <a:rPr lang="en-US" dirty="0" smtClean="0"/>
              <a:t> </a:t>
            </a:r>
            <a:r>
              <a:rPr lang="te-IN" dirty="0" smtClean="0"/>
              <a:t>ముసిముసినవ్వు</a:t>
            </a:r>
          </a:p>
          <a:p>
            <a:pPr>
              <a:lnSpc>
                <a:spcPct val="150000"/>
              </a:lnSpc>
              <a:buFont typeface="Wingdings" pitchFamily="2" charset="2"/>
              <a:buChar char="Ø"/>
            </a:pPr>
            <a:r>
              <a:rPr lang="en-US" dirty="0" smtClean="0"/>
              <a:t> </a:t>
            </a:r>
            <a:r>
              <a:rPr lang="te-IN" dirty="0" smtClean="0"/>
              <a:t>నవ్వుగాని నవ్వు</a:t>
            </a:r>
          </a:p>
          <a:p>
            <a:pPr>
              <a:lnSpc>
                <a:spcPct val="150000"/>
              </a:lnSpc>
              <a:buFont typeface="Wingdings" pitchFamily="2" charset="2"/>
              <a:buChar char="Ø"/>
            </a:pPr>
            <a:r>
              <a:rPr lang="en-US" dirty="0" smtClean="0">
                <a:hlinkClick r:id="rId4" tooltip="చిద్విలాసం"/>
              </a:rPr>
              <a:t> </a:t>
            </a:r>
            <a:r>
              <a:rPr lang="te-IN" dirty="0" smtClean="0">
                <a:hlinkClick r:id="rId4" tooltip="చిద్విలాసం"/>
              </a:rPr>
              <a:t>చిద్విలాసం</a:t>
            </a:r>
            <a:endParaRPr lang="te-IN" dirty="0" smtClean="0"/>
          </a:p>
          <a:p>
            <a:pPr>
              <a:lnSpc>
                <a:spcPct val="150000"/>
              </a:lnSpc>
              <a:buFont typeface="Wingdings" pitchFamily="2" charset="2"/>
              <a:buChar char="Ø"/>
            </a:pPr>
            <a:r>
              <a:rPr lang="en-US" dirty="0" smtClean="0"/>
              <a:t> </a:t>
            </a:r>
            <a:r>
              <a:rPr lang="te-IN" dirty="0" smtClean="0"/>
              <a:t>బోసినవ్వు</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28600" y="990600"/>
            <a:ext cx="5428089" cy="707886"/>
          </a:xfrm>
          <a:prstGeom prst="rect">
            <a:avLst/>
          </a:prstGeom>
        </p:spPr>
        <p:txBody>
          <a:bodyPr wrap="none">
            <a:spAutoFit/>
          </a:bodyPr>
          <a:lstStyle/>
          <a:p>
            <a:pPr lvl="0" fontAlgn="base">
              <a:spcBef>
                <a:spcPct val="0"/>
              </a:spcBef>
              <a:spcAft>
                <a:spcPct val="0"/>
              </a:spcAft>
            </a:pPr>
            <a:r>
              <a:rPr lang="te-IN" sz="4000" b="1" i="1" dirty="0" smtClean="0">
                <a:solidFill>
                  <a:srgbClr val="000000"/>
                </a:solidFill>
                <a:latin typeface="Linux Libertine"/>
                <a:cs typeface="Gautami" pitchFamily="34" charset="0"/>
              </a:rPr>
              <a:t>హాస్యం కలిగించే సందర్భాలు</a:t>
            </a:r>
            <a:endParaRPr lang="en-US" sz="4000" b="1" i="1" dirty="0" smtClean="0">
              <a:solidFill>
                <a:srgbClr val="000000"/>
              </a:solidFill>
              <a:latin typeface="Linux Libertine"/>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838200"/>
            <a:ext cx="7313220" cy="646331"/>
          </a:xfrm>
          <a:prstGeom prst="rect">
            <a:avLst/>
          </a:prstGeom>
        </p:spPr>
        <p:txBody>
          <a:bodyPr wrap="none">
            <a:spAutoFit/>
          </a:bodyPr>
          <a:lstStyle/>
          <a:p>
            <a:r>
              <a:rPr lang="te-IN" sz="3600" b="1" i="1" dirty="0" smtClean="0"/>
              <a:t>తిక్కన సోమయాజి చెప్పిన నవ్వుల రకాలు</a:t>
            </a:r>
            <a:endParaRPr lang="te-IN" sz="3600" b="1" i="1" dirty="0"/>
          </a:p>
        </p:txBody>
      </p:sp>
      <p:graphicFrame>
        <p:nvGraphicFramePr>
          <p:cNvPr id="3" name="Table 2"/>
          <p:cNvGraphicFramePr>
            <a:graphicFrameLocks noGrp="1"/>
          </p:cNvGraphicFramePr>
          <p:nvPr/>
        </p:nvGraphicFramePr>
        <p:xfrm>
          <a:off x="1800664" y="1522446"/>
          <a:ext cx="5542671" cy="5033100"/>
        </p:xfrm>
        <a:graphic>
          <a:graphicData uri="http://schemas.openxmlformats.org/drawingml/2006/table">
            <a:tbl>
              <a:tblPr/>
              <a:tblGrid>
                <a:gridCol w="1847557"/>
                <a:gridCol w="1847557"/>
                <a:gridCol w="1847557"/>
              </a:tblGrid>
              <a:tr h="353200">
                <a:tc gridSpan="3">
                  <a:txBody>
                    <a:bodyPr/>
                    <a:lstStyle/>
                    <a:p>
                      <a:pPr algn="ctr"/>
                      <a:r>
                        <a:rPr lang="te-IN" sz="1400"/>
                        <a:t>మహాభారతంలో తిక్కన చెప్పిన నవ్వుల రకాలు</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hMerge="1">
                  <a:txBody>
                    <a:bodyPr/>
                    <a:lstStyle/>
                    <a:p>
                      <a:endParaRPr lang="en-US"/>
                    </a:p>
                  </a:txBody>
                  <a:tcPr/>
                </a:tc>
                <a:tc hMerge="1">
                  <a:txBody>
                    <a:bodyPr/>
                    <a:lstStyle/>
                    <a:p>
                      <a:endParaRPr lang="en-US"/>
                    </a:p>
                  </a:txBody>
                  <a:tcPr/>
                </a:tc>
              </a:tr>
              <a:tr h="353200">
                <a:tc>
                  <a:txBody>
                    <a:bodyPr/>
                    <a:lstStyle/>
                    <a:p>
                      <a:r>
                        <a:rPr lang="te-IN" sz="1400"/>
                        <a:t>పిన్న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అల్ల నగవు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అలతి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53200">
                <a:tc>
                  <a:txBody>
                    <a:bodyPr/>
                    <a:lstStyle/>
                    <a:p>
                      <a:r>
                        <a:rPr lang="te-IN" sz="1400"/>
                        <a:t>చిరునవ్వు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మందస్మిత</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హర్ష మందస్మిత</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53200">
                <a:tc>
                  <a:txBody>
                    <a:bodyPr/>
                    <a:lstStyle/>
                    <a:p>
                      <a:r>
                        <a:rPr lang="te-IN" sz="1400"/>
                        <a:t>అంతస్మితం</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జనిత మందస్మితం</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ఉద్గత మందస్మితం</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18100">
                <a:tc>
                  <a:txBody>
                    <a:bodyPr/>
                    <a:lstStyle/>
                    <a:p>
                      <a:r>
                        <a:rPr lang="te-IN" sz="1400"/>
                        <a:t>అనాదరం మందస్మితం</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సాదర దరహాసం</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తిన్నని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53200">
                <a:tc>
                  <a:txBody>
                    <a:bodyPr/>
                    <a:lstStyle/>
                    <a:p>
                      <a:r>
                        <a:rPr lang="te-IN" sz="1400"/>
                        <a:t>లేత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కొండొక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పెలుచన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53200">
                <a:tc>
                  <a:txBody>
                    <a:bodyPr/>
                    <a:lstStyle/>
                    <a:p>
                      <a:r>
                        <a:rPr lang="te-IN" sz="1400"/>
                        <a:t>ఉబ్బు మిగిలి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గేలికొను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ఒత్తిలి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53200">
                <a:tc>
                  <a:txBody>
                    <a:bodyPr/>
                    <a:lstStyle/>
                    <a:p>
                      <a:r>
                        <a:rPr lang="te-IN" sz="1400"/>
                        <a:t>అపహాసం</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రోషకఠిన హాసం</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ఊద్భుట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53200">
                <a:tc>
                  <a:txBody>
                    <a:bodyPr/>
                    <a:lstStyle/>
                    <a:p>
                      <a:r>
                        <a:rPr lang="te-IN" sz="1400"/>
                        <a:t>కలకల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ఎల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ప్రౌఢ స్మితము</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18100">
                <a:tc>
                  <a:txBody>
                    <a:bodyPr/>
                    <a:lstStyle/>
                    <a:p>
                      <a:r>
                        <a:rPr lang="te-IN" sz="1400"/>
                        <a:t>బెట్టు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కన్నుల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కన్నుల నిప్పుల రాలు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18100">
                <a:tc>
                  <a:txBody>
                    <a:bodyPr/>
                    <a:lstStyle/>
                    <a:p>
                      <a:r>
                        <a:rPr lang="te-IN" sz="1400"/>
                        <a:t>కినుక మానిన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a:t>కినుక మునుగు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e-IN" sz="1400" dirty="0"/>
                        <a:t>కఠిన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53200">
                <a:tc>
                  <a:txBody>
                    <a:bodyPr/>
                    <a:lstStyle/>
                    <a:p>
                      <a:pPr algn="l"/>
                      <a:r>
                        <a:rPr lang="te-IN" sz="1400" b="0" i="0">
                          <a:solidFill>
                            <a:srgbClr val="222222"/>
                          </a:solidFill>
                          <a:latin typeface="Arial"/>
                        </a:rPr>
                        <a:t>నవ్వురాని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a:r>
                        <a:rPr lang="te-IN" sz="1400" b="0" i="0">
                          <a:solidFill>
                            <a:srgbClr val="222222"/>
                          </a:solidFill>
                          <a:latin typeface="Arial"/>
                        </a:rPr>
                        <a:t>ఎర్ర నవ్వు.</a:t>
                      </a:r>
                    </a:p>
                  </a:txBody>
                  <a:tcPr marL="71298" marR="71298" marT="35649" marB="3564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endParaRPr lang="en-US" sz="1400" dirty="0"/>
                    </a:p>
                  </a:txBody>
                  <a:tcPr marL="71298" marR="71298" marT="35649" marB="35649">
                    <a:lnL w="9525" cap="flat" cmpd="sng" algn="ctr">
                      <a:solidFill>
                        <a:srgbClr val="A2A9B1"/>
                      </a:solidFill>
                      <a:prstDash val="solid"/>
                      <a:round/>
                      <a:headEnd type="none" w="med" len="med"/>
                      <a:tailEnd type="none" w="med" len="med"/>
                    </a:lnL>
                    <a:lnT w="9525" cap="flat" cmpd="sng" algn="ctr">
                      <a:solidFill>
                        <a:srgbClr val="A2A9B1"/>
                      </a:solidFill>
                      <a:prstDash val="solid"/>
                      <a:round/>
                      <a:headEnd type="none" w="med" len="med"/>
                      <a:tailEnd type="none" w="med" len="med"/>
                    </a:lnT>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eratvam.jpg"/>
          <p:cNvPicPr>
            <a:picLocks noChangeAspect="1"/>
          </p:cNvPicPr>
          <p:nvPr/>
        </p:nvPicPr>
        <p:blipFill>
          <a:blip r:embed="rId2"/>
          <a:stretch>
            <a:fillRect/>
          </a:stretch>
        </p:blipFill>
        <p:spPr>
          <a:xfrm>
            <a:off x="457200" y="1556826"/>
            <a:ext cx="3275780" cy="4843974"/>
          </a:xfrm>
          <a:prstGeom prst="rect">
            <a:avLst/>
          </a:prstGeom>
        </p:spPr>
      </p:pic>
      <p:sp>
        <p:nvSpPr>
          <p:cNvPr id="3" name="Rectangle 2"/>
          <p:cNvSpPr/>
          <p:nvPr/>
        </p:nvSpPr>
        <p:spPr>
          <a:xfrm>
            <a:off x="6400800" y="533400"/>
            <a:ext cx="1242648" cy="1200329"/>
          </a:xfrm>
          <a:prstGeom prst="rect">
            <a:avLst/>
          </a:prstGeom>
        </p:spPr>
        <p:txBody>
          <a:bodyPr wrap="square">
            <a:spAutoFit/>
          </a:bodyPr>
          <a:lstStyle/>
          <a:p>
            <a:pPr>
              <a:lnSpc>
                <a:spcPct val="150000"/>
              </a:lnSpc>
            </a:pPr>
            <a:r>
              <a:rPr lang="te-IN" sz="4800" b="1" i="1" dirty="0" smtClean="0"/>
              <a:t>వీరం</a:t>
            </a:r>
            <a:endParaRPr lang="en-US" sz="4800" b="1" i="1" dirty="0"/>
          </a:p>
        </p:txBody>
      </p:sp>
      <p:sp>
        <p:nvSpPr>
          <p:cNvPr id="4" name="Rectangle 3"/>
          <p:cNvSpPr/>
          <p:nvPr/>
        </p:nvSpPr>
        <p:spPr>
          <a:xfrm>
            <a:off x="4572000" y="2086213"/>
            <a:ext cx="4572000" cy="3323987"/>
          </a:xfrm>
          <a:prstGeom prst="rect">
            <a:avLst/>
          </a:prstGeom>
        </p:spPr>
        <p:txBody>
          <a:bodyPr>
            <a:spAutoFit/>
          </a:bodyPr>
          <a:lstStyle/>
          <a:p>
            <a:pPr>
              <a:lnSpc>
                <a:spcPct val="150000"/>
              </a:lnSpc>
            </a:pPr>
            <a:r>
              <a:rPr lang="te-IN" sz="2800" dirty="0" smtClean="0"/>
              <a:t>వీర రసం : వీరత్వాన్నీ, ధీరత్వాన్నీ ప్రతిఫలించే రసమిది. యుద్ధవీరం, దానవీరం, దయావీరం అని దీనిలో మూడు రకాలున్నాయి.</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arunamu.jpg"/>
          <p:cNvPicPr>
            <a:picLocks noChangeAspect="1"/>
          </p:cNvPicPr>
          <p:nvPr/>
        </p:nvPicPr>
        <p:blipFill>
          <a:blip r:embed="rId2"/>
          <a:srcRect l="23491" t="4051" r="23491" b="21724"/>
          <a:stretch>
            <a:fillRect/>
          </a:stretch>
        </p:blipFill>
        <p:spPr>
          <a:xfrm>
            <a:off x="254560" y="1651782"/>
            <a:ext cx="3555440" cy="4977618"/>
          </a:xfrm>
          <a:prstGeom prst="rect">
            <a:avLst/>
          </a:prstGeom>
        </p:spPr>
      </p:pic>
      <p:sp>
        <p:nvSpPr>
          <p:cNvPr id="3" name="Rectangle 2"/>
          <p:cNvSpPr/>
          <p:nvPr/>
        </p:nvSpPr>
        <p:spPr>
          <a:xfrm>
            <a:off x="5943600" y="762000"/>
            <a:ext cx="1414170" cy="1015663"/>
          </a:xfrm>
          <a:prstGeom prst="rect">
            <a:avLst/>
          </a:prstGeom>
        </p:spPr>
        <p:txBody>
          <a:bodyPr wrap="none">
            <a:spAutoFit/>
          </a:bodyPr>
          <a:lstStyle/>
          <a:p>
            <a:pPr>
              <a:lnSpc>
                <a:spcPct val="150000"/>
              </a:lnSpc>
            </a:pPr>
            <a:r>
              <a:rPr lang="te-IN" sz="4000" b="1" i="1" dirty="0" smtClean="0"/>
              <a:t>కరుణ </a:t>
            </a:r>
            <a:endParaRPr lang="en-US" sz="4000" b="1" i="1" dirty="0"/>
          </a:p>
        </p:txBody>
      </p:sp>
      <p:sp>
        <p:nvSpPr>
          <p:cNvPr id="4" name="Rectangle 3"/>
          <p:cNvSpPr/>
          <p:nvPr/>
        </p:nvSpPr>
        <p:spPr>
          <a:xfrm>
            <a:off x="4495800" y="1752600"/>
            <a:ext cx="4572000" cy="4616648"/>
          </a:xfrm>
          <a:prstGeom prst="rect">
            <a:avLst/>
          </a:prstGeom>
        </p:spPr>
        <p:txBody>
          <a:bodyPr>
            <a:spAutoFit/>
          </a:bodyPr>
          <a:lstStyle/>
          <a:p>
            <a:pPr>
              <a:lnSpc>
                <a:spcPct val="150000"/>
              </a:lnSpc>
            </a:pPr>
            <a:r>
              <a:rPr lang="te-IN" sz="2800" dirty="0" smtClean="0"/>
              <a:t>కరుణ రసం : దీనిలో కూడా మళ్లీ నిర్వేద, దైన్య, ఆలస్య, ఉన్మాద, వ్యాధి, సుప్తి, నిద్ర, మోహం, శ్రమం, గ్లాని,చింత, స్మృతి, అపస్మారం, విషాదం, జాడ్యం, శంక, మరణం అనేవి ఉన్నాయి. వీటిని సంచారులు అంటారు.</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dbhutam.jpg"/>
          <p:cNvPicPr>
            <a:picLocks noChangeAspect="1"/>
          </p:cNvPicPr>
          <p:nvPr/>
        </p:nvPicPr>
        <p:blipFill>
          <a:blip r:embed="rId2"/>
          <a:srcRect l="15821" t="5977" r="13861" b="5862"/>
          <a:stretch>
            <a:fillRect/>
          </a:stretch>
        </p:blipFill>
        <p:spPr>
          <a:xfrm>
            <a:off x="457200" y="1219200"/>
            <a:ext cx="3446584" cy="5083712"/>
          </a:xfrm>
          <a:prstGeom prst="rect">
            <a:avLst/>
          </a:prstGeom>
        </p:spPr>
      </p:pic>
      <p:sp>
        <p:nvSpPr>
          <p:cNvPr id="3" name="Rectangle 2"/>
          <p:cNvSpPr/>
          <p:nvPr/>
        </p:nvSpPr>
        <p:spPr>
          <a:xfrm>
            <a:off x="5410200" y="914400"/>
            <a:ext cx="1941557" cy="707886"/>
          </a:xfrm>
          <a:prstGeom prst="rect">
            <a:avLst/>
          </a:prstGeom>
        </p:spPr>
        <p:txBody>
          <a:bodyPr wrap="none">
            <a:spAutoFit/>
          </a:bodyPr>
          <a:lstStyle/>
          <a:p>
            <a:r>
              <a:rPr lang="te-IN" sz="4000" b="1" i="1" dirty="0" smtClean="0"/>
              <a:t>అద్భుతం</a:t>
            </a:r>
            <a:endParaRPr lang="en-US" sz="4000" b="1" i="1" dirty="0"/>
          </a:p>
        </p:txBody>
      </p:sp>
      <p:sp>
        <p:nvSpPr>
          <p:cNvPr id="4" name="Rectangle 3"/>
          <p:cNvSpPr/>
          <p:nvPr/>
        </p:nvSpPr>
        <p:spPr>
          <a:xfrm>
            <a:off x="4343400" y="2286000"/>
            <a:ext cx="4572000" cy="2062103"/>
          </a:xfrm>
          <a:prstGeom prst="rect">
            <a:avLst/>
          </a:prstGeom>
        </p:spPr>
        <p:txBody>
          <a:bodyPr>
            <a:spAutoFit/>
          </a:bodyPr>
          <a:lstStyle/>
          <a:p>
            <a:r>
              <a:rPr lang="te-IN" sz="3200" dirty="0" smtClean="0"/>
              <a:t>అద్భుత రసం : జీవితంలో జరిగే ఆశ్చర్యకరమైన సంఘటనల నుంచి అద్భుత రసం పుడుతుంది.</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ayanakam.jpg"/>
          <p:cNvPicPr>
            <a:picLocks noChangeAspect="1"/>
          </p:cNvPicPr>
          <p:nvPr/>
        </p:nvPicPr>
        <p:blipFill>
          <a:blip r:embed="rId2"/>
          <a:srcRect l="30000" t="12222" r="36667" b="25556"/>
          <a:stretch>
            <a:fillRect/>
          </a:stretch>
        </p:blipFill>
        <p:spPr>
          <a:xfrm>
            <a:off x="304800" y="914400"/>
            <a:ext cx="3843496" cy="5380894"/>
          </a:xfrm>
          <a:prstGeom prst="rect">
            <a:avLst/>
          </a:prstGeom>
        </p:spPr>
      </p:pic>
      <p:sp>
        <p:nvSpPr>
          <p:cNvPr id="3" name="Rectangle 2"/>
          <p:cNvSpPr/>
          <p:nvPr/>
        </p:nvSpPr>
        <p:spPr>
          <a:xfrm>
            <a:off x="5334000" y="762000"/>
            <a:ext cx="2226892" cy="707886"/>
          </a:xfrm>
          <a:prstGeom prst="rect">
            <a:avLst/>
          </a:prstGeom>
        </p:spPr>
        <p:txBody>
          <a:bodyPr wrap="none">
            <a:spAutoFit/>
          </a:bodyPr>
          <a:lstStyle/>
          <a:p>
            <a:r>
              <a:rPr lang="te-IN" sz="4000" b="1" i="1" dirty="0" smtClean="0"/>
              <a:t>భయానకం</a:t>
            </a:r>
            <a:endParaRPr lang="en-US" sz="4000" b="1" i="1" dirty="0"/>
          </a:p>
        </p:txBody>
      </p:sp>
      <p:sp>
        <p:nvSpPr>
          <p:cNvPr id="4" name="Rectangle 3"/>
          <p:cNvSpPr/>
          <p:nvPr/>
        </p:nvSpPr>
        <p:spPr>
          <a:xfrm>
            <a:off x="4572000" y="1981200"/>
            <a:ext cx="4572000" cy="3416320"/>
          </a:xfrm>
          <a:prstGeom prst="rect">
            <a:avLst/>
          </a:prstGeom>
        </p:spPr>
        <p:txBody>
          <a:bodyPr>
            <a:spAutoFit/>
          </a:bodyPr>
          <a:lstStyle/>
          <a:p>
            <a:pPr>
              <a:lnSpc>
                <a:spcPct val="150000"/>
              </a:lnSpc>
            </a:pPr>
            <a:r>
              <a:rPr lang="te-IN" sz="2400" dirty="0" smtClean="0"/>
              <a:t>భయానకం : భయంకరమైన దృశ్యాలు చూసినప్పుడూ, విన్నప్పుడూ పుట్టేది భయానక రసం. బీభత్స రసం బీభత్సమైన వాతావరణంలో ఇది పుడుతుంది. ఆ తరువాత విచారం కలుగుతుంది. </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oudram.jpg"/>
          <p:cNvPicPr>
            <a:picLocks noChangeAspect="1"/>
          </p:cNvPicPr>
          <p:nvPr/>
        </p:nvPicPr>
        <p:blipFill>
          <a:blip r:embed="rId2"/>
          <a:srcRect l="16038" t="6118" r="16038"/>
          <a:stretch>
            <a:fillRect/>
          </a:stretch>
        </p:blipFill>
        <p:spPr>
          <a:xfrm>
            <a:off x="263682" y="879709"/>
            <a:ext cx="3759678" cy="5809222"/>
          </a:xfrm>
          <a:prstGeom prst="rect">
            <a:avLst/>
          </a:prstGeom>
        </p:spPr>
      </p:pic>
      <p:sp>
        <p:nvSpPr>
          <p:cNvPr id="4" name="Rectangle 3"/>
          <p:cNvSpPr/>
          <p:nvPr/>
        </p:nvSpPr>
        <p:spPr>
          <a:xfrm>
            <a:off x="6019800" y="838200"/>
            <a:ext cx="1212191" cy="707886"/>
          </a:xfrm>
          <a:prstGeom prst="rect">
            <a:avLst/>
          </a:prstGeom>
        </p:spPr>
        <p:txBody>
          <a:bodyPr wrap="none">
            <a:spAutoFit/>
          </a:bodyPr>
          <a:lstStyle/>
          <a:p>
            <a:r>
              <a:rPr lang="te-IN" sz="4000" b="1" i="1" dirty="0" smtClean="0"/>
              <a:t>రౌద్రం</a:t>
            </a:r>
            <a:endParaRPr lang="en-US" sz="4000" b="1" i="1" dirty="0"/>
          </a:p>
        </p:txBody>
      </p:sp>
      <p:sp>
        <p:nvSpPr>
          <p:cNvPr id="5" name="Rectangle 4"/>
          <p:cNvSpPr/>
          <p:nvPr/>
        </p:nvSpPr>
        <p:spPr>
          <a:xfrm>
            <a:off x="4572000" y="1676400"/>
            <a:ext cx="4572000" cy="2308324"/>
          </a:xfrm>
          <a:prstGeom prst="rect">
            <a:avLst/>
          </a:prstGeom>
        </p:spPr>
        <p:txBody>
          <a:bodyPr>
            <a:spAutoFit/>
          </a:bodyPr>
          <a:lstStyle/>
          <a:p>
            <a:pPr>
              <a:lnSpc>
                <a:spcPct val="150000"/>
              </a:lnSpc>
            </a:pPr>
            <a:r>
              <a:rPr lang="te-IN" sz="3200" dirty="0" smtClean="0"/>
              <a:t>రౌద్ర రసం : విపరీతమైన కోపం నుంచి రౌద్ర రసం పుడుతుంది. </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ntamu.jpg"/>
          <p:cNvPicPr>
            <a:picLocks noChangeAspect="1"/>
          </p:cNvPicPr>
          <p:nvPr/>
        </p:nvPicPr>
        <p:blipFill>
          <a:blip r:embed="rId2"/>
          <a:srcRect l="26191" t="9091" r="26190" b="18398"/>
          <a:stretch>
            <a:fillRect/>
          </a:stretch>
        </p:blipFill>
        <p:spPr>
          <a:xfrm>
            <a:off x="304800" y="914400"/>
            <a:ext cx="3596080" cy="5475850"/>
          </a:xfrm>
          <a:prstGeom prst="rect">
            <a:avLst/>
          </a:prstGeom>
        </p:spPr>
      </p:pic>
      <p:sp>
        <p:nvSpPr>
          <p:cNvPr id="3" name="Rectangle 2"/>
          <p:cNvSpPr/>
          <p:nvPr/>
        </p:nvSpPr>
        <p:spPr>
          <a:xfrm>
            <a:off x="5943600" y="838200"/>
            <a:ext cx="1630575" cy="707886"/>
          </a:xfrm>
          <a:prstGeom prst="rect">
            <a:avLst/>
          </a:prstGeom>
        </p:spPr>
        <p:txBody>
          <a:bodyPr wrap="none">
            <a:spAutoFit/>
          </a:bodyPr>
          <a:lstStyle/>
          <a:p>
            <a:r>
              <a:rPr lang="te-IN" sz="4000" b="1" i="1" dirty="0" smtClean="0"/>
              <a:t>శాంతం </a:t>
            </a:r>
            <a:endParaRPr lang="en-US" sz="4000" b="1" i="1" dirty="0"/>
          </a:p>
        </p:txBody>
      </p:sp>
      <p:sp>
        <p:nvSpPr>
          <p:cNvPr id="4" name="Rectangle 3"/>
          <p:cNvSpPr/>
          <p:nvPr/>
        </p:nvSpPr>
        <p:spPr>
          <a:xfrm>
            <a:off x="4343400" y="2057400"/>
            <a:ext cx="4572000" cy="2031325"/>
          </a:xfrm>
          <a:prstGeom prst="rect">
            <a:avLst/>
          </a:prstGeom>
        </p:spPr>
        <p:txBody>
          <a:bodyPr>
            <a:spAutoFit/>
          </a:bodyPr>
          <a:lstStyle/>
          <a:p>
            <a:pPr>
              <a:lnSpc>
                <a:spcPct val="150000"/>
              </a:lnSpc>
            </a:pPr>
            <a:r>
              <a:rPr lang="te-IN" sz="2800" dirty="0" smtClean="0"/>
              <a:t>శాంత రసం : ఎటువంటి అపేక్ష లేకుండా ఉండే వైరాగ్యం నుంచి శాంత రసం పుడుతుంది</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eebatsam.jpg"/>
          <p:cNvPicPr>
            <a:picLocks noChangeAspect="1"/>
          </p:cNvPicPr>
          <p:nvPr/>
        </p:nvPicPr>
        <p:blipFill>
          <a:blip r:embed="rId2"/>
          <a:srcRect l="24000" t="4000" r="28000" b="24000"/>
          <a:stretch>
            <a:fillRect/>
          </a:stretch>
        </p:blipFill>
        <p:spPr>
          <a:xfrm>
            <a:off x="205545" y="990600"/>
            <a:ext cx="3789680" cy="5684518"/>
          </a:xfrm>
          <a:prstGeom prst="rect">
            <a:avLst/>
          </a:prstGeom>
        </p:spPr>
      </p:pic>
      <p:sp>
        <p:nvSpPr>
          <p:cNvPr id="4" name="Rectangle 3"/>
          <p:cNvSpPr/>
          <p:nvPr/>
        </p:nvSpPr>
        <p:spPr>
          <a:xfrm>
            <a:off x="5791200" y="892314"/>
            <a:ext cx="1728358" cy="707886"/>
          </a:xfrm>
          <a:prstGeom prst="rect">
            <a:avLst/>
          </a:prstGeom>
        </p:spPr>
        <p:txBody>
          <a:bodyPr wrap="none">
            <a:spAutoFit/>
          </a:bodyPr>
          <a:lstStyle/>
          <a:p>
            <a:r>
              <a:rPr lang="te-IN" sz="4000" b="1" i="1" dirty="0" smtClean="0"/>
              <a:t>బీభత్సం</a:t>
            </a:r>
            <a:endParaRPr lang="en-US" sz="4000" b="1" i="1" dirty="0"/>
          </a:p>
        </p:txBody>
      </p:sp>
      <p:sp>
        <p:nvSpPr>
          <p:cNvPr id="5" name="Rectangle 4"/>
          <p:cNvSpPr/>
          <p:nvPr/>
        </p:nvSpPr>
        <p:spPr>
          <a:xfrm>
            <a:off x="4572000" y="2046744"/>
            <a:ext cx="4572000" cy="2677656"/>
          </a:xfrm>
          <a:prstGeom prst="rect">
            <a:avLst/>
          </a:prstGeom>
        </p:spPr>
        <p:txBody>
          <a:bodyPr>
            <a:spAutoFit/>
          </a:bodyPr>
          <a:lstStyle/>
          <a:p>
            <a:pPr>
              <a:lnSpc>
                <a:spcPct val="150000"/>
              </a:lnSpc>
            </a:pPr>
            <a:r>
              <a:rPr lang="te-IN" sz="2800" dirty="0" smtClean="0"/>
              <a:t>బీభత్స రసం బీభత్సమైన వాతావరణంలో ఇది పుడుతుంది. ఆ తరువాత విచారం కలుగుతుంది.</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What do we call the Telugu word navarasalu in English? - Quor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What do we call the Telugu word navarasalu in English? - Quor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3187832" y="609600"/>
            <a:ext cx="2908168" cy="1754326"/>
          </a:xfrm>
          <a:prstGeom prst="rect">
            <a:avLst/>
          </a:prstGeom>
          <a:noFill/>
        </p:spPr>
        <p:txBody>
          <a:bodyPr wrap="none" rtlCol="0">
            <a:spAutoFit/>
          </a:bodyPr>
          <a:lstStyle/>
          <a:p>
            <a:r>
              <a:rPr lang="te-IN" sz="5400" dirty="0" smtClean="0"/>
              <a:t>నవరసాలు</a:t>
            </a:r>
          </a:p>
          <a:p>
            <a:endParaRPr lang="en-US" sz="5400" dirty="0"/>
          </a:p>
        </p:txBody>
      </p:sp>
      <p:pic>
        <p:nvPicPr>
          <p:cNvPr id="8" name="Picture 7" descr="NAVARASAlu.JPG"/>
          <p:cNvPicPr>
            <a:picLocks noChangeAspect="1"/>
          </p:cNvPicPr>
          <p:nvPr/>
        </p:nvPicPr>
        <p:blipFill>
          <a:blip r:embed="rId2"/>
          <a:srcRect l="30365" t="37137" r="11460" b="10251"/>
          <a:stretch>
            <a:fillRect/>
          </a:stretch>
        </p:blipFill>
        <p:spPr>
          <a:xfrm>
            <a:off x="685800" y="1447800"/>
            <a:ext cx="7749440" cy="528945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762000"/>
            <a:ext cx="2514600" cy="923330"/>
          </a:xfrm>
          <a:prstGeom prst="rect">
            <a:avLst/>
          </a:prstGeom>
        </p:spPr>
        <p:txBody>
          <a:bodyPr wrap="square">
            <a:spAutoFit/>
          </a:bodyPr>
          <a:lstStyle/>
          <a:p>
            <a:r>
              <a:rPr lang="te-IN" sz="5400" b="1" i="1" dirty="0" smtClean="0"/>
              <a:t>రససృష్టి</a:t>
            </a:r>
            <a:endParaRPr lang="te-IN" sz="5400" b="1" i="1" dirty="0"/>
          </a:p>
        </p:txBody>
      </p:sp>
      <p:sp>
        <p:nvSpPr>
          <p:cNvPr id="3" name="Rectangle 2"/>
          <p:cNvSpPr/>
          <p:nvPr/>
        </p:nvSpPr>
        <p:spPr>
          <a:xfrm>
            <a:off x="762000" y="1509512"/>
            <a:ext cx="7162800" cy="5043688"/>
          </a:xfrm>
          <a:prstGeom prst="rect">
            <a:avLst/>
          </a:prstGeom>
        </p:spPr>
        <p:txBody>
          <a:bodyPr wrap="square">
            <a:spAutoFit/>
          </a:bodyPr>
          <a:lstStyle/>
          <a:p>
            <a:pPr>
              <a:lnSpc>
                <a:spcPct val="150000"/>
              </a:lnSpc>
            </a:pPr>
            <a:r>
              <a:rPr lang="te-IN" dirty="0" smtClean="0"/>
              <a:t>ఉత్తమ కళాసృష్టి వలన మనలో ఒక భావం ఉదయించి, దానిమూలంగా కళాసృష్టి యందు మనకొక పూర్ణ నిమగ్నత కలిగి, ఆ భావం స్థాయీపరమై పెచ్చు పెరిగి, తదనుసారంగా మనం ఒక అనిర్వచనీయమైన అపరిమిత ఆనందం అనుభవిస్తాము. అప్పుడు మనకు రసానుభూతి కలిగిందంటారు. ఆనందస్వరూపమైన ఈ అపరిమిత ఆనందాన్ని </a:t>
            </a:r>
            <a:r>
              <a:rPr lang="te-IN" b="1" dirty="0" smtClean="0"/>
              <a:t>రసం</a:t>
            </a:r>
            <a:r>
              <a:rPr lang="te-IN" dirty="0" smtClean="0"/>
              <a:t> అన్నారు. అందుచేత రసప్రకృతి మనలో కళాసృష్టి వలన ఉదయించే ప్రధానభావాన్ని అనుసరించి ఉంటుంది. భావాలు అనేక రకాలుగా ఉండటం చేత, రసాలు కూడా వేర్వేరుగా ఉండకతప్పదు. కాని ప్రతీభావం మనలో స్థితినందుకొని స్థాయీప్రంగా పెరిగి రసంకాగల శక్తి కలదై యుండదు. ఈశక్తి కలిగిన భావాలు కొన్ని మాత్రమే. మాంవహృదయ నైజం బాగా శోధించిన మన పూర్వపు వక్తలు, ఈ భావాలు ఎనిమిదని చెపారు. కాని కొంతకాలమైన తరువాత క్రీ.శ. 5 వ లేక 6అ శతాబ్దములో మరొక రసాన్ని నిర్వచించి </a:t>
            </a:r>
            <a:r>
              <a:rPr lang="te-IN" b="1" dirty="0" smtClean="0"/>
              <a:t>శాంత</a:t>
            </a:r>
            <a:r>
              <a:rPr lang="te-IN" dirty="0" smtClean="0"/>
              <a:t> రసాన్ని చేర్చి, నవ రసాలుగా నిర్ణయించారు</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838200"/>
            <a:ext cx="4900701" cy="646331"/>
          </a:xfrm>
          <a:prstGeom prst="rect">
            <a:avLst/>
          </a:prstGeom>
        </p:spPr>
        <p:txBody>
          <a:bodyPr wrap="none">
            <a:spAutoFit/>
          </a:bodyPr>
          <a:lstStyle/>
          <a:p>
            <a:r>
              <a:rPr lang="te-IN" sz="3600" dirty="0" smtClean="0"/>
              <a:t>నవరసాలు - స్థాయీభేదాలు</a:t>
            </a:r>
            <a:endParaRPr lang="te-IN" sz="3600" dirty="0"/>
          </a:p>
        </p:txBody>
      </p:sp>
      <p:sp>
        <p:nvSpPr>
          <p:cNvPr id="3" name="Rectangle 2"/>
          <p:cNvSpPr/>
          <p:nvPr/>
        </p:nvSpPr>
        <p:spPr>
          <a:xfrm>
            <a:off x="2743200" y="1447800"/>
            <a:ext cx="7315200" cy="5078313"/>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శృంగారం - </a:t>
            </a:r>
            <a:r>
              <a:rPr lang="te-IN" sz="2400" dirty="0" smtClean="0">
                <a:hlinkClick r:id="rId2" tooltip="భావం:రతి (పుట లేదు)"/>
              </a:rPr>
              <a:t>భావం:రతి</a:t>
            </a:r>
            <a:endParaRPr lang="te-IN" sz="2400" dirty="0" smtClean="0"/>
          </a:p>
          <a:p>
            <a:pPr>
              <a:lnSpc>
                <a:spcPct val="150000"/>
              </a:lnSpc>
              <a:buFont typeface="Wingdings" pitchFamily="2" charset="2"/>
              <a:buChar char="v"/>
            </a:pPr>
            <a:r>
              <a:rPr lang="en-US" sz="2400" dirty="0" smtClean="0"/>
              <a:t> </a:t>
            </a:r>
            <a:r>
              <a:rPr lang="te-IN" sz="2400" dirty="0" smtClean="0"/>
              <a:t>వీరం - </a:t>
            </a:r>
            <a:r>
              <a:rPr lang="te-IN" sz="2400" dirty="0" smtClean="0">
                <a:hlinkClick r:id="rId3" tooltip="భావం:ఆవేశం (పుట లేదు)"/>
              </a:rPr>
              <a:t>భావం:ఆవేశం</a:t>
            </a:r>
            <a:endParaRPr lang="te-IN" sz="2400" dirty="0" smtClean="0"/>
          </a:p>
          <a:p>
            <a:pPr>
              <a:lnSpc>
                <a:spcPct val="150000"/>
              </a:lnSpc>
              <a:buFont typeface="Wingdings" pitchFamily="2" charset="2"/>
              <a:buChar char="v"/>
            </a:pPr>
            <a:r>
              <a:rPr lang="en-US" sz="2400" dirty="0" smtClean="0"/>
              <a:t> </a:t>
            </a:r>
            <a:r>
              <a:rPr lang="te-IN" sz="2400" dirty="0" smtClean="0"/>
              <a:t>కరుణ - </a:t>
            </a:r>
            <a:r>
              <a:rPr lang="te-IN" sz="2400" dirty="0" smtClean="0">
                <a:hlinkClick r:id="rId4" tooltip="భావం:దు:ఖం (పుట లేదు)"/>
              </a:rPr>
              <a:t>భావం:దు:ఖం</a:t>
            </a:r>
            <a:endParaRPr lang="te-IN" sz="2400" dirty="0" smtClean="0"/>
          </a:p>
          <a:p>
            <a:pPr>
              <a:lnSpc>
                <a:spcPct val="150000"/>
              </a:lnSpc>
              <a:buFont typeface="Wingdings" pitchFamily="2" charset="2"/>
              <a:buChar char="v"/>
            </a:pPr>
            <a:r>
              <a:rPr lang="en-US" sz="2400" dirty="0" smtClean="0"/>
              <a:t> </a:t>
            </a:r>
            <a:r>
              <a:rPr lang="te-IN" sz="2400" dirty="0" smtClean="0"/>
              <a:t>అద్భుతం - </a:t>
            </a:r>
            <a:r>
              <a:rPr lang="te-IN" sz="2400" dirty="0" smtClean="0">
                <a:hlinkClick r:id="rId5" tooltip="భావం:ఆశ్చర్యం (పుట లేదు)"/>
              </a:rPr>
              <a:t>భావం:ఆశ్చర్యం</a:t>
            </a:r>
            <a:endParaRPr lang="te-IN" sz="2400" dirty="0" smtClean="0"/>
          </a:p>
          <a:p>
            <a:pPr>
              <a:lnSpc>
                <a:spcPct val="150000"/>
              </a:lnSpc>
              <a:buFont typeface="Wingdings" pitchFamily="2" charset="2"/>
              <a:buChar char="v"/>
            </a:pPr>
            <a:r>
              <a:rPr lang="en-US" sz="2400" dirty="0" smtClean="0"/>
              <a:t> </a:t>
            </a:r>
            <a:r>
              <a:rPr lang="te-IN" sz="2400" dirty="0" smtClean="0"/>
              <a:t>హాస్యం - </a:t>
            </a:r>
            <a:r>
              <a:rPr lang="te-IN" sz="2400" u="sng" dirty="0" smtClean="0">
                <a:hlinkClick r:id="rId6" tooltip="భావం:నవ్వు (పుట లేదు)"/>
              </a:rPr>
              <a:t>భావం:నవ్వు</a:t>
            </a:r>
            <a:endParaRPr lang="te-IN" sz="2400" dirty="0" smtClean="0"/>
          </a:p>
          <a:p>
            <a:pPr>
              <a:lnSpc>
                <a:spcPct val="150000"/>
              </a:lnSpc>
              <a:buFont typeface="Wingdings" pitchFamily="2" charset="2"/>
              <a:buChar char="v"/>
            </a:pPr>
            <a:r>
              <a:rPr lang="en-US" sz="2400" dirty="0" smtClean="0"/>
              <a:t> </a:t>
            </a:r>
            <a:r>
              <a:rPr lang="te-IN" sz="2400" dirty="0" smtClean="0"/>
              <a:t>భయానకం - </a:t>
            </a:r>
            <a:r>
              <a:rPr lang="te-IN" sz="2400" dirty="0" smtClean="0">
                <a:hlinkClick r:id="rId7" tooltip="భావం:భయం (పుట లేదు)"/>
              </a:rPr>
              <a:t>భావం:భయం</a:t>
            </a:r>
            <a:endParaRPr lang="te-IN" sz="2400" dirty="0" smtClean="0"/>
          </a:p>
          <a:p>
            <a:pPr>
              <a:lnSpc>
                <a:spcPct val="150000"/>
              </a:lnSpc>
              <a:buFont typeface="Wingdings" pitchFamily="2" charset="2"/>
              <a:buChar char="v"/>
            </a:pPr>
            <a:r>
              <a:rPr lang="en-US" sz="2400" dirty="0" smtClean="0"/>
              <a:t> </a:t>
            </a:r>
            <a:r>
              <a:rPr lang="te-IN" sz="2400" dirty="0" smtClean="0"/>
              <a:t>బీభత్సం - </a:t>
            </a:r>
            <a:r>
              <a:rPr lang="te-IN" sz="2400" dirty="0" smtClean="0">
                <a:hlinkClick r:id="rId8" tooltip="భావం:జుగుప్స (పుట లేదు)"/>
              </a:rPr>
              <a:t>భావం:జుగుప్స</a:t>
            </a:r>
            <a:endParaRPr lang="te-IN" sz="2400" dirty="0" smtClean="0"/>
          </a:p>
          <a:p>
            <a:pPr>
              <a:lnSpc>
                <a:spcPct val="150000"/>
              </a:lnSpc>
              <a:buFont typeface="Wingdings" pitchFamily="2" charset="2"/>
              <a:buChar char="v"/>
            </a:pPr>
            <a:r>
              <a:rPr lang="en-US" sz="2400" dirty="0" smtClean="0"/>
              <a:t> </a:t>
            </a:r>
            <a:r>
              <a:rPr lang="te-IN" sz="2400" dirty="0" smtClean="0"/>
              <a:t>రౌద్రం - </a:t>
            </a:r>
            <a:r>
              <a:rPr lang="te-IN" sz="2400" dirty="0" smtClean="0">
                <a:hlinkClick r:id="rId9" tooltip="భావం:కోపం (పుట లేదు)"/>
              </a:rPr>
              <a:t>భావం:కోపం</a:t>
            </a:r>
            <a:endParaRPr lang="te-IN" sz="2400" dirty="0" smtClean="0"/>
          </a:p>
          <a:p>
            <a:pPr>
              <a:lnSpc>
                <a:spcPct val="150000"/>
              </a:lnSpc>
              <a:buFont typeface="Wingdings" pitchFamily="2" charset="2"/>
              <a:buChar char="v"/>
            </a:pPr>
            <a:r>
              <a:rPr lang="en-US" sz="2400" dirty="0" smtClean="0"/>
              <a:t> </a:t>
            </a:r>
            <a:r>
              <a:rPr lang="te-IN" sz="2400" dirty="0" smtClean="0"/>
              <a:t>శాంతం - </a:t>
            </a:r>
            <a:r>
              <a:rPr lang="te-IN" sz="2400" dirty="0" smtClean="0">
                <a:hlinkClick r:id="rId10" tooltip="భావం:ఓర్పు (పుట లేదు)"/>
              </a:rPr>
              <a:t>భావం:ఓర్పు</a:t>
            </a:r>
            <a:endParaRPr lang="te-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838200"/>
            <a:ext cx="3018775" cy="830997"/>
          </a:xfrm>
          <a:prstGeom prst="rect">
            <a:avLst/>
          </a:prstGeom>
        </p:spPr>
        <p:txBody>
          <a:bodyPr wrap="none">
            <a:spAutoFit/>
          </a:bodyPr>
          <a:lstStyle/>
          <a:p>
            <a:r>
              <a:rPr lang="te-IN" sz="4800" b="1" i="1" dirty="0" smtClean="0"/>
              <a:t>రసానుభూతి</a:t>
            </a:r>
            <a:endParaRPr lang="te-IN" sz="4800" b="1" i="1" dirty="0"/>
          </a:p>
        </p:txBody>
      </p:sp>
      <p:sp>
        <p:nvSpPr>
          <p:cNvPr id="3" name="Rectangle 2"/>
          <p:cNvSpPr/>
          <p:nvPr/>
        </p:nvSpPr>
        <p:spPr>
          <a:xfrm>
            <a:off x="914400" y="1467810"/>
            <a:ext cx="7696200" cy="4628190"/>
          </a:xfrm>
          <a:prstGeom prst="rect">
            <a:avLst/>
          </a:prstGeom>
        </p:spPr>
        <p:txBody>
          <a:bodyPr wrap="square">
            <a:spAutoFit/>
          </a:bodyPr>
          <a:lstStyle/>
          <a:p>
            <a:pPr>
              <a:lnSpc>
                <a:spcPct val="150000"/>
              </a:lnSpc>
            </a:pPr>
            <a:r>
              <a:rPr lang="te-IN" dirty="0" smtClean="0"/>
              <a:t>ఒక కళాసృష్టి వలన మనలోకి మొదట ఒకభావం అంకురించి స్థితినందుకోవాలి. తదుపరి ఆభావం స్థాయీపరంగా పెరగాలి. పెరిగి, పెరిగి తుట్టతుదకు ఆభావం అంతిమస్థాయి నందుకొన్నప్పుడు ఆనందస్వరూపమైన </a:t>
            </a:r>
            <a:r>
              <a:rPr lang="te-IN" b="1" dirty="0" smtClean="0"/>
              <a:t>బ్రహ్మానందాన్నీ</a:t>
            </a:r>
            <a:r>
              <a:rPr lang="te-IN" b="1" i="1" dirty="0" smtClean="0"/>
              <a:t> మనం అనుభవిస్తాము. అప్పుడాభావం రసం అయ్యింది. ఈ తొలి భావం స్థితినందుకొని స్థాయీపరంగా పెరిగిందవటం చేత దీన్ని స్థాయీభావం అన్నారు. కళాసృష్టి యందలి ఈ స్థాయీభావోదయకారక అంశము </a:t>
            </a:r>
            <a:r>
              <a:rPr lang="te-IN" i="1" dirty="0" smtClean="0"/>
              <a:t>విభావము'</a:t>
            </a:r>
            <a:r>
              <a:rPr lang="te-IN" dirty="0" smtClean="0"/>
              <a:t> అని అంటారు. భావకారణం విభావం. ఈవిభావ కారణంగానే స్థాయీభవ అంకురం, అది వృద్ధి పొందడంకూడా. తదనుసారంగానే రసోత్పత్తికి అవకాశం. అందుచేత ద్వివిధాలుగా మన వక్తలు నిర్వచించారు: 1. ఆలంబన 2. ఉద్దీపన. స్థాయీభావోదయానికి ముఖ్య కారణమైన అంశమును ఆలంంబన విభావమనబడింది. ఈ స్థాయీభావాన్ని పెంపొందించడానికి గల కారణాంశము ఉద్దీపన విభావము. ఎందుకనగా నిలిచియున్న ష్తాయీభావాన్ని ఇది ఉద్దీపిస్తుంది.</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534400" cy="4662815"/>
          </a:xfrm>
          <a:prstGeom prst="rect">
            <a:avLst/>
          </a:prstGeom>
        </p:spPr>
        <p:txBody>
          <a:bodyPr wrap="square">
            <a:spAutoFit/>
          </a:bodyPr>
          <a:lstStyle/>
          <a:p>
            <a:pPr>
              <a:lnSpc>
                <a:spcPct val="150000"/>
              </a:lnSpc>
            </a:pPr>
            <a:r>
              <a:rPr lang="te-IN" sz="2200" dirty="0" smtClean="0"/>
              <a:t>ఈ స్థాయీభావం పెచ్చుపెరిగి విధానంలో అనేక చిన్నచిన్న భావాలు తెరలు తెరలుగా వచ్చి సమసిపోతుటాము. వీటిని </a:t>
            </a:r>
            <a:r>
              <a:rPr lang="te-IN" sz="2200" b="1" dirty="0" smtClean="0"/>
              <a:t>సంచారీభావాలు</a:t>
            </a:r>
            <a:r>
              <a:rPr lang="te-IN" sz="2200" dirty="0" smtClean="0"/>
              <a:t> అంటారు. ఈ సంచారీభావాలు స్థాయీభావమువలె మనలో నిలకడ చెందవు. చిన్నచిన్న వీచికలలాగ ఇవి తాకు పోతుంటాయి. అంచేత స్థాయీభావ సాగరమందు ఉదయించి, సమసిపోవు తరంగాలుగా ఈ సంచారీ భావాలను పోల్చారు.</a:t>
            </a:r>
          </a:p>
          <a:p>
            <a:pPr>
              <a:lnSpc>
                <a:spcPct val="150000"/>
              </a:lnSpc>
            </a:pPr>
            <a:r>
              <a:rPr lang="te-IN" sz="2200" dirty="0" smtClean="0"/>
              <a:t>రసానుభూతికి కళాసృష్టి ఎంతకారణభూత మవుతుందో, సామాజికుడు కూడా అంత కారణభూతుడవుతాడు. బీజమెంత ఉత్తమమైనదైనను, క్షేత్రం తగినది కాకపోయినప్పుడు తద్బీజము సరిగా ఫలించకపోవడమే గాక, ఒక్కొక్కప్పుడు అంకురవికాసములను కూడా అందుకొనకపోవచ్చును</a:t>
            </a:r>
            <a:endParaRPr lang="te-IN"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762000"/>
            <a:ext cx="2175596" cy="830997"/>
          </a:xfrm>
          <a:prstGeom prst="rect">
            <a:avLst/>
          </a:prstGeom>
        </p:spPr>
        <p:txBody>
          <a:bodyPr wrap="none">
            <a:spAutoFit/>
          </a:bodyPr>
          <a:lstStyle/>
          <a:p>
            <a:r>
              <a:rPr lang="te-IN" sz="4800" b="1" i="1" dirty="0" smtClean="0"/>
              <a:t>శృంగారం</a:t>
            </a:r>
            <a:endParaRPr lang="te-IN" sz="4800" b="1" i="1" dirty="0"/>
          </a:p>
        </p:txBody>
      </p:sp>
      <p:pic>
        <p:nvPicPr>
          <p:cNvPr id="4" name="Picture 3" descr="srungaraam.jpg"/>
          <p:cNvPicPr>
            <a:picLocks noChangeAspect="1"/>
          </p:cNvPicPr>
          <p:nvPr/>
        </p:nvPicPr>
        <p:blipFill>
          <a:blip r:embed="rId2"/>
          <a:srcRect l="46666" t="7407" r="29166" b="27407"/>
          <a:stretch>
            <a:fillRect/>
          </a:stretch>
        </p:blipFill>
        <p:spPr>
          <a:xfrm>
            <a:off x="2665828" y="1447800"/>
            <a:ext cx="3506372" cy="532001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467600" cy="5170646"/>
          </a:xfrm>
          <a:prstGeom prst="rect">
            <a:avLst/>
          </a:prstGeom>
        </p:spPr>
        <p:txBody>
          <a:bodyPr wrap="square">
            <a:spAutoFit/>
          </a:bodyPr>
          <a:lstStyle/>
          <a:p>
            <a:pPr lvl="1">
              <a:lnSpc>
                <a:spcPct val="150000"/>
              </a:lnSpc>
            </a:pPr>
            <a:r>
              <a:rPr lang="te-IN" sz="2200" dirty="0" smtClean="0">
                <a:hlinkClick r:id="rId2" tooltip="నవరసాలు"/>
              </a:rPr>
              <a:t>నవరసాలలో</a:t>
            </a:r>
            <a:r>
              <a:rPr lang="te-IN" sz="2200" dirty="0" smtClean="0"/>
              <a:t> ఒక రసం </a:t>
            </a:r>
            <a:r>
              <a:rPr lang="te-IN" sz="2200" b="1" dirty="0" smtClean="0"/>
              <a:t>శృంగారం </a:t>
            </a:r>
            <a:r>
              <a:rPr lang="te-IN" sz="2200" dirty="0" smtClean="0"/>
              <a:t>. అందంగా కనిపించడానికి ఆరోగ్య రక్షణకు శరీరాన్ని శుభ్రపరచుకొని వివిధ వస్తువులతో అలంకరించుకోవడాన్ని శృంగారం అంటారు. </a:t>
            </a:r>
            <a:r>
              <a:rPr lang="te-IN" sz="2200" dirty="0" smtClean="0">
                <a:hlinkClick r:id="rId3" tooltip="బంగారం"/>
              </a:rPr>
              <a:t>బంగారం</a:t>
            </a:r>
            <a:r>
              <a:rPr lang="te-IN" sz="2200" dirty="0" smtClean="0"/>
              <a:t> </a:t>
            </a:r>
            <a:r>
              <a:rPr lang="te-IN" sz="2200" dirty="0" smtClean="0">
                <a:hlinkClick r:id="rId4" tooltip="అందం"/>
              </a:rPr>
              <a:t>అందంగా</a:t>
            </a:r>
            <a:r>
              <a:rPr lang="te-IN" sz="2200" dirty="0" smtClean="0"/>
              <a:t> ఉంటుంది అంతకంటే అందంగా శృంగారం ఉంటుంది, అందుకే అంటారు బంగారాన్ని మించిది శృంగారం అని. దేవాలయాలలో దేవునికి చేసే అలంకరణను శృంగారించడం అంటారు.</a:t>
            </a:r>
          </a:p>
          <a:p>
            <a:pPr lvl="1">
              <a:lnSpc>
                <a:spcPct val="150000"/>
              </a:lnSpc>
            </a:pPr>
            <a:r>
              <a:rPr lang="te-IN" sz="2200" dirty="0" smtClean="0"/>
              <a:t>తన భాగస్వామి కోసం బాగా ఆకర్షించే విధంగా తయారైన పురుషుడిని శృంగారపురుషుడని, బాగా ఆకర్షించే విధంగా తయారైన స్త్రీని శృంగారవతి అని అంటారు</a:t>
            </a:r>
            <a:endParaRPr lang="te-IN"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914400"/>
            <a:ext cx="1930337" cy="707886"/>
          </a:xfrm>
          <a:prstGeom prst="rect">
            <a:avLst/>
          </a:prstGeom>
        </p:spPr>
        <p:txBody>
          <a:bodyPr wrap="none">
            <a:spAutoFit/>
          </a:bodyPr>
          <a:lstStyle/>
          <a:p>
            <a:r>
              <a:rPr lang="te-IN" sz="4000" b="1" i="1" dirty="0" smtClean="0"/>
              <a:t>హాస్యము</a:t>
            </a:r>
            <a:endParaRPr lang="te-IN" sz="4000" b="1" i="1" dirty="0"/>
          </a:p>
        </p:txBody>
      </p:sp>
      <p:pic>
        <p:nvPicPr>
          <p:cNvPr id="3" name="Picture 2" descr="hasyam.jpg"/>
          <p:cNvPicPr>
            <a:picLocks noChangeAspect="1"/>
          </p:cNvPicPr>
          <p:nvPr/>
        </p:nvPicPr>
        <p:blipFill>
          <a:blip r:embed="rId2"/>
          <a:srcRect l="35000" t="4074" r="36667" b="21852"/>
          <a:stretch>
            <a:fillRect/>
          </a:stretch>
        </p:blipFill>
        <p:spPr>
          <a:xfrm>
            <a:off x="2667000" y="1573236"/>
            <a:ext cx="3386376" cy="497996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TotalTime>
  <Words>327</Words>
  <Application>Microsoft Office PowerPoint</Application>
  <PresentationFormat>On-screen Show (4:3)</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42</cp:revision>
  <dcterms:created xsi:type="dcterms:W3CDTF">2006-08-16T00:00:00Z</dcterms:created>
  <dcterms:modified xsi:type="dcterms:W3CDTF">2020-04-12T09:30:01Z</dcterms:modified>
</cp:coreProperties>
</file>