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 id="2147483840" r:id="rId2"/>
    <p:sldMasterId id="2147483852" r:id="rId3"/>
    <p:sldMasterId id="2147483864" r:id="rId4"/>
  </p:sldMasterIdLst>
  <p:sldIdLst>
    <p:sldId id="256" r:id="rId5"/>
    <p:sldId id="259" r:id="rId6"/>
    <p:sldId id="257" r:id="rId7"/>
    <p:sldId id="258" r:id="rId8"/>
    <p:sldId id="263" r:id="rId9"/>
    <p:sldId id="260" r:id="rId10"/>
    <p:sldId id="261" r:id="rId11"/>
    <p:sldId id="262" r:id="rId12"/>
    <p:sldId id="264" r:id="rId13"/>
    <p:sldId id="265" r:id="rId14"/>
    <p:sldId id="266" r:id="rId15"/>
    <p:sldId id="273" r:id="rId16"/>
    <p:sldId id="267" r:id="rId17"/>
    <p:sldId id="268" r:id="rId18"/>
    <p:sldId id="274" r:id="rId19"/>
    <p:sldId id="269" r:id="rId20"/>
    <p:sldId id="275" r:id="rId21"/>
    <p:sldId id="270" r:id="rId22"/>
    <p:sldId id="276" r:id="rId23"/>
    <p:sldId id="271" r:id="rId24"/>
    <p:sldId id="272" r:id="rId25"/>
    <p:sldId id="282" r:id="rId26"/>
    <p:sldId id="277" r:id="rId27"/>
    <p:sldId id="281" r:id="rId28"/>
    <p:sldId id="279" r:id="rId29"/>
    <p:sldId id="278"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88" autoAdjust="0"/>
    <p:restoredTop sz="94624"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11/04/2020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1D8BD707-D9CF-40AE-B4C6-C98DA3205C09}" type="datetimeFigureOut">
              <a:rPr lang="en-US" smtClean="0"/>
              <a:pPr/>
              <a:t>11/04/2020</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11/04/2020</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1D8BD707-D9CF-40AE-B4C6-C98DA3205C09}" type="datetimeFigureOut">
              <a:rPr lang="en-US" smtClean="0"/>
              <a:pPr/>
              <a:t>11/04/2020</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1D8BD707-D9CF-40AE-B4C6-C98DA3205C09}" type="datetimeFigureOut">
              <a:rPr lang="en-US" smtClean="0"/>
              <a:pPr/>
              <a:t>11/04/2020</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1D8BD707-D9CF-40AE-B4C6-C98DA3205C09}" type="datetimeFigureOut">
              <a:rPr lang="en-US" smtClean="0"/>
              <a:pPr/>
              <a:t>11/04/2020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B6F15528-21DE-4FAA-801E-634DDDAF4B2B}"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D8BD707-D9CF-40AE-B4C6-C98DA3205C09}" type="datetimeFigureOut">
              <a:rPr lang="en-US" smtClean="0"/>
              <a:pPr/>
              <a:t>11/04/2020</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11/04/2020</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11/04/2020</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11/04/2020</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11/04/2020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11/04/2020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11/04/2020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11/04/2020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11/04/2020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11/04/2020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11/04/2020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11/04/2020</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11/04/2020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11/04/2020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11/04/2020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11/04/2020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11/04/2020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11/04/2020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D8BD707-D9CF-40AE-B4C6-C98DA3205C09}" type="datetimeFigureOut">
              <a:rPr lang="en-US" smtClean="0"/>
              <a:pPr/>
              <a:t>11/04/2020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11/04/2020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11/04/2020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11/04/2020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11/04/2020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11/04/2020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11/04/2020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11/04/2020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11/04/2020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11/04/2020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11/04/2020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D8BD707-D9CF-40AE-B4C6-C98DA3205C09}" type="datetimeFigureOut">
              <a:rPr lang="en-US" smtClean="0"/>
              <a:pPr/>
              <a:t>11/04/2020</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6F15528-21DE-4FAA-801E-634DDDAF4B2B}"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11/04/2020</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D8BD707-D9CF-40AE-B4C6-C98DA3205C09}" type="datetimeFigureOut">
              <a:rPr lang="en-US" smtClean="0"/>
              <a:pPr/>
              <a:t>11/04/2020</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6F15528-21DE-4FAA-801E-634DDDAF4B2B}"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hyperlink" Target="https://te.wikipedia.org/wiki/%E0%B0%95%E0%B1%83%E0%B0%B7%E0%B1%8D%E0%B0%A3%E0%B0%BE%E0%B0%B0%E0%B1%8D%E0%B0%9C%E0%B1%81%E0%B0%A8%E0%B1%81%E0%B0%B2%E0%B1%81" TargetMode="External"/><Relationship Id="rId2" Type="http://schemas.openxmlformats.org/officeDocument/2006/relationships/hyperlink" Target="https://te.wikipedia.org/wiki/%E0%B0%A8%E0%B0%BE%E0%B0%B0%E0%B0%BE%E0%B0%AF%E0%B0%A3_%E0%B0%AD%E0%B0%9F%E0%B1%8D%E0%B0%9F%E0%B1%81" TargetMode="Externa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3" Type="http://schemas.openxmlformats.org/officeDocument/2006/relationships/hyperlink" Target="https://te.wikipedia.org/w/index.php?title=%E0%B0%AD%E0%B0%BE%E0%B0%B8%E0%B1%8D%E0%B0%95%E0%B0%B0%E0%B0%B0%E0%B0%BE%E0%B0%AE%E0%B0%BE%E0%B0%AF%E0%B0%A3%E0%B0%82&amp;action=edit&amp;redlink=1" TargetMode="External"/><Relationship Id="rId2" Type="http://schemas.openxmlformats.org/officeDocument/2006/relationships/hyperlink" Target="https://te.wikipedia.org/w/index.php?title=%E0%B0%B7%E0%B0%B7%E0%B1%8D%E0%B0%A0%E0%B1%8D%E0%B0%AF%E0%B0%82%E0%B0%A4%E0%B0%AE%E0%B1%81%E0%B0%B2%E0%B1%81&amp;action=edit&amp;redlink=1" TargetMode="External"/><Relationship Id="rId1" Type="http://schemas.openxmlformats.org/officeDocument/2006/relationships/slideLayout" Target="../slideLayouts/slideLayout13.xml"/><Relationship Id="rId5" Type="http://schemas.openxmlformats.org/officeDocument/2006/relationships/hyperlink" Target="https://te.wikipedia.org/wiki/%E0%B0%A4%E0%B1%86%E0%B0%B2%E0%B1%81%E0%B0%97%E0%B1%81" TargetMode="External"/><Relationship Id="rId4" Type="http://schemas.openxmlformats.org/officeDocument/2006/relationships/hyperlink" Target="https://te.wikipedia.org/wiki/%E0%B0%A8%E0%B0%BE%E0%B0%B0%E0%B0%BE%E0%B0%AF%E0%B0%A3%E0%B0%AD%E0%B0%9F%E0%B1%8D%E0%B0%9F%E0%B1%81"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s://te.wikipedia.org/wiki/%E0%B0%95%E0%B0%A8%E0%B1%8D%E0%B0%A8%E0%B0%A1%E0%B0%82" TargetMode="Externa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hyperlink" Target="https://te.wikipedia.org/wiki/%E0%B0%B6%E0%B0%B0%E0%B1%80%E0%B0%B0%E0%B0%AE%E0%B1%81" TargetMode="External"/><Relationship Id="rId2" Type="http://schemas.openxmlformats.org/officeDocument/2006/relationships/hyperlink" Target="https://te.wikipedia.org/wiki/%E0%B0%AE%E0%B1%81%E0%B0%96%E0%B0%AE%E0%B1%81" TargetMode="External"/><Relationship Id="rId1" Type="http://schemas.openxmlformats.org/officeDocument/2006/relationships/slideLayout" Target="../slideLayouts/slideLayout18.xml"/><Relationship Id="rId6" Type="http://schemas.openxmlformats.org/officeDocument/2006/relationships/hyperlink" Target="https://te.wikipedia.org/wiki/%E0%B0%B6%E0%B0%BF%E0%B0%B5%E0%B1%81%E0%B0%A1%E0%B1%81" TargetMode="External"/><Relationship Id="rId5" Type="http://schemas.openxmlformats.org/officeDocument/2006/relationships/hyperlink" Target="https://te.wikipedia.org/wiki/%E0%B0%AC%E0%B1%8D%E0%B0%B0%E0%B0%B9%E0%B1%8D%E0%B0%AE" TargetMode="External"/><Relationship Id="rId4" Type="http://schemas.openxmlformats.org/officeDocument/2006/relationships/hyperlink" Target="https://te.wikipedia.org/wiki/%E0%B0%B5%E0%B0%BF%E0%B0%B7%E0%B1%8D%E0%B0%A3%E0%B1%81%E0%B0%B5%E0%B1%81"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te.wikipedia.org/wiki/%E0%B0%B5%E0%B1%86%E0%B0%A8%E0%B1%8D%E0%B0%A8%E0%B1%86%E0%B0%B2" TargetMode="External"/><Relationship Id="rId2" Type="http://schemas.openxmlformats.org/officeDocument/2006/relationships/hyperlink" Target="https://te.wikipedia.org/wiki/%E0%B0%9A%E0%B0%82%E0%B0%A6%E0%B1%8D%E0%B0%B0%E0%B1%81%E0%B0%A1%E0%B1%81" TargetMode="Externa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hyperlink" Target="https://te.wikipedia.org/wiki/%E0%B0%B8%E0%B0%82%E0%B0%B8%E0%B1%8D%E0%B0%95%E0%B1%83%E0%B0%A4%E0%B0%AE%E0%B1%81" TargetMode="External"/><Relationship Id="rId2" Type="http://schemas.openxmlformats.org/officeDocument/2006/relationships/hyperlink" Target="https://te.wikipedia.org/wiki/%E0%B0%AC%E0%B1%8D%E0%B0%B0%E0%B0%B9%E0%B1%8D%E0%B0%AE" TargetMode="External"/><Relationship Id="rId1" Type="http://schemas.openxmlformats.org/officeDocument/2006/relationships/slideLayout" Target="../slideLayouts/slideLayout18.xml"/><Relationship Id="rId4" Type="http://schemas.openxmlformats.org/officeDocument/2006/relationships/hyperlink" Target="https://te.wikipedia.org/w/index.php?title=%E0%B0%B5%E0%B0%BF%E0%B0%95%E0%B1%8D%E0%B0%B0%E0%B0%AE%E0%B0%BE%E0%B0%A6%E0%B0%BF%E0%B0%A4%E0%B1%8D%E0%B0%AF%E0%B1%81%E0%B0%A1%E0%B1%81&amp;action=edit&amp;redlink=1"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8" Type="http://schemas.openxmlformats.org/officeDocument/2006/relationships/hyperlink" Target="https://te.wikipedia.org/w/index.php?title=%E0%B0%9A%E0%B0%82%E0%B0%AA%E0%B1%82&amp;action=edit&amp;redlink=1" TargetMode="External"/><Relationship Id="rId3" Type="http://schemas.openxmlformats.org/officeDocument/2006/relationships/hyperlink" Target="https://te.wikipedia.org/wiki/%E0%B0%A4%E0%B1%86%E0%B0%B2%E0%B1%81%E0%B0%97%E0%B1%81_%E0%B0%B8%E0%B0%BE%E0%B0%B9%E0%B0%BF%E0%B0%A4%E0%B1%8D%E0%B0%AF%E0%B0%AE%E0%B1%81" TargetMode="External"/><Relationship Id="rId7" Type="http://schemas.openxmlformats.org/officeDocument/2006/relationships/hyperlink" Target="https://te.wikipedia.org/wiki/%E0%B0%B6%E0%B1%8D%E0%B0%B0%E0%B1%80%E0%B0%AE%E0%B0%A6%E0%B0%BE%E0%B0%82%E0%B0%A7%E0%B1%8D%E0%B0%B0_%E0%B0%AE%E0%B0%B9%E0%B0%BE%E0%B0%AD%E0%B0%BE%E0%B0%B0%E0%B0%A4%E0%B0%82" TargetMode="External"/><Relationship Id="rId2" Type="http://schemas.openxmlformats.org/officeDocument/2006/relationships/hyperlink" Target="https://te.wikipedia.org/wiki/%E0%B0%A4%E0%B1%86%E0%B0%B2%E0%B1%81%E0%B0%97%E0%B1%81_%E0%B0%B8%E0%B0%BE%E0%B0%B9%E0%B0%BF%E0%B0%A4%E0%B1%8D%E0%B0%AF%E0%B0%82_-_%E0%B0%A8%E0%B0%A8%E0%B1%8D%E0%B0%A8%E0%B0%AF_%E0%B0%AF%E0%B1%81%E0%B0%97%E0%B0%AE%E0%B1%81" TargetMode="External"/><Relationship Id="rId1" Type="http://schemas.openxmlformats.org/officeDocument/2006/relationships/slideLayout" Target="../slideLayouts/slideLayout18.xml"/><Relationship Id="rId6" Type="http://schemas.openxmlformats.org/officeDocument/2006/relationships/hyperlink" Target="https://te.wikipedia.org/wiki/%E0%B0%B5%E0%B0%BF%E0%B0%95%E0%B1%80%E0%B0%AA%E0%B1%80%E0%B0%A1%E0%B0%BF%E0%B0%AF%E0%B0%BE:%E0%B0%AE%E0%B1%82%E0%B0%B2%E0%B0%BE%E0%B0%B2%E0%B1%81" TargetMode="External"/><Relationship Id="rId5" Type="http://schemas.openxmlformats.org/officeDocument/2006/relationships/hyperlink" Target="https://te.wikipedia.org/wiki/%E0%B0%86%E0%B0%A6%E0%B0%BF_%E0%B0%95%E0%B0%B5%E0%B0%BF" TargetMode="External"/><Relationship Id="rId4" Type="http://schemas.openxmlformats.org/officeDocument/2006/relationships/hyperlink" Target="https://te.wikipedia.org/wiki/%E0%B0%A4%E0%B1%86%E0%B0%B2%E0%B0%82%E0%B0%97%E0%B0%BE%E0%B0%A3" TargetMode="External"/><Relationship Id="rId9" Type="http://schemas.openxmlformats.org/officeDocument/2006/relationships/hyperlink" Target="https://te.wikipedia.org/wiki/%E0%B0%AE%E0%B0%B9%E0%B0%BE_%E0%B0%AD%E0%B0%BE%E0%B0%B0%E0%B0%A4%E0%B0%AE%E0%B1%81"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te.wikipedia.org/wiki/%E0%B0%AA%E0%B0%BE%E0%B0%B2%E0%B1%8D%E0%B0%95%E0%B1%81%E0%B0%B0%E0%B0%BF%E0%B0%95%E0%B0%BF_%E0%B0%B8%E0%B1%8B%E0%B0%AE%E0%B0%A8" TargetMode="External"/><Relationship Id="rId2" Type="http://schemas.openxmlformats.org/officeDocument/2006/relationships/hyperlink" Target="https://te.wikipedia.org/wiki/%E0%B0%A4%E0%B1%86%E0%B0%B2%E0%B1%81%E0%B0%97%E0%B1%81" TargetMode="External"/><Relationship Id="rId1" Type="http://schemas.openxmlformats.org/officeDocument/2006/relationships/slideLayout" Target="../slideLayouts/slideLayout18.xml"/><Relationship Id="rId4" Type="http://schemas.openxmlformats.org/officeDocument/2006/relationships/hyperlink" Target="https://te.wikipedia.org/wiki/%E0%B0%A8%E0%B0%A8%E0%B1%8D%E0%B0%A8%E0%B0%AF%E0%B1%8D%E0%B0%A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te.wikipedia.org/wiki/%E0%B0%B0%E0%B0%BE%E0%B0%9C%E0%B0%B0%E0%B0%BE%E0%B0%9C_%E0%B0%A8%E0%B0%B0%E0%B1%87%E0%B0%82%E0%B0%A6%E0%B1%8D%E0%B0%B0%E0%B1%81%E0%B0%A1%E0%B1%81" TargetMode="Externa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hyperlink" Target="https://te.wikipedia.org/w/index.php?title=%E0%B0%B5%E0%B1%87%E0%B0%97%E0%B0%BF%E0%B0%AA%E0%B1%81%E0%B0%B0%E0%B0%AE%E0%B1%81&amp;action=edit&amp;redlink=1" TargetMode="External"/><Relationship Id="rId2" Type="http://schemas.openxmlformats.org/officeDocument/2006/relationships/hyperlink" Target="https://te.wikipedia.org/wiki/%E0%B0%B8%E0%B0%AE%E0%B1%81%E0%B0%A6%E0%B1%8D%E0%B0%B0%E0%B0%AE%E0%B1%81" TargetMode="Externa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hyperlink" Target="https://te.wikipedia.org/wiki/%E0%B0%B0%E0%B0%BE%E0%B0%9C%E0%B0%AE%E0%B0%82%E0%B0%A1%E0%B1%8D%E0%B0%B0%E0%B0%BF" TargetMode="External"/><Relationship Id="rId2" Type="http://schemas.openxmlformats.org/officeDocument/2006/relationships/hyperlink" Target="https://te.wikipedia.org/wiki/%E0%B0%B0%E0%B0%BE%E0%B0%9C%E0%B0%AE%E0%B0%B9%E0%B1%87%E0%B0%82%E0%B0%A6%E0%B1%8D%E0%B0%B0%E0%B0%B5%E0%B0%B0%E0%B0%82" TargetMode="External"/><Relationship Id="rId1" Type="http://schemas.openxmlformats.org/officeDocument/2006/relationships/slideLayout" Target="../slideLayouts/slideLayout18.xml"/><Relationship Id="rId5" Type="http://schemas.openxmlformats.org/officeDocument/2006/relationships/hyperlink" Target="https://te.wikipedia.org/wiki/%E0%B0%AE%E0%B0%B9%E0%B0%BE%E0%B0%AD%E0%B0%BE%E0%B0%B0%E0%B0%A4%E0%B0%AE%E0%B1%81" TargetMode="External"/><Relationship Id="rId4" Type="http://schemas.openxmlformats.org/officeDocument/2006/relationships/hyperlink" Target="https://te.wikipedia.org/wiki/%E0%B0%97%E0%B1%8B%E0%B0%A6%E0%B0%BE%E0%B0%B5%E0%B0%B0%E0%B0%BF"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219200"/>
            <a:ext cx="7772400" cy="1470025"/>
          </a:xfrm>
        </p:spPr>
        <p:txBody>
          <a:bodyPr>
            <a:noAutofit/>
          </a:bodyPr>
          <a:lstStyle/>
          <a:p>
            <a:r>
              <a:rPr lang="en-US" sz="4800" dirty="0" smtClean="0"/>
              <a:t>P.R GOVT DEGREE COLLEGE(A)</a:t>
            </a:r>
            <a:br>
              <a:rPr lang="en-US" sz="4800" dirty="0" smtClean="0"/>
            </a:br>
            <a:r>
              <a:rPr lang="en-US" sz="4800" dirty="0" smtClean="0"/>
              <a:t>KAKINADA</a:t>
            </a:r>
            <a:endParaRPr lang="en-US" sz="4800" dirty="0"/>
          </a:p>
        </p:txBody>
      </p:sp>
      <p:sp>
        <p:nvSpPr>
          <p:cNvPr id="3" name="Subtitle 2"/>
          <p:cNvSpPr>
            <a:spLocks noGrp="1"/>
          </p:cNvSpPr>
          <p:nvPr>
            <p:ph type="subTitle" idx="1"/>
          </p:nvPr>
        </p:nvSpPr>
        <p:spPr/>
        <p:txBody>
          <a:bodyPr>
            <a:normAutofit/>
          </a:bodyPr>
          <a:lstStyle/>
          <a:p>
            <a:r>
              <a:rPr lang="en-US" sz="4000" b="1" dirty="0" smtClean="0">
                <a:solidFill>
                  <a:schemeClr val="tx1"/>
                </a:solidFill>
              </a:rPr>
              <a:t>DEPT OF TELUGU</a:t>
            </a:r>
          </a:p>
          <a:p>
            <a:r>
              <a:rPr lang="en-US" sz="4000" dirty="0" smtClean="0">
                <a:solidFill>
                  <a:schemeClr val="tx1"/>
                </a:solidFill>
              </a:rPr>
              <a:t>II </a:t>
            </a:r>
            <a:r>
              <a:rPr lang="en-US" sz="4000" dirty="0" err="1" smtClean="0">
                <a:solidFill>
                  <a:schemeClr val="tx1"/>
                </a:solidFill>
              </a:rPr>
              <a:t>nd</a:t>
            </a:r>
            <a:r>
              <a:rPr lang="en-US" sz="4000" dirty="0" smtClean="0">
                <a:solidFill>
                  <a:schemeClr val="tx1"/>
                </a:solidFill>
              </a:rPr>
              <a:t> B.A Special Telugu</a:t>
            </a:r>
            <a:endParaRPr lang="en-US" sz="4000"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1248013"/>
            <a:ext cx="5820824" cy="3323987"/>
          </a:xfrm>
          <a:prstGeom prst="rect">
            <a:avLst/>
          </a:prstGeom>
          <a:noFill/>
        </p:spPr>
        <p:txBody>
          <a:bodyPr wrap="none" rtlCol="0">
            <a:spAutoFit/>
          </a:bodyPr>
          <a:lstStyle/>
          <a:p>
            <a:pPr>
              <a:lnSpc>
                <a:spcPct val="150000"/>
              </a:lnSpc>
            </a:pPr>
            <a:r>
              <a:rPr lang="te-IN" sz="2800" dirty="0" smtClean="0"/>
              <a:t>ఆ.వె</a:t>
            </a:r>
            <a:endParaRPr lang="en-US" sz="2800" dirty="0" smtClean="0"/>
          </a:p>
          <a:p>
            <a:pPr>
              <a:lnSpc>
                <a:spcPct val="150000"/>
              </a:lnSpc>
            </a:pPr>
            <a:r>
              <a:rPr lang="te-IN" sz="2800" dirty="0" smtClean="0"/>
              <a:t>నిత్య సత్య వచను మత్యమరాధిపా</a:t>
            </a:r>
            <a:endParaRPr lang="en-US" sz="2800" dirty="0" smtClean="0"/>
          </a:p>
          <a:p>
            <a:pPr>
              <a:lnSpc>
                <a:spcPct val="150000"/>
              </a:lnSpc>
            </a:pPr>
            <a:r>
              <a:rPr lang="te-IN" sz="2800" dirty="0" smtClean="0"/>
              <a:t>చార్యు సుజను నన్న యార్యుఁ జూచి</a:t>
            </a:r>
            <a:endParaRPr lang="en-US" sz="2800" dirty="0" smtClean="0"/>
          </a:p>
          <a:p>
            <a:pPr>
              <a:lnSpc>
                <a:spcPct val="150000"/>
              </a:lnSpc>
            </a:pPr>
            <a:r>
              <a:rPr lang="te-IN" sz="2800" dirty="0" smtClean="0"/>
              <a:t>పరమ ధర్మ విధుడు వర చాళుక్యా న్వ యా</a:t>
            </a:r>
            <a:endParaRPr lang="en-US" sz="2800" dirty="0" smtClean="0"/>
          </a:p>
          <a:p>
            <a:pPr>
              <a:lnSpc>
                <a:spcPct val="150000"/>
              </a:lnSpc>
            </a:pPr>
            <a:r>
              <a:rPr lang="te-IN" sz="2800" dirty="0" smtClean="0"/>
              <a:t>భరణు డిట్టులనియె గరుణ తోడ</a:t>
            </a:r>
            <a:endParaRPr lang="en-US"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81000"/>
            <a:ext cx="8411277" cy="7112845"/>
          </a:xfrm>
          <a:prstGeom prst="rect">
            <a:avLst/>
          </a:prstGeom>
          <a:noFill/>
        </p:spPr>
        <p:txBody>
          <a:bodyPr wrap="none" rtlCol="0">
            <a:spAutoFit/>
          </a:bodyPr>
          <a:lstStyle/>
          <a:p>
            <a:pPr>
              <a:lnSpc>
                <a:spcPct val="150000"/>
              </a:lnSpc>
            </a:pPr>
            <a:r>
              <a:rPr lang="te-IN" dirty="0" smtClean="0"/>
              <a:t>'ఆంధ్రభాషానుశాసనం లేదా ఆంధ్రశబ్దచింతామణి' అనే వ్యాకరణం రచించినాడని ప్రసిద్ధ.</a:t>
            </a:r>
            <a:br>
              <a:rPr lang="te-IN" dirty="0" smtClean="0"/>
            </a:br>
            <a:r>
              <a:rPr lang="te-IN" dirty="0" smtClean="0">
                <a:hlinkClick r:id="rId2" tooltip="నారాయణ భట్టు"/>
              </a:rPr>
              <a:t>నారాయణ భట్టు</a:t>
            </a:r>
            <a:r>
              <a:rPr lang="te-IN" dirty="0" smtClean="0"/>
              <a:t> వాఙ్మయదురంధరుడు. అష్టభాషాకవి శేఖరుడు. సహాధ్యాయులైన నారాయణ,</a:t>
            </a:r>
            <a:endParaRPr lang="en-US" dirty="0" smtClean="0"/>
          </a:p>
          <a:p>
            <a:pPr>
              <a:lnSpc>
                <a:spcPct val="150000"/>
              </a:lnSpc>
            </a:pPr>
            <a:r>
              <a:rPr lang="te-IN" dirty="0" smtClean="0"/>
              <a:t> నన్నయభట్టులు భారత యుద్ధానికి సంసిద్ధులైన </a:t>
            </a:r>
            <a:r>
              <a:rPr lang="te-IN" dirty="0" smtClean="0">
                <a:hlinkClick r:id="rId3" tooltip="కృష్ణార్జునులు"/>
              </a:rPr>
              <a:t>కృష్ణార్జును</a:t>
            </a:r>
            <a:r>
              <a:rPr lang="te-IN" dirty="0" smtClean="0"/>
              <a:t>లవలె భారతాంధ్రీకరణకు పూనుకొని</a:t>
            </a:r>
            <a:endParaRPr lang="en-US" dirty="0" smtClean="0"/>
          </a:p>
          <a:p>
            <a:pPr>
              <a:lnSpc>
                <a:spcPct val="150000"/>
              </a:lnSpc>
            </a:pPr>
            <a:r>
              <a:rPr lang="te-IN" dirty="0" smtClean="0"/>
              <a:t> ఒక విజ్ఞాన సర్వస్వంగా దానిని రూపొందించే ప్రయత్నం ప్రారంభించారు.</a:t>
            </a:r>
            <a:endParaRPr lang="en-US" dirty="0" smtClean="0"/>
          </a:p>
          <a:p>
            <a:pPr>
              <a:lnSpc>
                <a:spcPct val="150000"/>
              </a:lnSpc>
            </a:pPr>
            <a:r>
              <a:rPr lang="te-IN" dirty="0" smtClean="0"/>
              <a:t> తెనుగు కావ్యభాషాస్వరూపానికి పూర్ణత్వం సాధించి, పండితులూ పామరులూ మెచ్చుకొనదగిన</a:t>
            </a:r>
            <a:endParaRPr lang="en-US" dirty="0" smtClean="0"/>
          </a:p>
          <a:p>
            <a:pPr>
              <a:lnSpc>
                <a:spcPct val="150000"/>
              </a:lnSpc>
            </a:pPr>
            <a:r>
              <a:rPr lang="te-IN" dirty="0" smtClean="0"/>
              <a:t> శైలిని రూపొందించి, తరువాతి కవులకు మార్గదర్శకులయ్యారు.</a:t>
            </a:r>
            <a:br>
              <a:rPr lang="te-IN" dirty="0" smtClean="0"/>
            </a:br>
            <a:r>
              <a:rPr lang="te-IN" dirty="0" smtClean="0"/>
              <a:t>ఆంధ్ర భాషా చరిత్రలో నన్నయ నారాయణులు యుగపురుషులు.</a:t>
            </a:r>
            <a:br>
              <a:rPr lang="te-IN" dirty="0" smtClean="0"/>
            </a:br>
            <a:r>
              <a:rPr lang="te-IN" dirty="0" smtClean="0"/>
              <a:t>ఆంధ్రకవులలో మొదటివాఁడు. వేగిదేశాధీశుఁడైన రాజరాజనరేంద్రుఁడు రాజమహేంద్రమున </a:t>
            </a:r>
            <a:endParaRPr lang="en-US" dirty="0" smtClean="0"/>
          </a:p>
          <a:p>
            <a:pPr>
              <a:lnSpc>
                <a:spcPct val="150000"/>
              </a:lnSpc>
            </a:pPr>
            <a:r>
              <a:rPr lang="te-IN" dirty="0" smtClean="0"/>
              <a:t>రాజ్యము చేయుకాలమున అతనియొద్ద ఇతఁడు ఆస్థానపండితుఁడుగా ఉండెను.</a:t>
            </a:r>
            <a:endParaRPr lang="en-US" dirty="0" smtClean="0"/>
          </a:p>
          <a:p>
            <a:pPr>
              <a:lnSpc>
                <a:spcPct val="150000"/>
              </a:lnSpc>
            </a:pPr>
            <a:r>
              <a:rPr lang="te-IN" dirty="0" smtClean="0"/>
              <a:t> ఇతఁడు తన యేలినవాని ప్రేరేఁపణచేత భారతమున మొదటి మూడుపర్వములను,</a:t>
            </a:r>
            <a:endParaRPr lang="en-US" dirty="0" smtClean="0"/>
          </a:p>
          <a:p>
            <a:pPr>
              <a:lnSpc>
                <a:spcPct val="150000"/>
              </a:lnSpc>
            </a:pPr>
            <a:r>
              <a:rPr lang="te-IN" dirty="0" smtClean="0"/>
              <a:t>తెనిఁగించి కాలధర్మమును పొందెను. (విరాట పర్వము మొదలు స్వర్గారోహణ పర్వము</a:t>
            </a:r>
            <a:endParaRPr lang="en-US" dirty="0" smtClean="0"/>
          </a:p>
          <a:p>
            <a:pPr>
              <a:lnSpc>
                <a:spcPct val="150000"/>
              </a:lnSpc>
            </a:pPr>
            <a:r>
              <a:rPr lang="te-IN" dirty="0" smtClean="0"/>
              <a:t> వరకుతిక్కన సోమయాజియు,అలభ్యమైన అరణ్యపర్వ శేషమును ఎఱ్ఱాప్రెగ్గడయు,తెనిగించిరి. </a:t>
            </a:r>
            <a:endParaRPr lang="en-US" dirty="0" smtClean="0"/>
          </a:p>
          <a:p>
            <a:pPr>
              <a:lnSpc>
                <a:spcPct val="150000"/>
              </a:lnSpc>
            </a:pPr>
            <a:r>
              <a:rPr lang="te-IN" dirty="0" smtClean="0"/>
              <a:t>చూ|| తిక్కన.) మఱియు ఈయన ఆంధ్రశబ్దచింతామణి అను పేర తెనుఁగునకు </a:t>
            </a:r>
            <a:endParaRPr lang="en-US" dirty="0" smtClean="0"/>
          </a:p>
          <a:p>
            <a:pPr>
              <a:lnSpc>
                <a:spcPct val="150000"/>
              </a:lnSpc>
            </a:pPr>
            <a:r>
              <a:rPr lang="te-IN" dirty="0" smtClean="0"/>
              <a:t>ఒక వ్యాకరణమును రచియించి దానికి లక్ష్యముగా ఈ భారతమును రచియించెను అని చెప్పుదురు.</a:t>
            </a:r>
            <a:endParaRPr lang="en-US" dirty="0" smtClean="0"/>
          </a:p>
          <a:p>
            <a:pPr>
              <a:lnSpc>
                <a:spcPct val="150000"/>
              </a:lnSpc>
            </a:pPr>
            <a:r>
              <a:rPr lang="te-IN" dirty="0" smtClean="0"/>
              <a:t> ఈ హేతువును బట్టియే ఇతఁడు వాగనుశాసనుఁడు అనఁబడెను</a:t>
            </a:r>
            <a:br>
              <a:rPr lang="te-IN" dirty="0" smtClean="0"/>
            </a:br>
            <a:endParaRPr lang="en-US" dirty="0" smtClean="0"/>
          </a:p>
          <a:p>
            <a:pPr>
              <a:lnSpc>
                <a:spcPct val="150000"/>
              </a:lnSpc>
            </a:pP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ndhra_Mahabharatam_P0.jpg"/>
          <p:cNvPicPr>
            <a:picLocks noChangeAspect="1"/>
          </p:cNvPicPr>
          <p:nvPr/>
        </p:nvPicPr>
        <p:blipFill>
          <a:blip r:embed="rId2"/>
          <a:stretch>
            <a:fillRect/>
          </a:stretch>
        </p:blipFill>
        <p:spPr>
          <a:xfrm>
            <a:off x="1267691" y="1593272"/>
            <a:ext cx="6608618" cy="367145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1143000"/>
          </a:xfrm>
        </p:spPr>
        <p:txBody>
          <a:bodyPr>
            <a:normAutofit fontScale="90000"/>
          </a:bodyPr>
          <a:lstStyle/>
          <a:p>
            <a:r>
              <a:rPr lang="en-US" b="1" dirty="0" smtClean="0"/>
              <a:t/>
            </a:r>
            <a:br>
              <a:rPr lang="en-US" b="1" dirty="0" smtClean="0"/>
            </a:br>
            <a:r>
              <a:rPr lang="te-IN" b="1" dirty="0" smtClean="0"/>
              <a:t>ఆంధ్రమహాభారత రచనా</a:t>
            </a:r>
            <a:r>
              <a:rPr lang="en-US" b="1" dirty="0" smtClean="0"/>
              <a:t> </a:t>
            </a:r>
            <a:r>
              <a:rPr lang="te-IN" b="1" dirty="0" smtClean="0"/>
              <a:t>పద్ధతి</a:t>
            </a:r>
            <a:br>
              <a:rPr lang="te-IN" b="1" dirty="0" smtClean="0"/>
            </a:br>
            <a:endParaRPr lang="en-US" b="1" dirty="0"/>
          </a:p>
        </p:txBody>
      </p:sp>
      <p:sp>
        <p:nvSpPr>
          <p:cNvPr id="3" name="Content Placeholder 2"/>
          <p:cNvSpPr>
            <a:spLocks noGrp="1"/>
          </p:cNvSpPr>
          <p:nvPr>
            <p:ph idx="1"/>
          </p:nvPr>
        </p:nvSpPr>
        <p:spPr>
          <a:xfrm>
            <a:off x="457200" y="1143000"/>
            <a:ext cx="8229600" cy="4525963"/>
          </a:xfrm>
        </p:spPr>
        <p:txBody>
          <a:bodyPr>
            <a:noAutofit/>
          </a:bodyPr>
          <a:lstStyle/>
          <a:p>
            <a:pPr>
              <a:lnSpc>
                <a:spcPct val="150000"/>
              </a:lnSpc>
            </a:pPr>
            <a:r>
              <a:rPr lang="te-IN" sz="1800" dirty="0" smtClean="0"/>
              <a:t>నన్నయ తన రచన భారతంలో అవతారికలో </a:t>
            </a:r>
            <a:r>
              <a:rPr lang="te-IN" sz="1800" dirty="0" smtClean="0">
                <a:hlinkClick r:id="rId2" tooltip="షష్ఠ్యంతములు (పుట లేదు)"/>
              </a:rPr>
              <a:t>షష్ఠ్యంతములు</a:t>
            </a:r>
            <a:r>
              <a:rPr lang="te-IN" sz="1800" dirty="0" smtClean="0"/>
              <a:t> వేయలేదు. </a:t>
            </a:r>
            <a:r>
              <a:rPr lang="te-IN" sz="1800" dirty="0" smtClean="0">
                <a:hlinkClick r:id="rId3" tooltip="భాస్కరరామాయణం (పుట లేదు)"/>
              </a:rPr>
              <a:t>భాస్కరరామాయణం</a:t>
            </a:r>
            <a:r>
              <a:rPr lang="te-IN" sz="1800" dirty="0" smtClean="0"/>
              <a:t> ఈ విషయములో దీనిని పోలి ఉంది. స్వప్నకథను, షష్ట్యంతములను మొట్టమొదట చేర్చినవాడు తిక్కన సోమయాజి. నన్నయ తన మహాభారత రచనకి </a:t>
            </a:r>
            <a:r>
              <a:rPr lang="te-IN" sz="1800" dirty="0" smtClean="0">
                <a:hlinkClick r:id="rId4" tooltip="నారాయణభట్టు"/>
              </a:rPr>
              <a:t>నారాయణభట్టు</a:t>
            </a:r>
            <a:r>
              <a:rPr lang="te-IN" sz="1800" dirty="0" smtClean="0"/>
              <a:t> సహకరించాడని పేర్కొనెను.</a:t>
            </a:r>
          </a:p>
          <a:p>
            <a:pPr>
              <a:lnSpc>
                <a:spcPct val="150000"/>
              </a:lnSpc>
            </a:pPr>
            <a:r>
              <a:rPr lang="te-IN" sz="1800" dirty="0" smtClean="0"/>
              <a:t>వ్యాసభారతాన్ని తెలుగులోకి తెచ్చిన ఆదికవి నన్నయ్య యథామూలానువాదం చెయ్యలేదు. ఒక్కో శ్లోకానికి ఒక్కో పద్యం అన్న పద్ధతి పెట్టుకోలేదు. ’భారత బద్ధ నిరూపితార్థము తెలుగు వారికి అందించడమే నా లక్ష్యం’ అన్నాడు. దానికి తగినట్టు పద్దెమినిమిది పర్వాలకూ ప్రణాళిక రచించి తన స్వేచ్ఛానువాదాన్ని ప్రారంభించాడు. తిక్కన, ఎర్రనలు అదే ప్రణాళికను అనుసరించి అదే లక్ష్యంతో దాన్ని పూర్తి చేసారు. అప్పటినుంచి ప్రాచీన </a:t>
            </a:r>
            <a:r>
              <a:rPr lang="te-IN" sz="1800" dirty="0" smtClean="0">
                <a:hlinkClick r:id="rId5" tooltip="తెలుగు"/>
              </a:rPr>
              <a:t>తెలుగు</a:t>
            </a:r>
            <a:r>
              <a:rPr lang="te-IN" sz="1800" dirty="0" smtClean="0"/>
              <a:t> కవులు అందరికీ అదే ఒరవడి అయ్యింది. స్వేచ్ఛానువాదాలే తప్ప యథామూలానువాదాలు అవతరించలేదు (శాస్త్ర గ్రంథాలు మాత్రం దీనికి మినహాయింపు). వర్ణనల్లోనేమి రసవద్ఘట్టాలలోనేమి అనువక్త ఈ తరహా స్వేచ్ఛను తీసుకున్నా సన్నివేశాలే ఆయా రచనల్లో కాంతిమంతాలుగా భాసించడం, </a:t>
            </a:r>
            <a:endParaRPr lang="en-US" sz="1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81000" y="228600"/>
            <a:ext cx="7747634" cy="7071423"/>
          </a:xfrm>
          <a:prstGeom prst="rect">
            <a:avLst/>
          </a:prstGeom>
          <a:noFill/>
        </p:spPr>
        <p:txBody>
          <a:bodyPr wrap="none" rtlCol="0">
            <a:spAutoFit/>
          </a:bodyPr>
          <a:lstStyle/>
          <a:p>
            <a:pPr>
              <a:lnSpc>
                <a:spcPct val="150000"/>
              </a:lnSpc>
            </a:pPr>
            <a:r>
              <a:rPr lang="te-IN" sz="1600" dirty="0" smtClean="0"/>
              <a:t>పాఠకులు అందరికీ అవే ఎక్కువ నచ్చడం గమనించవలసిన అంశం.</a:t>
            </a:r>
            <a:endParaRPr lang="en-US" sz="1600" dirty="0" smtClean="0"/>
          </a:p>
          <a:p>
            <a:pPr>
              <a:lnSpc>
                <a:spcPct val="150000"/>
              </a:lnSpc>
            </a:pPr>
            <a:r>
              <a:rPr lang="te-IN" sz="1600" dirty="0" smtClean="0"/>
              <a:t> భారతంలో కొన్ని ఉపాఖ్యానాలు కావ్యాలుగా విరాజిల్లడం “ప్రబంధమండలి”</a:t>
            </a:r>
            <a:endParaRPr lang="en-US" sz="1600" dirty="0" smtClean="0"/>
          </a:p>
          <a:p>
            <a:pPr>
              <a:lnSpc>
                <a:spcPct val="150000"/>
              </a:lnSpc>
            </a:pPr>
            <a:r>
              <a:rPr lang="te-IN" sz="1600" dirty="0" smtClean="0"/>
              <a:t> అనిపించుకోవడం వెనక దాగి ఉన్న రహస్యం ఇదే.</a:t>
            </a:r>
          </a:p>
          <a:p>
            <a:pPr>
              <a:lnSpc>
                <a:spcPct val="150000"/>
              </a:lnSpc>
            </a:pPr>
            <a:r>
              <a:rPr lang="te-IN" sz="1600" dirty="0" smtClean="0"/>
              <a:t>నన్నయ్య ఈ మార్గం తొక్కడానికి ఒక చారిత్రక కారణం ఉంది</a:t>
            </a:r>
            <a:endParaRPr lang="en-US" sz="1600" dirty="0" smtClean="0"/>
          </a:p>
          <a:p>
            <a:pPr>
              <a:lnSpc>
                <a:spcPct val="150000"/>
              </a:lnSpc>
            </a:pPr>
            <a:r>
              <a:rPr lang="te-IN" sz="1600" dirty="0" smtClean="0"/>
              <a:t>పదకొండవ శతాబ్దానికి ముందే వ్యాసభారతం </a:t>
            </a:r>
            <a:r>
              <a:rPr lang="te-IN" sz="1600" dirty="0" smtClean="0">
                <a:hlinkClick r:id="rId2" tooltip="కన్నడం"/>
              </a:rPr>
              <a:t>కన్నడంలోకి</a:t>
            </a:r>
            <a:r>
              <a:rPr lang="te-IN" sz="1600" dirty="0" smtClean="0"/>
              <a:t> దిగుమతి అయ్యింది.</a:t>
            </a:r>
            <a:endParaRPr lang="en-US" sz="1600" dirty="0" smtClean="0"/>
          </a:p>
          <a:p>
            <a:pPr>
              <a:lnSpc>
                <a:spcPct val="150000"/>
              </a:lnSpc>
            </a:pPr>
            <a:r>
              <a:rPr lang="te-IN" sz="1600" dirty="0" smtClean="0"/>
              <a:t> అయితే అది కన్నడ భారతమే తప్ప వ్యాస భారతం కాదు. వ్యాసుడి లక్ష్యమూ,</a:t>
            </a:r>
            <a:endParaRPr lang="en-US" sz="1600" dirty="0" smtClean="0"/>
          </a:p>
          <a:p>
            <a:pPr>
              <a:lnSpc>
                <a:spcPct val="150000"/>
              </a:lnSpc>
            </a:pPr>
            <a:r>
              <a:rPr lang="te-IN" sz="1600" dirty="0" smtClean="0"/>
              <a:t> పరమార్థమూ పూర్తిగా భంగపడ్డాయి. కథాగమనమూ, పాత్రల పేర్లు మాత్రం మిగిలాయి.</a:t>
            </a:r>
            <a:endParaRPr lang="en-US" sz="1600" dirty="0" smtClean="0"/>
          </a:p>
          <a:p>
            <a:pPr>
              <a:lnSpc>
                <a:spcPct val="150000"/>
              </a:lnSpc>
            </a:pPr>
            <a:r>
              <a:rPr lang="te-IN" sz="1600" dirty="0" smtClean="0"/>
              <a:t> స్వభావాలు మారిపోయాయి. </a:t>
            </a:r>
            <a:endParaRPr lang="en-US" sz="1600" dirty="0" smtClean="0"/>
          </a:p>
          <a:p>
            <a:pPr>
              <a:lnSpc>
                <a:spcPct val="150000"/>
              </a:lnSpc>
            </a:pPr>
            <a:r>
              <a:rPr lang="te-IN" sz="1600" dirty="0" smtClean="0"/>
              <a:t>భారత రచనకు పరమార్థమైన వైదిక ధర్మం స్థానాన్ని జైన మతం ఆక్రమించింది.</a:t>
            </a:r>
            <a:endParaRPr lang="en-US" sz="1600" dirty="0" smtClean="0"/>
          </a:p>
          <a:p>
            <a:pPr>
              <a:lnSpc>
                <a:spcPct val="150000"/>
              </a:lnSpc>
            </a:pPr>
            <a:r>
              <a:rPr lang="te-IN" sz="1600" dirty="0" smtClean="0"/>
              <a:t> ఈ అన్యాయాన్ని చక్కదిద్దడం కోసం నన్నయ ఘంటం అందుకున్నాడు.</a:t>
            </a:r>
            <a:endParaRPr lang="en-US" sz="1600" dirty="0" smtClean="0"/>
          </a:p>
          <a:p>
            <a:pPr>
              <a:lnSpc>
                <a:spcPct val="150000"/>
              </a:lnSpc>
            </a:pPr>
            <a:r>
              <a:rPr lang="te-IN" sz="1600" dirty="0" smtClean="0"/>
              <a:t> అందుచేత భారత పరమార్థాన్ని పునఃప్రతిష్ఠించడమే </a:t>
            </a:r>
            <a:endParaRPr lang="en-US" sz="1600" dirty="0" smtClean="0"/>
          </a:p>
          <a:p>
            <a:pPr>
              <a:lnSpc>
                <a:spcPct val="150000"/>
              </a:lnSpc>
            </a:pPr>
            <a:r>
              <a:rPr lang="te-IN" sz="1600" dirty="0" smtClean="0"/>
              <a:t>సత్వర కర్తవ్యంగా స్వేచ్ఛానువాద పద్ధతిని స్వీకరించాడు.</a:t>
            </a:r>
            <a:r>
              <a:rPr lang="en-US" sz="1600" dirty="0" smtClean="0"/>
              <a:t> </a:t>
            </a:r>
          </a:p>
          <a:p>
            <a:pPr>
              <a:lnSpc>
                <a:spcPct val="150000"/>
              </a:lnSpc>
            </a:pPr>
            <a:r>
              <a:rPr lang="te-IN" sz="1600" dirty="0" smtClean="0"/>
              <a:t> బహుశ ఇందులోని స్వేచ్ఛ అనంతర కవులను ఆకర్షించింది.</a:t>
            </a:r>
            <a:endParaRPr lang="en-US" sz="1600" dirty="0" smtClean="0"/>
          </a:p>
          <a:p>
            <a:pPr>
              <a:lnSpc>
                <a:spcPct val="150000"/>
              </a:lnSpc>
            </a:pPr>
            <a:r>
              <a:rPr lang="te-IN" sz="1600" dirty="0" smtClean="0"/>
              <a:t> స్వీయ ప్రతిభా ప్రదర్శనకు అవకాశం ఇచ్చింది. </a:t>
            </a:r>
            <a:endParaRPr lang="en-US" sz="1600" dirty="0" smtClean="0"/>
          </a:p>
          <a:p>
            <a:pPr>
              <a:lnSpc>
                <a:spcPct val="150000"/>
              </a:lnSpc>
            </a:pPr>
            <a:r>
              <a:rPr lang="te-IN" sz="1600" dirty="0" smtClean="0"/>
              <a:t>అందుచేత కథాకల్పనల కోసం వృధా శ్రమ పడకండా ప్రఖ్యాత వస్తులేశాన్ని</a:t>
            </a:r>
            <a:endParaRPr lang="en-US" sz="1600" dirty="0" smtClean="0"/>
          </a:p>
          <a:p>
            <a:pPr>
              <a:lnSpc>
                <a:spcPct val="150000"/>
              </a:lnSpc>
            </a:pPr>
            <a:r>
              <a:rPr lang="te-IN" sz="1600" dirty="0" smtClean="0"/>
              <a:t> స్వీకరించి సర్వాత్మనా స్వతంత్ర కావ్యాలను రచించారు.</a:t>
            </a:r>
          </a:p>
          <a:p>
            <a:pPr>
              <a:lnSpc>
                <a:spcPct val="150000"/>
              </a:lnSpc>
            </a:pPr>
            <a:r>
              <a:rPr lang="te-IN" sz="1600" dirty="0" smtClean="0"/>
              <a:t>త్రిమూర్తులను స్తుతించే ఈ సంస్కృత శ్లోకముతో నన్నయ ఆంధ్ర మహాభారత రచనకు శ్రీకారం చుట్టాడు.</a:t>
            </a:r>
            <a:endParaRPr lang="en-US" sz="1600" dirty="0" smtClean="0"/>
          </a:p>
          <a:p>
            <a:pPr>
              <a:lnSpc>
                <a:spcPct val="150000"/>
              </a:lnSpc>
            </a:pPr>
            <a:r>
              <a:rPr lang="te-IN" sz="1600" dirty="0" smtClean="0"/>
              <a:t> భారతంలో నన్నయ రచించిన ఒకే ఒక్క సంస్కృత శ్లోకం ఇది.</a:t>
            </a:r>
          </a:p>
          <a:p>
            <a:pPr>
              <a:lnSpc>
                <a:spcPct val="150000"/>
              </a:lnSpc>
            </a:pPr>
            <a:endParaRPr lang="en-US" sz="16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ndhraMahabharatham-AdiParvam_mohanpublications_0000.jpg"/>
          <p:cNvPicPr>
            <a:picLocks noChangeAspect="1"/>
          </p:cNvPicPr>
          <p:nvPr/>
        </p:nvPicPr>
        <p:blipFill>
          <a:blip r:embed="rId2"/>
          <a:stretch>
            <a:fillRect/>
          </a:stretch>
        </p:blipFill>
        <p:spPr>
          <a:xfrm>
            <a:off x="1896468" y="249382"/>
            <a:ext cx="5351064" cy="6359236"/>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685800"/>
            <a:ext cx="6731330" cy="2308324"/>
          </a:xfrm>
          <a:prstGeom prst="rect">
            <a:avLst/>
          </a:prstGeom>
          <a:noFill/>
        </p:spPr>
        <p:txBody>
          <a:bodyPr wrap="none" rtlCol="0">
            <a:spAutoFit/>
          </a:bodyPr>
          <a:lstStyle/>
          <a:p>
            <a:pPr>
              <a:lnSpc>
                <a:spcPct val="150000"/>
              </a:lnSpc>
            </a:pPr>
            <a:r>
              <a:rPr lang="te-IN" sz="2400" dirty="0" smtClean="0"/>
              <a:t>శ్రీవాణీగిరిజాశ్చిరాయ దధతో వక్షోముఖాంగేషు యే |</a:t>
            </a:r>
            <a:endParaRPr lang="en-US" sz="2400" dirty="0" smtClean="0"/>
          </a:p>
          <a:p>
            <a:pPr>
              <a:lnSpc>
                <a:spcPct val="150000"/>
              </a:lnSpc>
            </a:pPr>
            <a:r>
              <a:rPr lang="te-IN" sz="2400" dirty="0" smtClean="0"/>
              <a:t>లోకానాం స్థితి మావహన్త్యవిహతాం స్త్రీపుంసయోగోద్భవాం |</a:t>
            </a:r>
            <a:endParaRPr lang="en-US" sz="2400" dirty="0" smtClean="0"/>
          </a:p>
          <a:p>
            <a:pPr>
              <a:lnSpc>
                <a:spcPct val="150000"/>
              </a:lnSpc>
            </a:pPr>
            <a:r>
              <a:rPr lang="te-IN" sz="2400" dirty="0" smtClean="0"/>
              <a:t>తే వేదత్రయమూర్తయ స్త్రిపురుషాస్సంపూజితా వస్సురై |</a:t>
            </a:r>
            <a:endParaRPr lang="en-US" sz="2400" dirty="0" smtClean="0"/>
          </a:p>
          <a:p>
            <a:pPr>
              <a:lnSpc>
                <a:spcPct val="150000"/>
              </a:lnSpc>
            </a:pPr>
            <a:r>
              <a:rPr lang="te-IN" sz="2400" dirty="0" smtClean="0"/>
              <a:t>ర్భూయాసుః పురుషోత్తమాంబుజ భవ శ్రీకంధరాశ్శ్రేయసే ||</a:t>
            </a:r>
            <a:endParaRPr lang="en-US" sz="2400" dirty="0"/>
          </a:p>
        </p:txBody>
      </p:sp>
      <p:sp>
        <p:nvSpPr>
          <p:cNvPr id="3" name="TextBox 2"/>
          <p:cNvSpPr txBox="1"/>
          <p:nvPr/>
        </p:nvSpPr>
        <p:spPr>
          <a:xfrm>
            <a:off x="372791" y="3048000"/>
            <a:ext cx="8695009" cy="3139321"/>
          </a:xfrm>
          <a:prstGeom prst="rect">
            <a:avLst/>
          </a:prstGeom>
          <a:noFill/>
        </p:spPr>
        <p:txBody>
          <a:bodyPr wrap="none" rtlCol="0">
            <a:spAutoFit/>
          </a:bodyPr>
          <a:lstStyle/>
          <a:p>
            <a:pPr>
              <a:lnSpc>
                <a:spcPct val="150000"/>
              </a:lnSpc>
            </a:pPr>
            <a:endParaRPr lang="en-US" sz="2200" i="1" dirty="0" smtClean="0"/>
          </a:p>
          <a:p>
            <a:pPr>
              <a:lnSpc>
                <a:spcPct val="150000"/>
              </a:lnSpc>
            </a:pPr>
            <a:endParaRPr lang="en-US" sz="2200" i="1" dirty="0" smtClean="0"/>
          </a:p>
          <a:p>
            <a:pPr>
              <a:lnSpc>
                <a:spcPct val="150000"/>
              </a:lnSpc>
            </a:pPr>
            <a:r>
              <a:rPr lang="te-IN" sz="2200" b="1" i="1" dirty="0" smtClean="0"/>
              <a:t>తాత్పర్యం</a:t>
            </a:r>
            <a:r>
              <a:rPr lang="te-IN" sz="2200" i="1" dirty="0" smtClean="0"/>
              <a:t>:</a:t>
            </a:r>
            <a:r>
              <a:rPr lang="te-IN" sz="2200" dirty="0" smtClean="0"/>
              <a:t> లక్ష్మీ సరస్వతీ పార్వతులను వక్షస్థలమునందును, </a:t>
            </a:r>
            <a:r>
              <a:rPr lang="te-IN" sz="2200" dirty="0" smtClean="0">
                <a:hlinkClick r:id="rId2" tooltip="ముఖము"/>
              </a:rPr>
              <a:t>ముఖము</a:t>
            </a:r>
            <a:r>
              <a:rPr lang="te-IN" sz="2200" dirty="0" smtClean="0"/>
              <a:t>నందును, </a:t>
            </a:r>
            <a:endParaRPr lang="en-US" sz="2200" dirty="0" smtClean="0"/>
          </a:p>
          <a:p>
            <a:pPr>
              <a:lnSpc>
                <a:spcPct val="150000"/>
              </a:lnSpc>
            </a:pPr>
            <a:r>
              <a:rPr lang="te-IN" sz="2200" dirty="0" smtClean="0">
                <a:hlinkClick r:id="rId3" tooltip="శరీరము"/>
              </a:rPr>
              <a:t>శరీరము</a:t>
            </a:r>
            <a:r>
              <a:rPr lang="te-IN" sz="2200" dirty="0" smtClean="0"/>
              <a:t> నందును ధరించి లోకములను పాలించువారును, </a:t>
            </a:r>
            <a:endParaRPr lang="en-US" sz="2200" dirty="0" smtClean="0"/>
          </a:p>
          <a:p>
            <a:pPr>
              <a:lnSpc>
                <a:spcPct val="150000"/>
              </a:lnSpc>
            </a:pPr>
            <a:r>
              <a:rPr lang="te-IN" sz="2200" dirty="0" smtClean="0"/>
              <a:t>వేదమూర్తులును, దేవపూజ్యులును, పురుషోత్తములును అగు </a:t>
            </a:r>
            <a:r>
              <a:rPr lang="te-IN" sz="2200" dirty="0" smtClean="0">
                <a:hlinkClick r:id="rId4" tooltip="విష్ణువు"/>
              </a:rPr>
              <a:t>విష్ణువు</a:t>
            </a:r>
            <a:r>
              <a:rPr lang="te-IN" sz="2200" dirty="0" smtClean="0"/>
              <a:t>, </a:t>
            </a:r>
            <a:r>
              <a:rPr lang="te-IN" sz="2200" dirty="0" smtClean="0">
                <a:hlinkClick r:id="rId5" tooltip="బ్రహ్మ"/>
              </a:rPr>
              <a:t>బ్రహ్మ</a:t>
            </a:r>
            <a:r>
              <a:rPr lang="te-IN" sz="2200" dirty="0" smtClean="0"/>
              <a:t>,</a:t>
            </a:r>
            <a:endParaRPr lang="en-US" sz="2200" dirty="0" smtClean="0"/>
          </a:p>
          <a:p>
            <a:pPr>
              <a:lnSpc>
                <a:spcPct val="150000"/>
              </a:lnSpc>
            </a:pPr>
            <a:r>
              <a:rPr lang="te-IN" sz="2200" dirty="0" smtClean="0"/>
              <a:t> </a:t>
            </a:r>
            <a:r>
              <a:rPr lang="te-IN" sz="2200" dirty="0" smtClean="0">
                <a:hlinkClick r:id="rId6" tooltip="శివుడు"/>
              </a:rPr>
              <a:t>శివుడు</a:t>
            </a:r>
            <a:r>
              <a:rPr lang="te-IN" sz="2200" dirty="0" smtClean="0"/>
              <a:t> మీకు శ్రేయస్సు కూర్తురు గాక!</a:t>
            </a:r>
            <a:endParaRPr lang="en-US" sz="2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612FeVJALcL._SX308_BO1,204,203,200_.jpg"/>
          <p:cNvPicPr>
            <a:picLocks noChangeAspect="1"/>
          </p:cNvPicPr>
          <p:nvPr/>
        </p:nvPicPr>
        <p:blipFill>
          <a:blip r:embed="rId2"/>
          <a:stretch>
            <a:fillRect/>
          </a:stretch>
        </p:blipFill>
        <p:spPr>
          <a:xfrm>
            <a:off x="2370614" y="318655"/>
            <a:ext cx="4402772" cy="622069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8582" y="762000"/>
            <a:ext cx="8356775" cy="4524315"/>
          </a:xfrm>
          <a:prstGeom prst="rect">
            <a:avLst/>
          </a:prstGeom>
          <a:noFill/>
        </p:spPr>
        <p:txBody>
          <a:bodyPr wrap="none" rtlCol="0">
            <a:spAutoFit/>
          </a:bodyPr>
          <a:lstStyle/>
          <a:p>
            <a:pPr>
              <a:lnSpc>
                <a:spcPct val="150000"/>
              </a:lnSpc>
            </a:pPr>
            <a:r>
              <a:rPr lang="te-IN" sz="2400" dirty="0" smtClean="0"/>
              <a:t>భారతాంధ్రీకరణలో ఆయన మూడు లక్షణములు -ప్రసన్నమైన </a:t>
            </a:r>
            <a:endParaRPr lang="en-US" sz="2400" dirty="0" smtClean="0"/>
          </a:p>
          <a:p>
            <a:pPr>
              <a:lnSpc>
                <a:spcPct val="150000"/>
              </a:lnSpc>
            </a:pPr>
            <a:r>
              <a:rPr lang="te-IN" sz="2400" dirty="0" smtClean="0"/>
              <a:t>కథాకలితార్థయుక్తి,</a:t>
            </a:r>
            <a:r>
              <a:rPr lang="en-US" sz="2400" dirty="0" smtClean="0"/>
              <a:t> </a:t>
            </a:r>
            <a:r>
              <a:rPr lang="te-IN" sz="2400" dirty="0" smtClean="0"/>
              <a:t>అక్షర రమ్యత, నానా రుచిరార్ధ సూక్తి నిధిత్వము – తన</a:t>
            </a:r>
            <a:endParaRPr lang="en-US" sz="2400" dirty="0" smtClean="0"/>
          </a:p>
          <a:p>
            <a:pPr>
              <a:lnSpc>
                <a:spcPct val="150000"/>
              </a:lnSpc>
            </a:pPr>
            <a:r>
              <a:rPr lang="te-IN" sz="2400" dirty="0" smtClean="0"/>
              <a:t> కింది పద్యంలో ప్రత్యేకముగా చెప్పుకొన్నాడు</a:t>
            </a:r>
            <a:endParaRPr lang="en-US" sz="2400" dirty="0" smtClean="0"/>
          </a:p>
          <a:p>
            <a:pPr>
              <a:lnSpc>
                <a:spcPct val="150000"/>
              </a:lnSpc>
            </a:pPr>
            <a:endParaRPr lang="te-IN" sz="2400" dirty="0" smtClean="0"/>
          </a:p>
          <a:p>
            <a:pPr>
              <a:lnSpc>
                <a:spcPct val="150000"/>
              </a:lnSpc>
            </a:pPr>
            <a:r>
              <a:rPr lang="en-US" sz="2400" dirty="0" smtClean="0"/>
              <a:t>                    </a:t>
            </a:r>
            <a:r>
              <a:rPr lang="te-IN" sz="2400" dirty="0" smtClean="0"/>
              <a:t>సారమతిం గవీంద్రులు ప్రసన్నకథాకవితార్థయుక్తి లో</a:t>
            </a:r>
            <a:endParaRPr lang="en-US" sz="2400" dirty="0" smtClean="0"/>
          </a:p>
          <a:p>
            <a:pPr>
              <a:lnSpc>
                <a:spcPct val="150000"/>
              </a:lnSpc>
            </a:pPr>
            <a:r>
              <a:rPr lang="en-US" sz="2400" dirty="0" smtClean="0"/>
              <a:t>                    </a:t>
            </a:r>
            <a:r>
              <a:rPr lang="te-IN" sz="2400" dirty="0" smtClean="0"/>
              <a:t>నారసి మేలునా, నితరు లక్షరరమ్యత నాదరింప, నా</a:t>
            </a:r>
            <a:endParaRPr lang="en-US" sz="2400" dirty="0" smtClean="0"/>
          </a:p>
          <a:p>
            <a:pPr>
              <a:lnSpc>
                <a:spcPct val="150000"/>
              </a:lnSpc>
            </a:pPr>
            <a:r>
              <a:rPr lang="en-US" sz="2400" dirty="0" smtClean="0"/>
              <a:t>                    </a:t>
            </a:r>
            <a:r>
              <a:rPr lang="te-IN" sz="2400" dirty="0" smtClean="0"/>
              <a:t>నారుచిరార్థసూక్తినిధి నన్నయభట్టు తెనుంగునన్ మహా</a:t>
            </a:r>
            <a:endParaRPr lang="en-US" sz="2400" dirty="0" smtClean="0"/>
          </a:p>
          <a:p>
            <a:pPr>
              <a:lnSpc>
                <a:spcPct val="150000"/>
              </a:lnSpc>
            </a:pPr>
            <a:r>
              <a:rPr lang="en-US" sz="2400" dirty="0" smtClean="0"/>
              <a:t>                    </a:t>
            </a:r>
            <a:r>
              <a:rPr lang="te-IN" sz="2400" dirty="0" smtClean="0"/>
              <a:t>భారసంహితా రచన బంధురుడయ్యె జగద్ధితంబుగన్.</a:t>
            </a:r>
            <a:endParaRPr lang="en-US"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EwRzpO.jpg"/>
          <p:cNvPicPr>
            <a:picLocks noChangeAspect="1"/>
          </p:cNvPicPr>
          <p:nvPr/>
        </p:nvPicPr>
        <p:blipFill>
          <a:blip r:embed="rId2"/>
          <a:stretch>
            <a:fillRect/>
          </a:stretch>
        </p:blipFill>
        <p:spPr>
          <a:xfrm>
            <a:off x="2584824" y="429491"/>
            <a:ext cx="3974352" cy="599901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0" y="4775537"/>
            <a:ext cx="2895600" cy="1015663"/>
          </a:xfrm>
          <a:prstGeom prst="rect">
            <a:avLst/>
          </a:prstGeom>
          <a:noFill/>
        </p:spPr>
        <p:txBody>
          <a:bodyPr wrap="square" rtlCol="0">
            <a:spAutoFit/>
          </a:bodyPr>
          <a:lstStyle/>
          <a:p>
            <a:r>
              <a:rPr lang="te-IN" sz="6000" dirty="0" smtClean="0">
                <a:solidFill>
                  <a:srgbClr val="FF0000"/>
                </a:solidFill>
              </a:rPr>
              <a:t>నన్నయ్య</a:t>
            </a:r>
            <a:endParaRPr lang="en-US" sz="6000" dirty="0"/>
          </a:p>
        </p:txBody>
      </p:sp>
      <p:pic>
        <p:nvPicPr>
          <p:cNvPr id="6" name="Picture 5" descr="1.jpg"/>
          <p:cNvPicPr>
            <a:picLocks noChangeAspect="1"/>
          </p:cNvPicPr>
          <p:nvPr/>
        </p:nvPicPr>
        <p:blipFill>
          <a:blip r:embed="rId2"/>
          <a:stretch>
            <a:fillRect/>
          </a:stretch>
        </p:blipFill>
        <p:spPr>
          <a:xfrm>
            <a:off x="3124200" y="585092"/>
            <a:ext cx="2894842" cy="3910708"/>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304800"/>
            <a:ext cx="7112845" cy="6093976"/>
          </a:xfrm>
          <a:prstGeom prst="rect">
            <a:avLst/>
          </a:prstGeom>
          <a:noFill/>
        </p:spPr>
        <p:txBody>
          <a:bodyPr wrap="none" rtlCol="0">
            <a:spAutoFit/>
          </a:bodyPr>
          <a:lstStyle/>
          <a:p>
            <a:pPr>
              <a:lnSpc>
                <a:spcPct val="150000"/>
              </a:lnSpc>
            </a:pPr>
            <a:r>
              <a:rPr lang="te-IN" sz="2000" dirty="0" smtClean="0"/>
              <a:t>నన్నయ రచించిన చివరిపద్యం (అరణ్యపర్వంలోనిది) - శారదరాత్రుల వర్ణన</a:t>
            </a:r>
            <a:endParaRPr lang="en-US" sz="2000" dirty="0" smtClean="0"/>
          </a:p>
          <a:p>
            <a:pPr>
              <a:lnSpc>
                <a:spcPct val="150000"/>
              </a:lnSpc>
            </a:pPr>
            <a:endParaRPr lang="en-US" sz="2000" dirty="0" smtClean="0"/>
          </a:p>
          <a:p>
            <a:pPr>
              <a:lnSpc>
                <a:spcPct val="150000"/>
              </a:lnSpc>
            </a:pPr>
            <a:endParaRPr lang="en-US" sz="2000" dirty="0" smtClean="0"/>
          </a:p>
          <a:p>
            <a:pPr>
              <a:lnSpc>
                <a:spcPct val="150000"/>
              </a:lnSpc>
            </a:pPr>
            <a:r>
              <a:rPr lang="en-US" sz="2000" dirty="0" smtClean="0"/>
              <a:t>     </a:t>
            </a:r>
            <a:r>
              <a:rPr lang="te-IN" sz="2000" dirty="0" smtClean="0"/>
              <a:t>శారదరాత్రులుజ్వల లసత్తర తారక హార పంక్తులన్జా</a:t>
            </a:r>
            <a:endParaRPr lang="en-US" sz="2000" dirty="0" smtClean="0"/>
          </a:p>
          <a:p>
            <a:pPr>
              <a:lnSpc>
                <a:spcPct val="150000"/>
              </a:lnSpc>
            </a:pPr>
            <a:r>
              <a:rPr lang="en-US" sz="2000" dirty="0" smtClean="0"/>
              <a:t>     </a:t>
            </a:r>
            <a:r>
              <a:rPr lang="te-IN" sz="2000" dirty="0" smtClean="0"/>
              <a:t>రుతరంబులయ్యె వికసన్నవ కైరవ గంధ బంధురో</a:t>
            </a:r>
            <a:endParaRPr lang="en-US" sz="2000" dirty="0" smtClean="0"/>
          </a:p>
          <a:p>
            <a:pPr>
              <a:lnSpc>
                <a:spcPct val="150000"/>
              </a:lnSpc>
            </a:pPr>
            <a:r>
              <a:rPr lang="en-US" sz="2000" dirty="0" smtClean="0"/>
              <a:t>     </a:t>
            </a:r>
            <a:r>
              <a:rPr lang="te-IN" sz="2000" dirty="0" smtClean="0"/>
              <a:t>దార సమీర సౌరభము దాల్చి సుధాంశు వికీర్యమాణ క</a:t>
            </a:r>
            <a:endParaRPr lang="en-US" sz="2000" dirty="0" smtClean="0"/>
          </a:p>
          <a:p>
            <a:pPr>
              <a:lnSpc>
                <a:spcPct val="150000"/>
              </a:lnSpc>
            </a:pPr>
            <a:r>
              <a:rPr lang="en-US" sz="2000" dirty="0" smtClean="0"/>
              <a:t>    </a:t>
            </a:r>
            <a:r>
              <a:rPr lang="te-IN" sz="2000" dirty="0" smtClean="0"/>
              <a:t>ర్పూర పరాగ పాండు రుచి పూరము లంబరి పూరితంబులై</a:t>
            </a:r>
            <a:endParaRPr lang="en-US" sz="2000" dirty="0" smtClean="0"/>
          </a:p>
          <a:p>
            <a:pPr>
              <a:lnSpc>
                <a:spcPct val="150000"/>
              </a:lnSpc>
            </a:pPr>
            <a:endParaRPr lang="en-US" sz="2000" i="1" dirty="0" smtClean="0"/>
          </a:p>
          <a:p>
            <a:pPr>
              <a:lnSpc>
                <a:spcPct val="150000"/>
              </a:lnSpc>
            </a:pPr>
            <a:r>
              <a:rPr lang="te-IN" sz="2000" b="1" i="1" dirty="0" smtClean="0"/>
              <a:t>తాత్పర్యం </a:t>
            </a:r>
            <a:r>
              <a:rPr lang="en-US" sz="2000" b="1" i="1" dirty="0" smtClean="0"/>
              <a:t>: </a:t>
            </a:r>
            <a:r>
              <a:rPr lang="te-IN" sz="2000" dirty="0" smtClean="0"/>
              <a:t>శరత్కాలపు రాత్రులు మెరిసే నక్షత్రాల పట్ల దొంగలైనాయి. – </a:t>
            </a:r>
            <a:endParaRPr lang="en-US" sz="2000" dirty="0" smtClean="0"/>
          </a:p>
          <a:p>
            <a:pPr>
              <a:lnSpc>
                <a:spcPct val="150000"/>
              </a:lnSpc>
            </a:pPr>
            <a:r>
              <a:rPr lang="te-IN" sz="2000" dirty="0" smtClean="0"/>
              <a:t>అంటే వెన్నెలలో చుక్కలు బాగా కనుపించటము లేదు. </a:t>
            </a:r>
            <a:endParaRPr lang="en-US" sz="2000" dirty="0" smtClean="0"/>
          </a:p>
          <a:p>
            <a:pPr>
              <a:lnSpc>
                <a:spcPct val="150000"/>
              </a:lnSpc>
            </a:pPr>
            <a:r>
              <a:rPr lang="te-IN" sz="2000" dirty="0" smtClean="0"/>
              <a:t>వికసించిన కలువల సుగంధాన్ని మోసుకుపోయే చల్లగాలితో,</a:t>
            </a:r>
            <a:endParaRPr lang="en-US" sz="2000" dirty="0" smtClean="0"/>
          </a:p>
          <a:p>
            <a:pPr>
              <a:lnSpc>
                <a:spcPct val="150000"/>
              </a:lnSpc>
            </a:pPr>
            <a:r>
              <a:rPr lang="te-IN" sz="2000" dirty="0" smtClean="0"/>
              <a:t> పూల పరాగంతో ఆకాశం వెలిగి పోతున్నది. </a:t>
            </a:r>
            <a:endParaRPr lang="en-US" sz="2000" dirty="0" smtClean="0"/>
          </a:p>
          <a:p>
            <a:pPr>
              <a:lnSpc>
                <a:spcPct val="150000"/>
              </a:lnSpc>
            </a:pPr>
            <a:r>
              <a:rPr lang="te-IN" sz="2000" dirty="0" smtClean="0">
                <a:hlinkClick r:id="rId2" tooltip="చంద్రుడు"/>
              </a:rPr>
              <a:t>చంద్రుడు</a:t>
            </a:r>
            <a:r>
              <a:rPr lang="te-IN" sz="2000" dirty="0" smtClean="0"/>
              <a:t> కర్పూరపు పొడి వంటి </a:t>
            </a:r>
            <a:r>
              <a:rPr lang="te-IN" sz="2000" dirty="0" smtClean="0">
                <a:hlinkClick r:id="rId3" tooltip="వెన్నెల"/>
              </a:rPr>
              <a:t>వెన్నెల</a:t>
            </a:r>
            <a:r>
              <a:rPr lang="te-IN" sz="2000" dirty="0" smtClean="0"/>
              <a:t>ను విరజిమ్ముతున్నాడు.</a:t>
            </a:r>
            <a:endParaRPr lang="en-US" sz="2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302359"/>
            <a:ext cx="7374135" cy="6555641"/>
          </a:xfrm>
          <a:prstGeom prst="rect">
            <a:avLst/>
          </a:prstGeom>
          <a:noFill/>
        </p:spPr>
        <p:txBody>
          <a:bodyPr wrap="none" rtlCol="0">
            <a:spAutoFit/>
          </a:bodyPr>
          <a:lstStyle/>
          <a:p>
            <a:pPr>
              <a:lnSpc>
                <a:spcPct val="150000"/>
              </a:lnSpc>
            </a:pPr>
            <a:r>
              <a:rPr lang="te-IN" sz="2000" dirty="0" smtClean="0"/>
              <a:t>సప్తమాత్రికలు అనగా </a:t>
            </a:r>
            <a:r>
              <a:rPr lang="te-IN" sz="2000" dirty="0" smtClean="0">
                <a:hlinkClick r:id="rId2" tooltip="బ్రహ్మ"/>
              </a:rPr>
              <a:t>బ్రహ్మ</a:t>
            </a:r>
            <a:r>
              <a:rPr lang="te-IN" sz="2000" dirty="0" smtClean="0"/>
              <a:t>, మాహేశ్వరి, కౌముది, వైష్ణవి, వారాహి, ఇంద్రాని, </a:t>
            </a:r>
            <a:endParaRPr lang="en-US" sz="2000" dirty="0" smtClean="0"/>
          </a:p>
          <a:p>
            <a:pPr>
              <a:lnSpc>
                <a:spcPct val="150000"/>
              </a:lnSpc>
            </a:pPr>
            <a:r>
              <a:rPr lang="te-IN" sz="2000" dirty="0" smtClean="0"/>
              <a:t>చాముండ అనునవి సప్తమాత్రికలు.</a:t>
            </a:r>
          </a:p>
          <a:p>
            <a:pPr>
              <a:lnSpc>
                <a:spcPct val="150000"/>
              </a:lnSpc>
            </a:pPr>
            <a:r>
              <a:rPr lang="te-IN" sz="2000" dirty="0" smtClean="0"/>
              <a:t>ఆ కాలములో చరిత్రకాంశములిని తెలెపె గ్రంథములు రెండు ఉన్నాయి. అవి </a:t>
            </a:r>
            <a:endParaRPr lang="en-US" sz="2000" dirty="0" smtClean="0"/>
          </a:p>
          <a:p>
            <a:pPr>
              <a:lnSpc>
                <a:spcPct val="150000"/>
              </a:lnSpc>
            </a:pPr>
            <a:r>
              <a:rPr lang="te-IN" sz="2000" dirty="0" smtClean="0"/>
              <a:t>1.జయంకొండన్ అఱవములో రచించిన కళింగట్టుపరణి </a:t>
            </a:r>
            <a:endParaRPr lang="en-US" sz="2000" dirty="0" smtClean="0"/>
          </a:p>
          <a:p>
            <a:pPr>
              <a:lnSpc>
                <a:spcPct val="150000"/>
              </a:lnSpc>
            </a:pPr>
            <a:r>
              <a:rPr lang="te-IN" sz="2000" dirty="0" smtClean="0"/>
              <a:t>(1063 నుండి 1112 వరకు చోళదేశముని పాలించిన </a:t>
            </a:r>
            <a:r>
              <a:rPr lang="te-IN" sz="2000" i="1" dirty="0" smtClean="0"/>
              <a:t>కులోత్తుంగ </a:t>
            </a:r>
            <a:endParaRPr lang="en-US" sz="2000" i="1" dirty="0" smtClean="0"/>
          </a:p>
          <a:p>
            <a:pPr>
              <a:lnSpc>
                <a:spcPct val="150000"/>
              </a:lnSpc>
            </a:pPr>
            <a:r>
              <a:rPr lang="te-IN" sz="2000" i="1" dirty="0" smtClean="0"/>
              <a:t>చోడదేవుని </a:t>
            </a:r>
            <a:r>
              <a:rPr lang="te-IN" sz="2000" dirty="0" smtClean="0"/>
              <a:t>విజయాలను తెలెపెను)</a:t>
            </a:r>
            <a:endParaRPr lang="en-US" sz="2000" dirty="0" smtClean="0"/>
          </a:p>
          <a:p>
            <a:pPr>
              <a:lnSpc>
                <a:spcPct val="150000"/>
              </a:lnSpc>
            </a:pPr>
            <a:r>
              <a:rPr lang="te-IN" sz="2000" dirty="0" smtClean="0"/>
              <a:t> 2.బిల్హణుడు </a:t>
            </a:r>
            <a:r>
              <a:rPr lang="te-IN" sz="2000" dirty="0" smtClean="0">
                <a:hlinkClick r:id="rId3" tooltip="సంస్కృతము"/>
              </a:rPr>
              <a:t>సంస్కృతము</a:t>
            </a:r>
            <a:r>
              <a:rPr lang="te-IN" sz="2000" dirty="0" smtClean="0"/>
              <a:t>లో రచించిన విక్రమాంకదేవచరిత్ర.</a:t>
            </a:r>
            <a:endParaRPr lang="en-US" sz="2000" dirty="0" smtClean="0"/>
          </a:p>
          <a:p>
            <a:pPr>
              <a:lnSpc>
                <a:spcPct val="150000"/>
              </a:lnSpc>
            </a:pPr>
            <a:r>
              <a:rPr lang="te-IN" sz="2000" dirty="0" smtClean="0"/>
              <a:t> (1076 నుండి 1126 వరకును కుంతల దేశముని పాలించిన </a:t>
            </a:r>
            <a:endParaRPr lang="en-US" sz="2000" dirty="0" smtClean="0"/>
          </a:p>
          <a:p>
            <a:pPr>
              <a:lnSpc>
                <a:spcPct val="150000"/>
              </a:lnSpc>
            </a:pPr>
            <a:r>
              <a:rPr lang="te-IN" sz="2000" dirty="0" smtClean="0"/>
              <a:t>పశ్చిమచాళుక్య రాజైన </a:t>
            </a:r>
            <a:r>
              <a:rPr lang="te-IN" sz="2000" dirty="0" smtClean="0">
                <a:hlinkClick r:id="rId4" tooltip="విక్రమాదిత్యుడు (పుట లేదు)"/>
              </a:rPr>
              <a:t>విక్రమాదిత్యు</a:t>
            </a:r>
            <a:r>
              <a:rPr lang="te-IN" sz="2000" dirty="0" smtClean="0"/>
              <a:t>ని విజయాలను తెలెపెను)</a:t>
            </a:r>
          </a:p>
          <a:p>
            <a:pPr>
              <a:lnSpc>
                <a:spcPct val="150000"/>
              </a:lnSpc>
            </a:pPr>
            <a:endParaRPr lang="en-US" sz="2000" dirty="0" smtClean="0"/>
          </a:p>
          <a:p>
            <a:pPr>
              <a:lnSpc>
                <a:spcPct val="150000"/>
              </a:lnSpc>
              <a:buFont typeface="Arial" pitchFamily="34" charset="0"/>
              <a:buChar char="•"/>
            </a:pPr>
            <a:r>
              <a:rPr lang="en-US" sz="2000" dirty="0" smtClean="0"/>
              <a:t> </a:t>
            </a:r>
            <a:r>
              <a:rPr lang="te-IN" sz="2000" dirty="0" smtClean="0"/>
              <a:t>చాళుక్యులు చంద్రవంశపు రాజులు</a:t>
            </a:r>
          </a:p>
          <a:p>
            <a:pPr>
              <a:lnSpc>
                <a:spcPct val="150000"/>
              </a:lnSpc>
              <a:buFont typeface="Arial" pitchFamily="34" charset="0"/>
              <a:buChar char="•"/>
            </a:pPr>
            <a:r>
              <a:rPr lang="en-US" sz="2000" dirty="0" smtClean="0"/>
              <a:t> </a:t>
            </a:r>
            <a:r>
              <a:rPr lang="te-IN" sz="2000" dirty="0" smtClean="0"/>
              <a:t>చోళులు సూర్యవంశపు రాజులు</a:t>
            </a:r>
          </a:p>
          <a:p>
            <a:pPr>
              <a:lnSpc>
                <a:spcPct val="150000"/>
              </a:lnSpc>
              <a:buFont typeface="Arial" pitchFamily="34" charset="0"/>
              <a:buChar char="•"/>
            </a:pPr>
            <a:r>
              <a:rPr lang="en-US" sz="2000" dirty="0" smtClean="0"/>
              <a:t> </a:t>
            </a:r>
            <a:r>
              <a:rPr lang="te-IN" sz="2000" dirty="0" smtClean="0"/>
              <a:t>తెలుగు సాహిత్యం - నన్నయ యుగము (1000 - 1100)</a:t>
            </a:r>
          </a:p>
          <a:p>
            <a:pPr>
              <a:lnSpc>
                <a:spcPct val="150000"/>
              </a:lnSpc>
            </a:pPr>
            <a:endParaRPr lang="en-US" sz="2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rishna-watches-as-Arjuna-targets-fish.jpg"/>
          <p:cNvPicPr>
            <a:picLocks noChangeAspect="1"/>
          </p:cNvPicPr>
          <p:nvPr/>
        </p:nvPicPr>
        <p:blipFill>
          <a:blip r:embed="rId2"/>
          <a:stretch>
            <a:fillRect/>
          </a:stretch>
        </p:blipFill>
        <p:spPr>
          <a:xfrm>
            <a:off x="904146" y="0"/>
            <a:ext cx="7335708" cy="68580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akuni_is_master_of_Dice_Game.jpg"/>
          <p:cNvPicPr>
            <a:picLocks noChangeAspect="1"/>
          </p:cNvPicPr>
          <p:nvPr/>
        </p:nvPicPr>
        <p:blipFill>
          <a:blip r:embed="rId2"/>
          <a:stretch>
            <a:fillRect/>
          </a:stretch>
        </p:blipFill>
        <p:spPr>
          <a:xfrm>
            <a:off x="942110" y="268492"/>
            <a:ext cx="7259780" cy="6321016"/>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5651723.jpg"/>
          <p:cNvPicPr>
            <a:picLocks noChangeAspect="1"/>
          </p:cNvPicPr>
          <p:nvPr/>
        </p:nvPicPr>
        <p:blipFill>
          <a:blip r:embed="rId2"/>
          <a:stretch>
            <a:fillRect/>
          </a:stretch>
        </p:blipFill>
        <p:spPr>
          <a:xfrm>
            <a:off x="762000" y="576262"/>
            <a:ext cx="7620000" cy="570547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5ef7b1b1c3147e60aa33bd0a7f3d33f--radhe-krishna-interesting-stories.jpg"/>
          <p:cNvPicPr>
            <a:picLocks noChangeAspect="1"/>
          </p:cNvPicPr>
          <p:nvPr/>
        </p:nvPicPr>
        <p:blipFill>
          <a:blip r:embed="rId2"/>
          <a:stretch>
            <a:fillRect/>
          </a:stretch>
        </p:blipFill>
        <p:spPr>
          <a:xfrm>
            <a:off x="389823" y="914399"/>
            <a:ext cx="8364354" cy="5029202"/>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ownload.jpg"/>
          <p:cNvPicPr>
            <a:picLocks noChangeAspect="1"/>
          </p:cNvPicPr>
          <p:nvPr/>
        </p:nvPicPr>
        <p:blipFill>
          <a:blip r:embed="rId2"/>
          <a:stretch>
            <a:fillRect/>
          </a:stretch>
        </p:blipFill>
        <p:spPr>
          <a:xfrm>
            <a:off x="192688" y="1814945"/>
            <a:ext cx="8758624" cy="322811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4038600"/>
            <a:ext cx="8518679" cy="2031325"/>
          </a:xfrm>
          <a:prstGeom prst="rect">
            <a:avLst/>
          </a:prstGeom>
          <a:noFill/>
        </p:spPr>
        <p:txBody>
          <a:bodyPr wrap="none" rtlCol="0">
            <a:spAutoFit/>
          </a:bodyPr>
          <a:lstStyle/>
          <a:p>
            <a:pPr algn="just"/>
            <a:r>
              <a:rPr lang="te-IN" dirty="0" smtClean="0"/>
              <a:t>నన్నయ భట్టారక, కొన్నిసార్లు నాన్నయ్య లేదా నన్నయ్య అని పిలుస్తారు) (క్రీ.శ. 11 వ శతాబ్దం) </a:t>
            </a:r>
            <a:endParaRPr lang="en-US" dirty="0" smtClean="0"/>
          </a:p>
          <a:p>
            <a:pPr algn="just"/>
            <a:r>
              <a:rPr lang="te-IN" dirty="0" smtClean="0"/>
              <a:t>తొలి తెలుగు రచయిత, మరియు మహాభారతం యొక్క తెలుగు రీటెల్లింగ్ ఆంధ్ర మహాభారతం </a:t>
            </a:r>
            <a:endParaRPr lang="en-US" dirty="0" smtClean="0"/>
          </a:p>
          <a:p>
            <a:pPr algn="just"/>
            <a:r>
              <a:rPr lang="te-IN" dirty="0" smtClean="0"/>
              <a:t>మొదటి మూడవ రచయిత. తెలుగు భాషను పునరుద్ధరించిన వ్యక్తిగా నన్నయను ఎంతో గౌరవిస్తారు.</a:t>
            </a:r>
            <a:endParaRPr lang="en-US" dirty="0" smtClean="0"/>
          </a:p>
          <a:p>
            <a:pPr algn="just"/>
            <a:r>
              <a:rPr lang="te-IN" dirty="0" smtClean="0"/>
              <a:t> చంపు శైలిలో అన్వయించబడిన ఈ పని చాలా పవిత్రమైనది మరియు మెరుగుపెట్టింది మరియు</a:t>
            </a:r>
            <a:endParaRPr lang="en-US" dirty="0" smtClean="0"/>
          </a:p>
          <a:p>
            <a:pPr algn="just"/>
            <a:r>
              <a:rPr lang="te-IN" dirty="0" smtClean="0"/>
              <a:t> ఇంతటి సాహిత్య యోగ్యత కలిగి ఉంది.</a:t>
            </a:r>
          </a:p>
          <a:p>
            <a:pPr algn="just"/>
            <a:endParaRPr lang="en-US" dirty="0" smtClean="0"/>
          </a:p>
          <a:p>
            <a:pPr algn="just"/>
            <a:endParaRPr lang="en-US" dirty="0"/>
          </a:p>
        </p:txBody>
      </p:sp>
      <p:pic>
        <p:nvPicPr>
          <p:cNvPr id="4" name="Picture 3" descr="beautiful-railway-bridges-across-godavari-river-rajahmundry-andhrapradesh-india-beautiful-railway-bridges-across-166839451.jpg"/>
          <p:cNvPicPr>
            <a:picLocks noChangeAspect="1"/>
          </p:cNvPicPr>
          <p:nvPr/>
        </p:nvPicPr>
        <p:blipFill>
          <a:blip r:embed="rId2"/>
          <a:stretch>
            <a:fillRect/>
          </a:stretch>
        </p:blipFill>
        <p:spPr>
          <a:xfrm>
            <a:off x="1143000" y="457200"/>
            <a:ext cx="6800102" cy="345014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4357" y="304800"/>
            <a:ext cx="8286243" cy="6524863"/>
          </a:xfrm>
          <a:prstGeom prst="rect">
            <a:avLst/>
          </a:prstGeom>
          <a:noFill/>
        </p:spPr>
        <p:txBody>
          <a:bodyPr wrap="none" rtlCol="0">
            <a:spAutoFit/>
          </a:bodyPr>
          <a:lstStyle/>
          <a:p>
            <a:pPr>
              <a:lnSpc>
                <a:spcPct val="150000"/>
              </a:lnSpc>
            </a:pPr>
            <a:r>
              <a:rPr lang="te-IN" sz="1900" b="1" dirty="0" smtClean="0">
                <a:hlinkClick r:id="rId2" tooltip="తెలుగు సాహిత్యం - నన్నయ యుగము"/>
              </a:rPr>
              <a:t>నన్నయ</a:t>
            </a:r>
            <a:r>
              <a:rPr lang="te-IN" sz="1900" b="1" dirty="0" smtClean="0"/>
              <a:t> భట్టారకుడు</a:t>
            </a:r>
            <a:r>
              <a:rPr lang="te-IN" sz="1900" dirty="0" smtClean="0"/>
              <a:t> (</a:t>
            </a:r>
            <a:r>
              <a:rPr lang="te-IN" sz="1900" b="1" dirty="0" smtClean="0"/>
              <a:t>నన్నయ</a:t>
            </a:r>
            <a:r>
              <a:rPr lang="te-IN" sz="1900" dirty="0" smtClean="0"/>
              <a:t> లేదా </a:t>
            </a:r>
            <a:r>
              <a:rPr lang="te-IN" sz="1900" b="1" dirty="0" smtClean="0"/>
              <a:t>నన్నయ్య</a:t>
            </a:r>
            <a:r>
              <a:rPr lang="te-IN" sz="1900" dirty="0" smtClean="0"/>
              <a:t> గానూ సుప్రఖ్యాతుడు) (క్రీ.శ.11వ శతాబ్ది)</a:t>
            </a:r>
            <a:endParaRPr lang="en-US" sz="1900" dirty="0" smtClean="0"/>
          </a:p>
          <a:p>
            <a:pPr>
              <a:lnSpc>
                <a:spcPct val="150000"/>
              </a:lnSpc>
            </a:pPr>
            <a:r>
              <a:rPr lang="te-IN" sz="1900" dirty="0" smtClean="0"/>
              <a:t> </a:t>
            </a:r>
            <a:r>
              <a:rPr lang="te-IN" sz="1900" dirty="0" smtClean="0">
                <a:hlinkClick r:id="rId3" tooltip="తెలుగు సాహిత్యము"/>
              </a:rPr>
              <a:t>తెలుగు సాహిత్యం</a:t>
            </a:r>
            <a:r>
              <a:rPr lang="te-IN" sz="1900" dirty="0" smtClean="0"/>
              <a:t>లో ’’’ఆదికవి’’’గా ప్రఖ్యాతుడయ్యాడు. </a:t>
            </a:r>
            <a:endParaRPr lang="en-US" sz="1900" dirty="0" smtClean="0"/>
          </a:p>
          <a:p>
            <a:pPr>
              <a:lnSpc>
                <a:spcPct val="150000"/>
              </a:lnSpc>
            </a:pPr>
            <a:r>
              <a:rPr lang="te-IN" sz="1900" dirty="0" smtClean="0"/>
              <a:t>అయితే, </a:t>
            </a:r>
            <a:r>
              <a:rPr lang="te-IN" sz="1900" dirty="0" smtClean="0">
                <a:hlinkClick r:id="rId4" tooltip="తెలంగాణ"/>
              </a:rPr>
              <a:t>తెలంగాణ</a:t>
            </a:r>
            <a:r>
              <a:rPr lang="te-IN" sz="1900" dirty="0" smtClean="0"/>
              <a:t> రాష్ట్రం ఏర్పడిన తర్వాత ఈ ప్రాంతం వారు పాల్కురికిసోమనాథుడిని</a:t>
            </a:r>
            <a:endParaRPr lang="en-US" sz="1900" dirty="0" smtClean="0"/>
          </a:p>
          <a:p>
            <a:pPr>
              <a:lnSpc>
                <a:spcPct val="150000"/>
              </a:lnSpc>
            </a:pPr>
            <a:r>
              <a:rPr lang="te-IN" sz="1900" dirty="0" smtClean="0"/>
              <a:t> </a:t>
            </a:r>
            <a:r>
              <a:rPr lang="te-IN" sz="1900" dirty="0" smtClean="0">
                <a:hlinkClick r:id="rId5" tooltip="ఆది కవి"/>
              </a:rPr>
              <a:t>ఆది కవి</a:t>
            </a:r>
            <a:r>
              <a:rPr lang="te-IN" sz="1900" dirty="0" smtClean="0"/>
              <a:t>గా భావిస్తున్నారు.</a:t>
            </a:r>
            <a:r>
              <a:rPr lang="te-IN" sz="1900" baseline="30000" dirty="0" smtClean="0"/>
              <a:t>[</a:t>
            </a:r>
            <a:r>
              <a:rPr lang="te-IN" sz="1900" i="1" baseline="30000" dirty="0" smtClean="0">
                <a:hlinkClick r:id="rId6" tooltip="వికీపీడియా:మూలాలు"/>
              </a:rPr>
              <a:t>ఆధారం చూపాలి</a:t>
            </a:r>
            <a:r>
              <a:rPr lang="te-IN" sz="1900" baseline="30000" dirty="0" smtClean="0"/>
              <a:t>]</a:t>
            </a:r>
            <a:r>
              <a:rPr lang="te-IN" sz="1900" dirty="0" smtClean="0"/>
              <a:t> అతడు వేదాధ్యాయ సంపన్నుడు, శబ్దశాసనుడు, </a:t>
            </a:r>
            <a:endParaRPr lang="en-US" sz="1900" dirty="0" smtClean="0"/>
          </a:p>
          <a:p>
            <a:pPr>
              <a:lnSpc>
                <a:spcPct val="150000"/>
              </a:lnSpc>
            </a:pPr>
            <a:r>
              <a:rPr lang="te-IN" sz="1900" dirty="0" smtClean="0"/>
              <a:t>వేదవేదాంగవిదుడు,సంహితాభ్యాసుడు.</a:t>
            </a:r>
            <a:endParaRPr lang="en-US" sz="1900" dirty="0" smtClean="0"/>
          </a:p>
          <a:p>
            <a:pPr>
              <a:lnSpc>
                <a:spcPct val="150000"/>
              </a:lnSpc>
            </a:pPr>
            <a:r>
              <a:rPr lang="te-IN" sz="1900" dirty="0" smtClean="0"/>
              <a:t> నానాపురాణ విజ్ఞాన నిలయుడు; అవిరళ జపహోమ తత్పరుడు, వయ్యాకరణి, </a:t>
            </a:r>
            <a:endParaRPr lang="en-US" sz="1900" dirty="0" smtClean="0"/>
          </a:p>
          <a:p>
            <a:pPr>
              <a:lnSpc>
                <a:spcPct val="150000"/>
              </a:lnSpc>
            </a:pPr>
            <a:r>
              <a:rPr lang="te-IN" sz="1900" dirty="0" smtClean="0"/>
              <a:t>వాగనుశాసనుడు. సంస్కృత, ఆంధ్రభాషయందు పాండిత్యం కలవాడు.</a:t>
            </a:r>
            <a:endParaRPr lang="en-US" sz="1900" dirty="0" smtClean="0"/>
          </a:p>
          <a:p>
            <a:pPr>
              <a:lnSpc>
                <a:spcPct val="150000"/>
              </a:lnSpc>
            </a:pPr>
            <a:r>
              <a:rPr lang="te-IN" sz="1900" dirty="0" smtClean="0"/>
              <a:t> సంస్కృత మహాభారతానికి</a:t>
            </a:r>
            <a:endParaRPr lang="en-US" sz="1900" dirty="0" smtClean="0"/>
          </a:p>
          <a:p>
            <a:pPr>
              <a:lnSpc>
                <a:spcPct val="150000"/>
              </a:lnSpc>
            </a:pPr>
            <a:r>
              <a:rPr lang="te-IN" sz="1900" dirty="0" smtClean="0"/>
              <a:t> అనుసృజనయైన </a:t>
            </a:r>
            <a:r>
              <a:rPr lang="te-IN" sz="1900" dirty="0" smtClean="0">
                <a:hlinkClick r:id="rId7" tooltip="శ్రీమదాంధ్ర మహాభారతం"/>
              </a:rPr>
              <a:t>శ్రీమదాంధ్ర మహాభారతం</a:t>
            </a:r>
            <a:r>
              <a:rPr lang="te-IN" sz="1900" dirty="0" smtClean="0"/>
              <a:t> రచించిన కవిత్రయం</a:t>
            </a:r>
            <a:endParaRPr lang="en-US" sz="1900" dirty="0" smtClean="0"/>
          </a:p>
          <a:p>
            <a:pPr>
              <a:lnSpc>
                <a:spcPct val="150000"/>
              </a:lnSpc>
            </a:pPr>
            <a:r>
              <a:rPr lang="te-IN" sz="1900" dirty="0" smtClean="0"/>
              <a:t> (ముగ్గురు కవులు) లో మొదటివాడు.</a:t>
            </a:r>
            <a:endParaRPr lang="en-US" sz="1900" dirty="0" smtClean="0"/>
          </a:p>
          <a:p>
            <a:pPr>
              <a:lnSpc>
                <a:spcPct val="150000"/>
              </a:lnSpc>
            </a:pPr>
            <a:r>
              <a:rPr lang="te-IN" sz="1900" dirty="0" smtClean="0"/>
              <a:t> మహాభారతమే తెలుగులో తొలి కావ్యంగా ప్రసిద్ధిచెందింది. </a:t>
            </a:r>
            <a:endParaRPr lang="en-US" sz="1900" dirty="0" smtClean="0"/>
          </a:p>
          <a:p>
            <a:pPr>
              <a:lnSpc>
                <a:spcPct val="150000"/>
              </a:lnSpc>
            </a:pPr>
            <a:r>
              <a:rPr lang="te-IN" sz="1900" dirty="0" smtClean="0"/>
              <a:t>మహాభారతానికి తెలుగు సాహిత్యంలో</a:t>
            </a:r>
            <a:endParaRPr lang="en-US" sz="1900" dirty="0" smtClean="0"/>
          </a:p>
          <a:p>
            <a:pPr>
              <a:lnSpc>
                <a:spcPct val="150000"/>
              </a:lnSpc>
            </a:pPr>
            <a:r>
              <a:rPr lang="te-IN" sz="1900" dirty="0" smtClean="0"/>
              <a:t> ఎంతో సాహితీపరమైన విలువ కలిగివుంది. </a:t>
            </a:r>
            <a:r>
              <a:rPr lang="te-IN" sz="1900" dirty="0" smtClean="0">
                <a:hlinkClick r:id="rId8" tooltip="చంపూ (పుట లేదు)"/>
              </a:rPr>
              <a:t>చంపూ కవిత</a:t>
            </a:r>
            <a:r>
              <a:rPr lang="te-IN" sz="1900" dirty="0" smtClean="0"/>
              <a:t> శైలిలోని </a:t>
            </a:r>
            <a:r>
              <a:rPr lang="te-IN" sz="1900" dirty="0" smtClean="0">
                <a:hlinkClick r:id="rId9" tooltip="మహా భారతము"/>
              </a:rPr>
              <a:t>మహాభారతం</a:t>
            </a:r>
            <a:r>
              <a:rPr lang="te-IN" sz="1900" dirty="0" smtClean="0"/>
              <a:t> అత్యుత్తమ </a:t>
            </a:r>
            <a:endParaRPr lang="en-US" sz="1900" dirty="0" smtClean="0"/>
          </a:p>
          <a:p>
            <a:pPr>
              <a:lnSpc>
                <a:spcPct val="150000"/>
              </a:lnSpc>
            </a:pPr>
            <a:r>
              <a:rPr lang="te-IN" sz="1900" dirty="0" smtClean="0"/>
              <a:t>రచనాశైలికి అద్దంపడుతూ నిలిచింది.</a:t>
            </a:r>
          </a:p>
          <a:p>
            <a:endParaRPr lang="en-US" sz="19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609600"/>
            <a:ext cx="8396850" cy="5909310"/>
          </a:xfrm>
          <a:prstGeom prst="rect">
            <a:avLst/>
          </a:prstGeom>
          <a:noFill/>
        </p:spPr>
        <p:txBody>
          <a:bodyPr wrap="none" rtlCol="0">
            <a:spAutoFit/>
          </a:bodyPr>
          <a:lstStyle/>
          <a:p>
            <a:pPr>
              <a:lnSpc>
                <a:spcPct val="150000"/>
              </a:lnSpc>
            </a:pPr>
            <a:r>
              <a:rPr lang="te-IN" dirty="0" smtClean="0"/>
              <a:t>నన్నయ సంస్కృతంలో తొలి </a:t>
            </a:r>
            <a:r>
              <a:rPr lang="te-IN" dirty="0" smtClean="0">
                <a:hlinkClick r:id="rId2" tooltip="తెలుగు"/>
              </a:rPr>
              <a:t>తెలుగు</a:t>
            </a:r>
            <a:r>
              <a:rPr lang="te-IN" dirty="0" smtClean="0"/>
              <a:t> వ్యాకరణ గ్రంథమైన </a:t>
            </a:r>
            <a:r>
              <a:rPr lang="te-IN" i="1" dirty="0" smtClean="0"/>
              <a:t>ఆంధ్ర శబ్ద చింతామణి</a:t>
            </a:r>
            <a:r>
              <a:rPr lang="te-IN" dirty="0" smtClean="0"/>
              <a:t> </a:t>
            </a:r>
            <a:endParaRPr lang="en-US" dirty="0" smtClean="0"/>
          </a:p>
          <a:p>
            <a:pPr>
              <a:lnSpc>
                <a:spcPct val="150000"/>
              </a:lnSpc>
            </a:pPr>
            <a:r>
              <a:rPr lang="te-IN" dirty="0" smtClean="0"/>
              <a:t>రచించారని భావిస్తారు.</a:t>
            </a:r>
            <a:endParaRPr lang="en-US" dirty="0" smtClean="0"/>
          </a:p>
          <a:p>
            <a:pPr>
              <a:lnSpc>
                <a:spcPct val="150000"/>
              </a:lnSpc>
            </a:pPr>
            <a:r>
              <a:rPr lang="te-IN" dirty="0" smtClean="0"/>
              <a:t> సంస్కృత భాషా వ్యాకరణాలైన అష్టాధ్యాయి, వాల్మీకి వ్యాకరణం వంటివాటి సరళిని అనుసరించారు. </a:t>
            </a:r>
            <a:endParaRPr lang="en-US" dirty="0" smtClean="0"/>
          </a:p>
          <a:p>
            <a:pPr>
              <a:lnSpc>
                <a:spcPct val="150000"/>
              </a:lnSpc>
            </a:pPr>
            <a:r>
              <a:rPr lang="te-IN" dirty="0" smtClean="0"/>
              <a:t>అయితే పాణిని పద్ధతికి విరుద్ధంగా ఐదు విభాగాలుగా తన వ్యాకరణాన్ని విభజించారు. అవి సంజ్ఞ, </a:t>
            </a:r>
            <a:endParaRPr lang="en-US" dirty="0" smtClean="0"/>
          </a:p>
          <a:p>
            <a:pPr>
              <a:lnSpc>
                <a:spcPct val="150000"/>
              </a:lnSpc>
            </a:pPr>
            <a:r>
              <a:rPr lang="te-IN" dirty="0" smtClean="0"/>
              <a:t>సంధి, అజంత, హలంత, క్రియ.</a:t>
            </a:r>
          </a:p>
          <a:p>
            <a:pPr>
              <a:lnSpc>
                <a:spcPct val="150000"/>
              </a:lnSpc>
            </a:pPr>
            <a:r>
              <a:rPr lang="te-IN" dirty="0" smtClean="0"/>
              <a:t>ఆదికవిగానే కాక </a:t>
            </a:r>
            <a:r>
              <a:rPr lang="te-IN" i="1" dirty="0" smtClean="0"/>
              <a:t>శబ్దశాసనుడు</a:t>
            </a:r>
            <a:r>
              <a:rPr lang="te-IN" dirty="0" smtClean="0"/>
              <a:t>, </a:t>
            </a:r>
            <a:r>
              <a:rPr lang="te-IN" i="1" dirty="0" smtClean="0"/>
              <a:t>వాగనుశాసనుడు</a:t>
            </a:r>
            <a:r>
              <a:rPr lang="te-IN" dirty="0" smtClean="0"/>
              <a:t> అన్న పేర్లతో ఆయన ప్రఖ్యాతుడయ్యారు. </a:t>
            </a:r>
            <a:endParaRPr lang="en-US" dirty="0" smtClean="0"/>
          </a:p>
          <a:p>
            <a:pPr>
              <a:lnSpc>
                <a:spcPct val="150000"/>
              </a:lnSpc>
            </a:pPr>
            <a:r>
              <a:rPr lang="te-IN" dirty="0" smtClean="0"/>
              <a:t>నన్నయ భారతంలోని అత్యుత్తమ, అత్యంత అభివృద్ధి చెందిన భాషను గమనిస్తే,</a:t>
            </a:r>
            <a:endParaRPr lang="en-US" dirty="0" smtClean="0"/>
          </a:p>
          <a:p>
            <a:pPr>
              <a:lnSpc>
                <a:spcPct val="150000"/>
              </a:lnSpc>
            </a:pPr>
            <a:r>
              <a:rPr lang="te-IN" dirty="0" smtClean="0"/>
              <a:t> నన్నయ భారతానికి </a:t>
            </a:r>
            <a:r>
              <a:rPr lang="en-US" dirty="0" smtClean="0"/>
              <a:t> </a:t>
            </a:r>
            <a:r>
              <a:rPr lang="te-IN" dirty="0" smtClean="0"/>
              <a:t>పూర్వమే తెలుగు సాహిత్యంలో రచనలు ఉండి వుంటాయన్న</a:t>
            </a:r>
            <a:endParaRPr lang="en-US" dirty="0" smtClean="0"/>
          </a:p>
          <a:p>
            <a:pPr>
              <a:lnSpc>
                <a:spcPct val="150000"/>
              </a:lnSpc>
            </a:pPr>
            <a:r>
              <a:rPr lang="te-IN" dirty="0" smtClean="0"/>
              <a:t> సూచన కలగుతుంది. నన్నయకు ముందేవున్న పద్యశాసనాల్లోని పద్యాలు,</a:t>
            </a:r>
            <a:endParaRPr lang="en-US" dirty="0" smtClean="0"/>
          </a:p>
          <a:p>
            <a:pPr>
              <a:lnSpc>
                <a:spcPct val="150000"/>
              </a:lnSpc>
            </a:pPr>
            <a:r>
              <a:rPr lang="te-IN" dirty="0" smtClean="0"/>
              <a:t> అనంతరకాలంలోని </a:t>
            </a:r>
            <a:r>
              <a:rPr lang="te-IN" dirty="0" smtClean="0">
                <a:hlinkClick r:id="rId3" tooltip="పాల్కురికి సోమన"/>
              </a:rPr>
              <a:t>పాల్కురికి సోమన</a:t>
            </a:r>
            <a:r>
              <a:rPr lang="te-IN" dirty="0" smtClean="0"/>
              <a:t> రచనలో సూచించిన అనేక ప్రక్రియల </a:t>
            </a:r>
            <a:endParaRPr lang="en-US" dirty="0" smtClean="0"/>
          </a:p>
          <a:p>
            <a:pPr>
              <a:lnSpc>
                <a:spcPct val="150000"/>
              </a:lnSpc>
            </a:pPr>
            <a:r>
              <a:rPr lang="te-IN" dirty="0" smtClean="0"/>
              <a:t>సాహిత్యరూపాలు ఈ విషయాన్ని నిర్ధారిస్తున్నాయి. ఐతే తెలుగు సాహిత్యాబివృద్ధికి</a:t>
            </a:r>
            <a:endParaRPr lang="en-US" dirty="0" smtClean="0"/>
          </a:p>
          <a:p>
            <a:pPr>
              <a:lnSpc>
                <a:spcPct val="150000"/>
              </a:lnSpc>
            </a:pPr>
            <a:r>
              <a:rPr lang="te-IN" dirty="0" smtClean="0"/>
              <a:t> నన్నయే ముఖ్యుడన్న విషయాన్ని నన్నయకు, </a:t>
            </a:r>
            <a:endParaRPr lang="en-US" dirty="0" smtClean="0"/>
          </a:p>
          <a:p>
            <a:pPr>
              <a:lnSpc>
                <a:spcPct val="150000"/>
              </a:lnSpc>
            </a:pPr>
            <a:r>
              <a:rPr lang="te-IN" dirty="0" smtClean="0"/>
              <a:t>తిక్కనకు మధ్యకాలంలోని కవుల అవతారికల్లోని కవిప్రశంసలు</a:t>
            </a:r>
            <a:r>
              <a:rPr lang="te-IN" baseline="30000" dirty="0" smtClean="0">
                <a:hlinkClick r:id="rId4"/>
              </a:rPr>
              <a:t>[1]</a:t>
            </a:r>
            <a:r>
              <a:rPr lang="te-IN" dirty="0" smtClean="0"/>
              <a:t>.</a:t>
            </a:r>
          </a:p>
          <a:p>
            <a:pPr>
              <a:lnSpc>
                <a:spcPct val="150000"/>
              </a:lnSpc>
            </a:pP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5029200"/>
            <a:ext cx="8635697" cy="707886"/>
          </a:xfrm>
          <a:prstGeom prst="rect">
            <a:avLst/>
          </a:prstGeom>
          <a:noFill/>
        </p:spPr>
        <p:txBody>
          <a:bodyPr wrap="none" rtlCol="0">
            <a:spAutoFit/>
          </a:bodyPr>
          <a:lstStyle/>
          <a:p>
            <a:r>
              <a:rPr lang="te-IN" sz="2000" dirty="0" smtClean="0"/>
              <a:t>ఆంధ్రమహాభారతం రచించమని నన్నయను కోరిన </a:t>
            </a:r>
            <a:r>
              <a:rPr lang="te-IN" sz="2000" dirty="0" smtClean="0">
                <a:hlinkClick r:id="rId2" tooltip="రాజరాజ నరేంద్రుడు"/>
              </a:rPr>
              <a:t>రాజరాజ నరేంద్రుని</a:t>
            </a:r>
            <a:r>
              <a:rPr lang="te-IN" sz="2000" dirty="0" smtClean="0"/>
              <a:t> (క్రీ.శ. 1019–1061) </a:t>
            </a:r>
            <a:endParaRPr lang="en-US" sz="2000" dirty="0" smtClean="0"/>
          </a:p>
          <a:p>
            <a:endParaRPr lang="en-US" sz="2000" dirty="0"/>
          </a:p>
        </p:txBody>
      </p:sp>
      <p:pic>
        <p:nvPicPr>
          <p:cNvPr id="3" name="Picture 2" descr="800px-Rajaraja_Narendrudu_statue.jpg"/>
          <p:cNvPicPr>
            <a:picLocks noChangeAspect="1"/>
          </p:cNvPicPr>
          <p:nvPr/>
        </p:nvPicPr>
        <p:blipFill>
          <a:blip r:embed="rId3"/>
          <a:stretch>
            <a:fillRect/>
          </a:stretch>
        </p:blipFill>
        <p:spPr>
          <a:xfrm>
            <a:off x="2895600" y="997634"/>
            <a:ext cx="2845999" cy="3802966"/>
          </a:xfrm>
          <a:prstGeom prst="rect">
            <a:avLst/>
          </a:prstGeom>
        </p:spPr>
      </p:pic>
      <p:sp>
        <p:nvSpPr>
          <p:cNvPr id="4" name="TextBox 3"/>
          <p:cNvSpPr txBox="1"/>
          <p:nvPr/>
        </p:nvSpPr>
        <p:spPr>
          <a:xfrm>
            <a:off x="2133600" y="533400"/>
            <a:ext cx="4743606" cy="800219"/>
          </a:xfrm>
          <a:prstGeom prst="rect">
            <a:avLst/>
          </a:prstGeom>
          <a:noFill/>
        </p:spPr>
        <p:txBody>
          <a:bodyPr wrap="none" rtlCol="0">
            <a:spAutoFit/>
          </a:bodyPr>
          <a:lstStyle/>
          <a:p>
            <a:r>
              <a:rPr lang="te-IN" sz="2800" b="1" dirty="0" smtClean="0"/>
              <a:t>శ్రీమదాంధ్రమహాభారత రచనా ప్రశస్తి</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28600"/>
            <a:ext cx="8186857" cy="6705682"/>
          </a:xfrm>
          <a:prstGeom prst="rect">
            <a:avLst/>
          </a:prstGeom>
          <a:noFill/>
        </p:spPr>
        <p:txBody>
          <a:bodyPr wrap="none" numCol="1" rtlCol="0">
            <a:spAutoFit/>
          </a:bodyPr>
          <a:lstStyle/>
          <a:p>
            <a:pPr algn="just">
              <a:lnSpc>
                <a:spcPct val="150000"/>
              </a:lnSpc>
            </a:pPr>
            <a:r>
              <a:rPr lang="te-IN" dirty="0" smtClean="0"/>
              <a:t>నన్నయ వేగిదేశానికి రాజైన రాజరాజనరేంద్రుని ఆస్థాన కవి.</a:t>
            </a:r>
            <a:endParaRPr lang="en-US" dirty="0" smtClean="0"/>
          </a:p>
          <a:p>
            <a:pPr algn="just">
              <a:lnSpc>
                <a:spcPct val="150000"/>
              </a:lnSpc>
            </a:pPr>
            <a:r>
              <a:rPr lang="te-IN" dirty="0" smtClean="0"/>
              <a:t> వేగిదేశము 8000 చదరపుమైళ్ళ వైశాల్యం కలిగి ఉండేది.</a:t>
            </a:r>
            <a:endParaRPr lang="en-US" dirty="0" smtClean="0"/>
          </a:p>
          <a:p>
            <a:pPr algn="just">
              <a:lnSpc>
                <a:spcPct val="150000"/>
              </a:lnSpc>
            </a:pPr>
            <a:r>
              <a:rPr lang="te-IN" dirty="0" smtClean="0"/>
              <a:t> పడమటన తూర్పుకనుములకు, తూర్పున </a:t>
            </a:r>
            <a:r>
              <a:rPr lang="te-IN" dirty="0" smtClean="0">
                <a:hlinkClick r:id="rId2" tooltip="సముద్రము"/>
              </a:rPr>
              <a:t>సముద్రమునకు</a:t>
            </a:r>
            <a:r>
              <a:rPr lang="te-IN" dirty="0" smtClean="0"/>
              <a:t>, ఉత్తరాన గోదావరినదికి,</a:t>
            </a:r>
            <a:endParaRPr lang="en-US" dirty="0" smtClean="0"/>
          </a:p>
          <a:p>
            <a:pPr algn="just">
              <a:lnSpc>
                <a:spcPct val="150000"/>
              </a:lnSpc>
            </a:pPr>
            <a:r>
              <a:rPr lang="te-IN" dirty="0" smtClean="0"/>
              <a:t> దక్షిణాన కృష్ణానదికి మధ్యస్థమయిన తెలుగుదేశము అను వేగిదేశము గలదు. </a:t>
            </a:r>
            <a:endParaRPr lang="en-US" dirty="0" smtClean="0"/>
          </a:p>
          <a:p>
            <a:pPr algn="just">
              <a:lnSpc>
                <a:spcPct val="150000"/>
              </a:lnSpc>
            </a:pPr>
            <a:r>
              <a:rPr lang="te-IN" dirty="0" smtClean="0"/>
              <a:t>ఈ వేగిదేశమునకు వేగి అను పట్టణము రాజధానిగా ఉండెను. ఈ </a:t>
            </a:r>
            <a:r>
              <a:rPr lang="te-IN" dirty="0" smtClean="0">
                <a:hlinkClick r:id="rId3" tooltip="వేగిపురము (పుట లేదు)"/>
              </a:rPr>
              <a:t>వేగిపురమును</a:t>
            </a:r>
            <a:r>
              <a:rPr lang="te-IN" dirty="0" smtClean="0"/>
              <a:t> పరిపాలిస్తున్న</a:t>
            </a:r>
            <a:endParaRPr lang="en-US" dirty="0" smtClean="0"/>
          </a:p>
          <a:p>
            <a:pPr algn="just">
              <a:lnSpc>
                <a:spcPct val="150000"/>
              </a:lnSpc>
            </a:pPr>
            <a:r>
              <a:rPr lang="te-IN" dirty="0" smtClean="0"/>
              <a:t> రాజమహేంద్రుని బట్టి ఈ నగరానికి రాజమహేంద్రవరము అనే పేరు వచ్చింది.</a:t>
            </a:r>
            <a:endParaRPr lang="en-US" dirty="0" smtClean="0"/>
          </a:p>
          <a:p>
            <a:pPr algn="just">
              <a:lnSpc>
                <a:spcPct val="150000"/>
              </a:lnSpc>
            </a:pPr>
            <a:r>
              <a:rPr lang="te-IN" dirty="0" smtClean="0"/>
              <a:t>ఈ వేగిదేశ పాలకుడు, చాళుక్యరాజు విమలాదిత్యుడు. ఇతని పుత్రుడు రాజరాజనరేంద్రుడు.</a:t>
            </a:r>
            <a:endParaRPr lang="en-US" dirty="0" smtClean="0"/>
          </a:p>
          <a:p>
            <a:pPr algn="just">
              <a:lnSpc>
                <a:spcPct val="150000"/>
              </a:lnSpc>
            </a:pPr>
            <a:r>
              <a:rPr lang="te-IN" dirty="0" smtClean="0"/>
              <a:t> రాజనరేంద్రుడికి విష్ణువర్థనుడు అను బిరుదు ఉంది. </a:t>
            </a:r>
            <a:endParaRPr lang="en-US" dirty="0" smtClean="0"/>
          </a:p>
          <a:p>
            <a:pPr algn="just">
              <a:lnSpc>
                <a:spcPct val="150000"/>
              </a:lnSpc>
            </a:pPr>
            <a:r>
              <a:rPr lang="te-IN" dirty="0" smtClean="0"/>
              <a:t>రాజరాజనరేంద్రుడు క్రీ.శ.1022 నుండి క్రీ.శ1063 వరకు 41 సంవత్సరములు పరిపాలించాడు. </a:t>
            </a:r>
            <a:endParaRPr lang="en-US" dirty="0" smtClean="0"/>
          </a:p>
          <a:p>
            <a:pPr algn="just">
              <a:lnSpc>
                <a:spcPct val="150000"/>
              </a:lnSpc>
            </a:pPr>
            <a:r>
              <a:rPr lang="te-IN" dirty="0" smtClean="0"/>
              <a:t>నన్నయ దానశాసనము రచించాడని, నదంపూడి శాసనము కూడా వేయించాడని భావనవుంది. </a:t>
            </a:r>
            <a:endParaRPr lang="en-US" dirty="0" smtClean="0"/>
          </a:p>
          <a:p>
            <a:pPr algn="just">
              <a:lnSpc>
                <a:spcPct val="150000"/>
              </a:lnSpc>
            </a:pPr>
            <a:r>
              <a:rPr lang="te-IN" dirty="0" smtClean="0"/>
              <a:t>నన్నయ్య మహాభారతాన్ని తెలుగులో రాయడం మొదలుపెట్టి, </a:t>
            </a:r>
            <a:endParaRPr lang="en-US" dirty="0" smtClean="0"/>
          </a:p>
          <a:p>
            <a:pPr algn="just">
              <a:lnSpc>
                <a:spcPct val="150000"/>
              </a:lnSpc>
            </a:pPr>
            <a:r>
              <a:rPr lang="te-IN" dirty="0" smtClean="0"/>
              <a:t>అందులో ఆది,సభా,అరణ్య-పర్వాలను పూర్తి చేసి, కీర్తిశేషు డయ్యాడు.</a:t>
            </a:r>
            <a:endParaRPr lang="en-US" dirty="0" smtClean="0"/>
          </a:p>
          <a:p>
            <a:pPr algn="just">
              <a:lnSpc>
                <a:spcPct val="150000"/>
              </a:lnSpc>
            </a:pPr>
            <a:r>
              <a:rPr lang="te-IN" dirty="0" smtClean="0"/>
              <a:t> నన్నయ తెలుగు భాషకు ఒక మార్గాన్ని నిర్దేశించారు.</a:t>
            </a:r>
            <a:endParaRPr lang="en-US" dirty="0" smtClean="0"/>
          </a:p>
          <a:p>
            <a:pPr algn="just">
              <a:lnSpc>
                <a:spcPct val="150000"/>
              </a:lnSpc>
            </a:pPr>
            <a:r>
              <a:rPr lang="te-IN" dirty="0" smtClean="0"/>
              <a:t> వీరి తరువాత కవులందరూ ఒకసారి కాకపోతే ఒకసారి</a:t>
            </a:r>
            <a:endParaRPr lang="en-US" dirty="0" smtClean="0"/>
          </a:p>
          <a:p>
            <a:pPr algn="just">
              <a:lnSpc>
                <a:spcPct val="150000"/>
              </a:lnSpc>
            </a:pPr>
            <a:r>
              <a:rPr lang="te-IN" dirty="0" smtClean="0"/>
              <a:t> అయినా నన్నయ్య అడుగు జాడలను అనుసరించినవారే.</a:t>
            </a:r>
            <a:endParaRPr lang="en-US" dirty="0" smtClean="0"/>
          </a:p>
          <a:p>
            <a:pPr algn="just">
              <a:lnSpc>
                <a:spcPct val="150000"/>
              </a:lnSpc>
            </a:pPr>
            <a:r>
              <a:rPr lang="te-IN" dirty="0" smtClean="0"/>
              <a:t> </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0913" y="228600"/>
            <a:ext cx="7135287" cy="6001643"/>
          </a:xfrm>
          <a:prstGeom prst="rect">
            <a:avLst/>
          </a:prstGeom>
          <a:noFill/>
        </p:spPr>
        <p:txBody>
          <a:bodyPr wrap="none" rtlCol="0">
            <a:spAutoFit/>
          </a:bodyPr>
          <a:lstStyle/>
          <a:p>
            <a:pPr algn="just">
              <a:lnSpc>
                <a:spcPct val="150000"/>
              </a:lnSpc>
            </a:pPr>
            <a:endParaRPr lang="en-US" sz="2400" dirty="0" smtClean="0"/>
          </a:p>
          <a:p>
            <a:pPr algn="just">
              <a:lnSpc>
                <a:spcPct val="150000"/>
              </a:lnSpc>
            </a:pPr>
            <a:r>
              <a:rPr lang="te-IN" sz="2400" dirty="0" smtClean="0"/>
              <a:t>నన్నయ్య </a:t>
            </a:r>
            <a:r>
              <a:rPr lang="te-IN" sz="2400" dirty="0" smtClean="0">
                <a:hlinkClick r:id="rId2" tooltip="రాజమహేంద్రవరం"/>
              </a:rPr>
              <a:t>రాజమహేంద్రవరం</a:t>
            </a:r>
            <a:r>
              <a:rPr lang="te-IN" sz="2400" dirty="0" smtClean="0"/>
              <a:t> లేదా </a:t>
            </a:r>
            <a:r>
              <a:rPr lang="te-IN" sz="2400" dirty="0" smtClean="0">
                <a:hlinkClick r:id="rId3" tooltip="రాజమండ్రి"/>
              </a:rPr>
              <a:t>రాజమండ్రిలో</a:t>
            </a:r>
            <a:r>
              <a:rPr lang="te-IN" sz="2400" dirty="0" smtClean="0"/>
              <a:t> వుండి </a:t>
            </a:r>
            <a:endParaRPr lang="en-US" sz="2400" dirty="0" smtClean="0"/>
          </a:p>
          <a:p>
            <a:pPr algn="just">
              <a:lnSpc>
                <a:spcPct val="150000"/>
              </a:lnSpc>
            </a:pPr>
            <a:r>
              <a:rPr lang="te-IN" sz="2400" dirty="0" smtClean="0"/>
              <a:t>ఈ మహా భారతాన్ని తెలుగులో రచించాడు.</a:t>
            </a:r>
            <a:endParaRPr lang="en-US" sz="2400" dirty="0" smtClean="0"/>
          </a:p>
          <a:p>
            <a:pPr algn="just">
              <a:lnSpc>
                <a:spcPct val="150000"/>
              </a:lnSpc>
            </a:pPr>
            <a:r>
              <a:rPr lang="te-IN" sz="2400" dirty="0" smtClean="0"/>
              <a:t> తల్లి </a:t>
            </a:r>
            <a:r>
              <a:rPr lang="te-IN" sz="2400" dirty="0" smtClean="0">
                <a:hlinkClick r:id="rId4" tooltip="గోదావరి"/>
              </a:rPr>
              <a:t>గోదావరి</a:t>
            </a:r>
            <a:r>
              <a:rPr lang="te-IN" sz="2400" dirty="0" smtClean="0"/>
              <a:t> ఒడ్డున కూర్చోని, తన రాజయిన రాజరాజనరేంద్ర</a:t>
            </a:r>
            <a:endParaRPr lang="en-US" sz="2400" dirty="0" smtClean="0"/>
          </a:p>
          <a:p>
            <a:pPr algn="just">
              <a:lnSpc>
                <a:spcPct val="150000"/>
              </a:lnSpc>
            </a:pPr>
            <a:r>
              <a:rPr lang="te-IN" sz="2400" dirty="0" smtClean="0"/>
              <a:t> మహారాజు గారికి చెప్పినదే ఈ </a:t>
            </a:r>
            <a:r>
              <a:rPr lang="te-IN" sz="2400" dirty="0" smtClean="0">
                <a:hlinkClick r:id="rId5" tooltip="మహాభారతము"/>
              </a:rPr>
              <a:t>మహాభారతము</a:t>
            </a:r>
            <a:r>
              <a:rPr lang="te-IN" sz="2400" dirty="0" smtClean="0"/>
              <a:t>.</a:t>
            </a:r>
            <a:endParaRPr lang="en-US" sz="2400" dirty="0" smtClean="0"/>
          </a:p>
          <a:p>
            <a:pPr algn="just">
              <a:lnSpc>
                <a:spcPct val="150000"/>
              </a:lnSpc>
            </a:pPr>
            <a:r>
              <a:rPr lang="te-IN" sz="2400" dirty="0" smtClean="0"/>
              <a:t> రాజరాజనరేంద్రుని పాలన క్రీ.శ. 1045-1060 మధ్య </a:t>
            </a:r>
            <a:r>
              <a:rPr lang="en-US" sz="2400" dirty="0" smtClean="0"/>
              <a:t> </a:t>
            </a:r>
          </a:p>
          <a:p>
            <a:pPr algn="just">
              <a:lnSpc>
                <a:spcPct val="150000"/>
              </a:lnSpc>
            </a:pPr>
            <a:r>
              <a:rPr lang="te-IN" sz="2400" dirty="0" smtClean="0"/>
              <a:t>కాలంలోనే భారతాంధ్రీకరణ జరిగి ఉంటుంది. </a:t>
            </a:r>
            <a:endParaRPr lang="en-US" sz="2400" dirty="0" smtClean="0"/>
          </a:p>
          <a:p>
            <a:pPr algn="just">
              <a:lnSpc>
                <a:spcPct val="150000"/>
              </a:lnSpc>
            </a:pPr>
            <a:r>
              <a:rPr lang="te-IN" sz="2400" dirty="0" smtClean="0"/>
              <a:t>నన్నయ ముద్గల గోత్రజాతుడగు వైదికబ్రాహ్మణుడు. </a:t>
            </a:r>
            <a:endParaRPr lang="en-US" sz="2400" dirty="0" smtClean="0"/>
          </a:p>
          <a:p>
            <a:pPr algn="just">
              <a:lnSpc>
                <a:spcPct val="150000"/>
              </a:lnSpc>
            </a:pPr>
            <a:r>
              <a:rPr lang="te-IN" sz="2400" dirty="0" smtClean="0"/>
              <a:t>అతడు రాజరాజ నరేంద్రుని ఆస్థానపురోహితుడు. </a:t>
            </a:r>
            <a:endParaRPr lang="en-US" sz="2400" dirty="0" smtClean="0"/>
          </a:p>
          <a:p>
            <a:pPr algn="just">
              <a:lnSpc>
                <a:spcPct val="150000"/>
              </a:lnSpc>
            </a:pPr>
            <a:r>
              <a:rPr lang="te-IN" sz="2400" dirty="0" smtClean="0"/>
              <a:t>ఆ విషయాన్ని తాన స్వయంగా క్రింది పద్యంలో తెలిపాడు.</a:t>
            </a:r>
            <a:endParaRPr lang="en-US" sz="2400" dirty="0" smtClean="0"/>
          </a:p>
          <a:p>
            <a:endParaRPr lang="en-US"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92150" y="457200"/>
            <a:ext cx="5727850" cy="5078313"/>
          </a:xfrm>
          <a:prstGeom prst="rect">
            <a:avLst/>
          </a:prstGeom>
          <a:noFill/>
        </p:spPr>
        <p:txBody>
          <a:bodyPr wrap="none" rtlCol="0">
            <a:spAutoFit/>
          </a:bodyPr>
          <a:lstStyle/>
          <a:p>
            <a:pPr algn="just">
              <a:lnSpc>
                <a:spcPct val="150000"/>
              </a:lnSpc>
            </a:pPr>
            <a:r>
              <a:rPr lang="te-IN" sz="2400" dirty="0" smtClean="0"/>
              <a:t>సీ</a:t>
            </a:r>
            <a:endParaRPr lang="en-US" sz="2400" dirty="0" smtClean="0"/>
          </a:p>
          <a:p>
            <a:pPr algn="just">
              <a:lnSpc>
                <a:spcPct val="150000"/>
              </a:lnSpc>
            </a:pPr>
            <a:r>
              <a:rPr lang="te-IN" sz="2400" dirty="0" smtClean="0"/>
              <a:t>తనకుల బ్రాహ్మణు ననురక్తు నవిరత జప హోమ</a:t>
            </a:r>
            <a:endParaRPr lang="en-US" sz="2400" dirty="0" smtClean="0"/>
          </a:p>
          <a:p>
            <a:pPr algn="just">
              <a:lnSpc>
                <a:spcPct val="150000"/>
              </a:lnSpc>
            </a:pPr>
            <a:r>
              <a:rPr lang="te-IN" sz="2400" dirty="0" smtClean="0"/>
              <a:t> తత్పరు విపుల శబ్ద</a:t>
            </a:r>
            <a:endParaRPr lang="en-US" sz="2400" dirty="0" smtClean="0"/>
          </a:p>
          <a:p>
            <a:pPr algn="just">
              <a:lnSpc>
                <a:spcPct val="150000"/>
              </a:lnSpc>
            </a:pPr>
            <a:r>
              <a:rPr lang="te-IN" sz="2400" dirty="0" smtClean="0"/>
              <a:t>శాసను సంహితాభ్యాసు బ్రహాండాది నానా పురాణ </a:t>
            </a:r>
            <a:endParaRPr lang="en-US" sz="2400" dirty="0" smtClean="0"/>
          </a:p>
          <a:p>
            <a:pPr algn="just">
              <a:lnSpc>
                <a:spcPct val="150000"/>
              </a:lnSpc>
            </a:pPr>
            <a:r>
              <a:rPr lang="te-IN" sz="2400" dirty="0" smtClean="0"/>
              <a:t>విజ్ఞా న నిరతు</a:t>
            </a:r>
            <a:endParaRPr lang="en-US" sz="2400" dirty="0" smtClean="0"/>
          </a:p>
          <a:p>
            <a:pPr algn="just">
              <a:lnSpc>
                <a:spcPct val="150000"/>
              </a:lnSpc>
            </a:pPr>
            <a:r>
              <a:rPr lang="te-IN" sz="2400" dirty="0" smtClean="0"/>
              <a:t>బాత్రు నప స్థంభ సూత్రు ముద్గల గోత్ర జాతు </a:t>
            </a:r>
            <a:endParaRPr lang="en-US" sz="2400" dirty="0" smtClean="0"/>
          </a:p>
          <a:p>
            <a:pPr algn="just">
              <a:lnSpc>
                <a:spcPct val="150000"/>
              </a:lnSpc>
            </a:pPr>
            <a:r>
              <a:rPr lang="te-IN" sz="2400" dirty="0" smtClean="0"/>
              <a:t>సద్వినుతావ దాత చరితు</a:t>
            </a:r>
            <a:endParaRPr lang="en-US" sz="2400" dirty="0" smtClean="0"/>
          </a:p>
          <a:p>
            <a:pPr algn="just">
              <a:lnSpc>
                <a:spcPct val="150000"/>
              </a:lnSpc>
            </a:pPr>
            <a:r>
              <a:rPr lang="te-IN" sz="2400" dirty="0" smtClean="0"/>
              <a:t>లోకజ్ఞను భయ భాషా కావ్య రచనాభి శోభితు </a:t>
            </a:r>
            <a:endParaRPr lang="en-US" sz="2400" dirty="0" smtClean="0"/>
          </a:p>
          <a:p>
            <a:pPr algn="just">
              <a:lnSpc>
                <a:spcPct val="150000"/>
              </a:lnSpc>
            </a:pPr>
            <a:r>
              <a:rPr lang="te-IN" sz="2400" dirty="0" smtClean="0"/>
              <a:t>సత్ప్రతిభాభి యోగ్యు</a:t>
            </a:r>
            <a:endParaRPr lang="en-US" sz="24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_rels/theme4.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4.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208</TotalTime>
  <Words>322</Words>
  <Application>Microsoft Office PowerPoint</Application>
  <PresentationFormat>On-screen Show (4:3)</PresentationFormat>
  <Paragraphs>155</Paragraphs>
  <Slides>26</Slides>
  <Notes>0</Notes>
  <HiddenSlides>0</HiddenSlides>
  <MMClips>0</MMClips>
  <ScaleCrop>false</ScaleCrop>
  <HeadingPairs>
    <vt:vector size="4" baseType="variant">
      <vt:variant>
        <vt:lpstr>Theme</vt:lpstr>
      </vt:variant>
      <vt:variant>
        <vt:i4>4</vt:i4>
      </vt:variant>
      <vt:variant>
        <vt:lpstr>Slide Titles</vt:lpstr>
      </vt:variant>
      <vt:variant>
        <vt:i4>26</vt:i4>
      </vt:variant>
    </vt:vector>
  </HeadingPairs>
  <TitlesOfParts>
    <vt:vector size="30" baseType="lpstr">
      <vt:lpstr>Flow</vt:lpstr>
      <vt:lpstr>Trek</vt:lpstr>
      <vt:lpstr>Apex</vt:lpstr>
      <vt:lpstr>Solstice</vt:lpstr>
      <vt:lpstr>P.R GOVT DEGREE COLLEGE(A) KAKINADA</vt:lpstr>
      <vt:lpstr>Slide 2</vt:lpstr>
      <vt:lpstr>Slide 3</vt:lpstr>
      <vt:lpstr>Slide 4</vt:lpstr>
      <vt:lpstr>Slide 5</vt:lpstr>
      <vt:lpstr>Slide 6</vt:lpstr>
      <vt:lpstr>Slide 7</vt:lpstr>
      <vt:lpstr>Slide 8</vt:lpstr>
      <vt:lpstr>Slide 9</vt:lpstr>
      <vt:lpstr>Slide 10</vt:lpstr>
      <vt:lpstr>Slide 11</vt:lpstr>
      <vt:lpstr>Slide 12</vt:lpstr>
      <vt:lpstr> ఆంధ్రమహాభారత రచనా పద్ధతి </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 GOVT DEGREE COLLEGE(A) KAKINADA</dc:title>
  <dc:creator>DELL</dc:creator>
  <cp:lastModifiedBy>DELL</cp:lastModifiedBy>
  <cp:revision>28</cp:revision>
  <dcterms:created xsi:type="dcterms:W3CDTF">2006-08-16T00:00:00Z</dcterms:created>
  <dcterms:modified xsi:type="dcterms:W3CDTF">2020-04-11T09:44:31Z</dcterms:modified>
</cp:coreProperties>
</file>