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D8F7D8C-C074-4C0B-8353-14F1A450FD03}" type="datetimeFigureOut">
              <a:rPr lang="en-US" smtClean="0"/>
              <a:pPr/>
              <a:t>12/04/2020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ED05B034-9259-4A53-9B71-4CBF594B33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8F7D8C-C074-4C0B-8353-14F1A450FD03}" type="datetimeFigureOut">
              <a:rPr lang="en-US" smtClean="0"/>
              <a:pPr/>
              <a:t>12/04/2020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5B034-9259-4A53-9B71-4CBF594B33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8F7D8C-C074-4C0B-8353-14F1A450FD03}" type="datetimeFigureOut">
              <a:rPr lang="en-US" smtClean="0"/>
              <a:pPr/>
              <a:t>12/04/2020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5B034-9259-4A53-9B71-4CBF594B33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D8F7D8C-C074-4C0B-8353-14F1A450FD03}" type="datetimeFigureOut">
              <a:rPr lang="en-US" smtClean="0"/>
              <a:pPr/>
              <a:t>12/04/2020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ED05B034-9259-4A53-9B71-4CBF594B33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5D8F7D8C-C074-4C0B-8353-14F1A450FD03}" type="datetimeFigureOut">
              <a:rPr lang="en-US" smtClean="0"/>
              <a:pPr/>
              <a:t>12/04/2020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ED05B034-9259-4A53-9B71-4CBF594B33FD}"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5D8F7D8C-C074-4C0B-8353-14F1A450FD03}" type="datetimeFigureOut">
              <a:rPr lang="en-US" smtClean="0"/>
              <a:pPr/>
              <a:t>12/04/2020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D05B034-9259-4A53-9B71-4CBF594B33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D8F7D8C-C074-4C0B-8353-14F1A450FD03}" type="datetimeFigureOut">
              <a:rPr lang="en-US" smtClean="0"/>
              <a:pPr/>
              <a:t>12/04/2020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ED05B034-9259-4A53-9B71-4CBF594B33FD}"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D8F7D8C-C074-4C0B-8353-14F1A450FD03}" type="datetimeFigureOut">
              <a:rPr lang="en-US" smtClean="0"/>
              <a:pPr/>
              <a:t>12/04/2020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5B034-9259-4A53-9B71-4CBF594B33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8F7D8C-C074-4C0B-8353-14F1A450FD03}" type="datetimeFigureOut">
              <a:rPr lang="en-US" smtClean="0"/>
              <a:pPr/>
              <a:t>12/04/2020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5B034-9259-4A53-9B71-4CBF594B33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D8F7D8C-C074-4C0B-8353-14F1A450FD03}" type="datetimeFigureOut">
              <a:rPr lang="en-US" smtClean="0"/>
              <a:pPr/>
              <a:t>12/04/2020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5B034-9259-4A53-9B71-4CBF594B33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D8F7D8C-C074-4C0B-8353-14F1A450FD03}" type="datetimeFigureOut">
              <a:rPr lang="en-US" smtClean="0"/>
              <a:pPr/>
              <a:t>12/04/2020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D05B034-9259-4A53-9B71-4CBF594B33FD}"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D8F7D8C-C074-4C0B-8353-14F1A450FD03}" type="datetimeFigureOut">
              <a:rPr lang="en-US" smtClean="0"/>
              <a:pPr/>
              <a:t>12/04/2020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D05B034-9259-4A53-9B71-4CBF594B33FD}"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te.wikipedia.org/wiki/%E0%B0%97%E0%B1%8B%E0%B0%A6%E0%B0%BE%E0%B0%B5%E0%B0%B0%E0%B0%BF" TargetMode="External"/><Relationship Id="rId2" Type="http://schemas.openxmlformats.org/officeDocument/2006/relationships/hyperlink" Target="https://te.wikipedia.org/wiki/%E0%B0%A4%E0%B1%86%E0%B0%B2%E0%B1%81%E0%B0%97%E0%B1%81_%E0%B0%AD%E0%B0%BE%E0%B0%B7" TargetMode="External"/><Relationship Id="rId1" Type="http://schemas.openxmlformats.org/officeDocument/2006/relationships/slideLayout" Target="../slideLayouts/slideLayout7.xml"/><Relationship Id="rId6" Type="http://schemas.openxmlformats.org/officeDocument/2006/relationships/hyperlink" Target="https://te.wikipedia.org/wiki/%E0%B0%AE%E0%B1%81%E0%B0%A4%E0%B1%8D%E0%B0%AF%E0%B0%BE%E0%B0%B2%E0%B0%AE%E0%B1%81%E0%B0%97%E0%B1%8D%E0%B0%97%E0%B1%81" TargetMode="External"/><Relationship Id="rId5" Type="http://schemas.openxmlformats.org/officeDocument/2006/relationships/hyperlink" Target="https://te.wikipedia.org/wiki/%E0%B0%AA%E0%B0%B6%E0%B1%8D%E0%B0%9A%E0%B0%BF%E0%B0%AE_%E0%B0%97%E0%B1%8B%E0%B0%A6%E0%B0%BE%E0%B0%B5%E0%B0%B0%E0%B0%BF_%E0%B0%9C%E0%B0%BF%E0%B0%B2%E0%B1%8D%E0%B0%B2%E0%B0%BE" TargetMode="External"/><Relationship Id="rId4" Type="http://schemas.openxmlformats.org/officeDocument/2006/relationships/hyperlink" Target="https://te.wikipedia.org/wiki/%E0%B0%A4%E0%B1%82%E0%B0%B0%E0%B1%8D%E0%B0%AA%E0%B1%81_%E0%B0%97%E0%B1%8B%E0%B0%A6%E0%B0%BE%E0%B0%B5%E0%B0%B0%E0%B0%BF_%E0%B0%9C%E0%B0%BF%E0%B0%B2%E0%B1%8D%E0%B0%B2%E0%B0%B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e.wikipedia.org/wiki/%E0%B0%AA%E0%B0%B2%E0%B1%8D%E0%B0%B2%E0%B1%86" TargetMode="External"/><Relationship Id="rId2" Type="http://schemas.openxmlformats.org/officeDocument/2006/relationships/hyperlink" Target="https://te.wikipedia.org/wiki/%E0%B0%97%E0%B1%8B%E0%B0%A6%E0%B0%BE%E0%B0%B5%E0%B0%B0%E0%B0%BF"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https://te.wikipedia.org/wiki/%E0%B0%B5%E0%B0%BF%E0%B0%9C%E0%B0%AF%E0%B0%B6%E0%B0%BE%E0%B0%82%E0%B0%A4%E0%B0%BF" TargetMode="External"/><Relationship Id="rId3" Type="http://schemas.openxmlformats.org/officeDocument/2006/relationships/hyperlink" Target="https://te.wikipedia.org/wiki/%E0%B0%A4%E0%B1%86%E0%B0%B2%E0%B0%82%E0%B0%97%E0%B0%BE%E0%B0%A3" TargetMode="External"/><Relationship Id="rId7" Type="http://schemas.openxmlformats.org/officeDocument/2006/relationships/hyperlink" Target="https://te.wikipedia.org/wiki/%E0%B0%AC%E0%B0%BE%E0%B0%AC%E0%B1%81_%E0%B0%AE%E0%B1%8B%E0%B0%B9%E0%B0%A8%E0%B1%8D" TargetMode="External"/><Relationship Id="rId2" Type="http://schemas.openxmlformats.org/officeDocument/2006/relationships/hyperlink" Target="https://te.wikipedia.org/wiki/%E0%B0%A4%E0%B1%86%E0%B0%B2%E0%B1%81%E0%B0%97%E0%B1%81_%E0%B0%AD%E0%B0%BE%E0%B0%B7" TargetMode="External"/><Relationship Id="rId1" Type="http://schemas.openxmlformats.org/officeDocument/2006/relationships/slideLayout" Target="../slideLayouts/slideLayout7.xml"/><Relationship Id="rId6" Type="http://schemas.openxmlformats.org/officeDocument/2006/relationships/hyperlink" Target="https://te.wikipedia.org/wiki/%E0%B0%95%E0%B1%8B%E0%B0%9F_%E0%B0%B6%E0%B1%8D%E0%B0%B0%E0%B1%80%E0%B0%A8%E0%B0%BF%E0%B0%B5%E0%B0%BE%E0%B0%B8%E0%B0%B0%E0%B0%BE%E0%B0%B5%E0%B1%81" TargetMode="External"/><Relationship Id="rId5" Type="http://schemas.openxmlformats.org/officeDocument/2006/relationships/hyperlink" Target="https://te.wikipedia.org/wiki/%E0%B0%A4%E0%B1%86%E0%B0%B2%E0%B1%81%E0%B0%97%E0%B1%81_%E0%B0%B8%E0%B0%BF%E0%B0%A8%E0%B0%BF%E0%B0%AE%E0%B0%BE" TargetMode="External"/><Relationship Id="rId4" Type="http://schemas.openxmlformats.org/officeDocument/2006/relationships/hyperlink" Target="https://te.wikipedia.org/wiki/%E0%B0%B9%E0%B0%BF%E0%B0%82%E0%B0%A6%E0%B1%8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hyperlink" Target="https://te.wikipedia.org/wiki/%E0%B0%A4%E0%B1%86%E0%B0%B2%E0%B1%81%E0%B0%97%E0%B1%81" TargetMode="External"/><Relationship Id="rId3" Type="http://schemas.openxmlformats.org/officeDocument/2006/relationships/hyperlink" Target="https://te.wikipedia.org/wiki/%E0%B0%B6%E0%B1%8D%E0%B0%B0%E0%B1%80_%E0%B0%95%E0%B1%83%E0%B0%B7%E0%B1%8D%E0%B0%A3%E0%B0%A6%E0%B1%87%E0%B0%B5_%E0%B0%B0%E0%B0%BE%E0%B0%AF%E0%B0%B2%E0%B1%81" TargetMode="External"/><Relationship Id="rId7" Type="http://schemas.openxmlformats.org/officeDocument/2006/relationships/hyperlink" Target="https://te.wikipedia.org/wiki/%E0%B0%95%E0%B1%8B%E0%B0%B8%E0%B1%8D%E0%B0%A4%E0%B0%BE" TargetMode="External"/><Relationship Id="rId2" Type="http://schemas.openxmlformats.org/officeDocument/2006/relationships/hyperlink" Target="https://te.wikipedia.org/wiki/%E0%B0%B5%E0%B0%BF%E0%B0%9C%E0%B0%AF%E0%B0%A8%E0%B0%97%E0%B0%B0_%E0%B0%B8%E0%B0%BE%E0%B0%AE%E0%B1%8D%E0%B0%B0%E0%B0%BE%E0%B0%9C%E0%B1%8D%E0%B0%AF%E0%B0%82" TargetMode="External"/><Relationship Id="rId1" Type="http://schemas.openxmlformats.org/officeDocument/2006/relationships/slideLayout" Target="../slideLayouts/slideLayout7.xml"/><Relationship Id="rId6" Type="http://schemas.openxmlformats.org/officeDocument/2006/relationships/hyperlink" Target="https://te.wikipedia.org/wiki/%E0%B0%A4%E0%B1%86%E0%B0%B2%E0%B0%82%E0%B0%97%E0%B0%BE%E0%B0%A3" TargetMode="External"/><Relationship Id="rId11" Type="http://schemas.openxmlformats.org/officeDocument/2006/relationships/hyperlink" Target="https://te.wikipedia.org/wiki/%E0%B0%89%E0%B0%B0%E0%B1%8D%E0%B0%A6%E0%B1%82" TargetMode="External"/><Relationship Id="rId5" Type="http://schemas.openxmlformats.org/officeDocument/2006/relationships/hyperlink" Target="https://te.wikipedia.org/wiki/%E0%B0%9A%E0%B1%8B%E0%B0%B3%E0%B1%81%E0%B0%B2%E0%B1%81" TargetMode="External"/><Relationship Id="rId10" Type="http://schemas.openxmlformats.org/officeDocument/2006/relationships/hyperlink" Target="https://te.wikipedia.org/wiki/%E0%B0%95%E0%B0%A8%E0%B1%8D%E0%B0%A8%E0%B0%A1" TargetMode="External"/><Relationship Id="rId4" Type="http://schemas.openxmlformats.org/officeDocument/2006/relationships/hyperlink" Target="https://te.wikipedia.org/wiki/%E0%B0%A4%E0%B1%82%E0%B0%B0%E0%B1%8D%E0%B0%AA%E0%B1%81_%E0%B0%9A%E0%B0%BE%E0%B0%B3%E0%B1%81%E0%B0%95%E0%B1%8D%E0%B0%AF%E0%B1%81%E0%B0%B2%E0%B1%81" TargetMode="External"/><Relationship Id="rId9" Type="http://schemas.openxmlformats.org/officeDocument/2006/relationships/hyperlink" Target="https://te.wikipedia.org/wiki/%E0%B0%A4%E0%B0%AE%E0%B0%BF%E0%B0%B3%E0%B0%82"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te.wikipedia.org/wiki/%E0%B0%A4%E0%B1%86%E0%B0%B2%E0%B1%81%E0%B0%97%E0%B1%81_%E0%B0%AD%E0%B0%BE%E0%B0%B7" TargetMode="External"/><Relationship Id="rId2" Type="http://schemas.openxmlformats.org/officeDocument/2006/relationships/image" Target="../media/image4.gif"/><Relationship Id="rId1" Type="http://schemas.openxmlformats.org/officeDocument/2006/relationships/slideLayout" Target="../slideLayouts/slideLayout7.xml"/><Relationship Id="rId4" Type="http://schemas.openxmlformats.org/officeDocument/2006/relationships/hyperlink" Target="https://te.wikipedia.org/w/index.php?title=%E0%B0%AE%E0%B0%BE%E0%B0%82%E0%B0%A1%E0%B0%B2%E0%B0%BF%E0%B0%95_%E0%B0%AD%E0%B0%BE%E0%B0%B7&amp;action=edit&amp;redlink=1"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te.wikipedia.org/wiki/%E0%B0%A4%E0%B1%86%E0%B0%B2%E0%B1%81%E0%B0%97%E0%B1%81_%E0%B0%85%E0%B0%95%E0%B0%BE%E0%B0%A1%E0%B0%AE%E0%B0%BF"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e.wikipedia.org/wiki/%E0%B0%A4%E0%B1%86%E0%B0%B2%E0%B0%82%E0%B0%97%E0%B0%BE%E0%B0%A3" TargetMode="External"/><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te.wikipedia.org/wiki/%E0%B0%A6%E0%B1%8A%E0%B0%AE%E0%B1%8D%E0%B0%AE%E0%B0%B0" TargetMode="External"/><Relationship Id="rId13" Type="http://schemas.openxmlformats.org/officeDocument/2006/relationships/hyperlink" Target="https://te.wikipedia.org/w/index.php?title=%E0%B0%AA%E0%B0%A6%E0%B1%8D%E0%B0%AE%E0%B0%B8%E0%B0%BE%E0%B0%B2%E0%B0%BF&amp;action=edit&amp;redlink=1" TargetMode="External"/><Relationship Id="rId18" Type="http://schemas.openxmlformats.org/officeDocument/2006/relationships/hyperlink" Target="https://te.wikipedia.org/wiki/%E0%B0%AF%E0%B0%BE%E0%B0%A8%E0%B0%BE%E0%B0%A6%E0%B0%BF" TargetMode="External"/><Relationship Id="rId3" Type="http://schemas.openxmlformats.org/officeDocument/2006/relationships/hyperlink" Target="https://te.wikipedia.org/wiki/%E0%B0%AC%E0%B1%81%E0%B0%A1%E0%B0%AC%E0%B1%81%E0%B0%95%E0%B1%8D%E0%B0%95%E0%B0%B2" TargetMode="External"/><Relationship Id="rId7" Type="http://schemas.openxmlformats.org/officeDocument/2006/relationships/hyperlink" Target="https://te.wikipedia.org/wiki/%E0%B0%A6%E0%B0%BE%E0%B0%B8%E0%B0%B0%E0%B0%BF" TargetMode="External"/><Relationship Id="rId12" Type="http://schemas.openxmlformats.org/officeDocument/2006/relationships/hyperlink" Target="https://te.wikipedia.org/wiki/%E0%B0%AE%E0%B0%BE%E0%B0%A4%E0%B0%82%E0%B0%97%E0%B0%BF" TargetMode="External"/><Relationship Id="rId17" Type="http://schemas.openxmlformats.org/officeDocument/2006/relationships/hyperlink" Target="https://te.wikipedia.org/wiki/%E0%B0%B5%E0%B0%BE%E0%B0%B2%E0%B1%8D%E0%B0%AE%E0%B1%80%E0%B0%95%E0%B0%BF" TargetMode="External"/><Relationship Id="rId2" Type="http://schemas.openxmlformats.org/officeDocument/2006/relationships/hyperlink" Target="https://te.wikipedia.org/wiki/%E0%B0%86%E0%B0%82%E0%B0%A7%E0%B1%8D%E0%B0%B0" TargetMode="External"/><Relationship Id="rId16" Type="http://schemas.openxmlformats.org/officeDocument/2006/relationships/hyperlink" Target="https://te.wikipedia.org/wiki/%E0%B0%AA%E0%B0%BE%E0%B0%AE%E0%B1%81%E0%B0%B2" TargetMode="External"/><Relationship Id="rId20" Type="http://schemas.openxmlformats.org/officeDocument/2006/relationships/hyperlink" Target="https://te.wikipedia.org/w/index.php?title=%E0%B0%AC%E0%B0%A1%E0%B0%97&amp;action=edit&amp;redlink=1" TargetMode="External"/><Relationship Id="rId1" Type="http://schemas.openxmlformats.org/officeDocument/2006/relationships/slideLayout" Target="../slideLayouts/slideLayout7.xml"/><Relationship Id="rId6" Type="http://schemas.openxmlformats.org/officeDocument/2006/relationships/hyperlink" Target="https://te.wikipedia.org/w/index.php?title=%E0%B0%8E%E0%B0%95%E0%B0%BF%E0%B0%A1%E0%B0%BF&amp;action=edit&amp;redlink=1" TargetMode="External"/><Relationship Id="rId11" Type="http://schemas.openxmlformats.org/officeDocument/2006/relationships/hyperlink" Target="https://te.wikipedia.org/wiki/%E0%B0%AE%E0%B1%87%E0%B0%A6%E0%B0%B0%E0%B0%BF" TargetMode="External"/><Relationship Id="rId5" Type="http://schemas.openxmlformats.org/officeDocument/2006/relationships/hyperlink" Target="https://te.wikipedia.org/wiki/%E0%B0%9A%E0%B1%86%E0%B0%82%E0%B0%9A%E0%B1%81" TargetMode="External"/><Relationship Id="rId15" Type="http://schemas.openxmlformats.org/officeDocument/2006/relationships/hyperlink" Target="https://te.wikipedia.org/wiki/%E0%B0%AA%E0%B0%BF%E0%B0%9A%E0%B1%8D%E0%B0%9A%E0%B1%81%E0%B0%95%E0%B1%81%E0%B0%82%E0%B0%9F%E0%B1%8D%E0%B0%B2" TargetMode="External"/><Relationship Id="rId10" Type="http://schemas.openxmlformats.org/officeDocument/2006/relationships/hyperlink" Target="https://te.wikipedia.org/wiki/%E0%B0%95%E0%B0%BE%E0%B0%B6%E0%B0%BF%E0%B0%95%E0%B0%BE%E0%B0%AA%E0%B0%BF%E0%B0%A1%E0%B0%BF" TargetMode="External"/><Relationship Id="rId19" Type="http://schemas.openxmlformats.org/officeDocument/2006/relationships/hyperlink" Target="https://te.wikipedia.org/w/index.php?title=%E0%B0%B5%E0%B0%A1%E0%B1%81%E0%B0%97&amp;action=edit&amp;redlink=1" TargetMode="External"/><Relationship Id="rId4" Type="http://schemas.openxmlformats.org/officeDocument/2006/relationships/hyperlink" Target="https://te.wikipedia.org/w/index.php?title=%E0%B0%A1%E0%B1%8A%E0%B0%95%E0%B1%8D%E0%B0%95%E0%B0%B2&amp;action=edit&amp;redlink=1" TargetMode="External"/><Relationship Id="rId9" Type="http://schemas.openxmlformats.org/officeDocument/2006/relationships/hyperlink" Target="https://te.wikipedia.org/wiki/%E0%B0%95%E0%B0%AE%E0%B1%8D%E0%B0%AE%E0%B0%B0" TargetMode="External"/><Relationship Id="rId14" Type="http://schemas.openxmlformats.org/officeDocument/2006/relationships/hyperlink" Target="https://te.wikipedia.org/w/index.php?title=%E0%B0%9C%E0%B1%8B%E0%B0%97%E0%B1%81%E0%B0%B2&amp;action=edit&amp;redlink=1"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762000" y="1219200"/>
            <a:ext cx="7772400" cy="1470025"/>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smtClean="0">
                <a:ln>
                  <a:noFill/>
                </a:ln>
                <a:solidFill>
                  <a:schemeClr val="tx1"/>
                </a:solidFill>
                <a:effectLst/>
                <a:uLnTx/>
                <a:uFillTx/>
                <a:latin typeface="+mj-lt"/>
                <a:ea typeface="+mj-ea"/>
                <a:cs typeface="+mj-cs"/>
              </a:rPr>
              <a:t>P.R GOVT DEGREE COLLEGE(A)</a:t>
            </a:r>
            <a:br>
              <a:rPr kumimoji="0" lang="en-US" sz="4800" b="0" i="0" u="none" strike="noStrike" kern="1200" cap="none" spc="0" normalizeH="0" baseline="0" noProof="0" dirty="0" smtClean="0">
                <a:ln>
                  <a:noFill/>
                </a:ln>
                <a:solidFill>
                  <a:schemeClr val="tx1"/>
                </a:solidFill>
                <a:effectLst/>
                <a:uLnTx/>
                <a:uFillTx/>
                <a:latin typeface="+mj-lt"/>
                <a:ea typeface="+mj-ea"/>
                <a:cs typeface="+mj-cs"/>
              </a:rPr>
            </a:br>
            <a:r>
              <a:rPr kumimoji="0" lang="en-US" sz="4800" b="0" i="0" u="none" strike="noStrike" kern="1200" cap="none" spc="0" normalizeH="0" baseline="0" noProof="0" dirty="0" smtClean="0">
                <a:ln>
                  <a:noFill/>
                </a:ln>
                <a:solidFill>
                  <a:schemeClr val="tx1"/>
                </a:solidFill>
                <a:effectLst/>
                <a:uLnTx/>
                <a:uFillTx/>
                <a:latin typeface="+mj-lt"/>
                <a:ea typeface="+mj-ea"/>
                <a:cs typeface="+mj-cs"/>
              </a:rPr>
              <a:t>KAKINADA</a:t>
            </a:r>
            <a:endParaRPr kumimoji="0" lang="en-US" sz="48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Subtitle 2"/>
          <p:cNvSpPr txBox="1">
            <a:spLocks/>
          </p:cNvSpPr>
          <p:nvPr/>
        </p:nvSpPr>
        <p:spPr>
          <a:xfrm>
            <a:off x="381000" y="3886200"/>
            <a:ext cx="8458200" cy="914400"/>
          </a:xfrm>
          <a:prstGeom prst="rect">
            <a:avLst/>
          </a:prstGeom>
        </p:spPr>
        <p:txBody>
          <a:bodyPr>
            <a:noAutofit/>
          </a:bodyPr>
          <a:lstStyle/>
          <a:p>
            <a:pPr marL="2171700" lvl="4" indent="-342900">
              <a:spcBef>
                <a:spcPct val="20000"/>
              </a:spcBef>
              <a:buFont typeface="Arial" pitchFamily="34" charset="0"/>
              <a:buChar cha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DEPT OF TELUGU</a:t>
            </a:r>
          </a:p>
          <a:p>
            <a:pPr marL="2171700" lvl="4" indent="-342900">
              <a:spcBef>
                <a:spcPct val="20000"/>
              </a:spcBef>
              <a:buFont typeface="Arial" pitchFamily="34" charset="0"/>
              <a:buChar cha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III rd B.A Special Telugu</a:t>
            </a:r>
          </a:p>
          <a:p>
            <a:pPr marL="2171700" lvl="4" indent="-342900">
              <a:spcBef>
                <a:spcPct val="20000"/>
              </a:spcBef>
              <a:buFont typeface="Arial" pitchFamily="34" charset="0"/>
              <a:buChar char="•"/>
            </a:pPr>
            <a:r>
              <a:rPr lang="en-US" sz="3200" dirty="0" smtClean="0"/>
              <a:t>III Paper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152400"/>
            <a:ext cx="2996333" cy="707886"/>
          </a:xfrm>
          <a:prstGeom prst="rect">
            <a:avLst/>
          </a:prstGeom>
        </p:spPr>
        <p:txBody>
          <a:bodyPr wrap="none">
            <a:spAutoFit/>
          </a:bodyPr>
          <a:lstStyle/>
          <a:p>
            <a:r>
              <a:rPr lang="te-IN" sz="4000" b="1" i="1" dirty="0"/>
              <a:t>గోదావరి యాస</a:t>
            </a:r>
          </a:p>
        </p:txBody>
      </p:sp>
      <p:sp>
        <p:nvSpPr>
          <p:cNvPr id="3" name="Rectangle 2"/>
          <p:cNvSpPr/>
          <p:nvPr/>
        </p:nvSpPr>
        <p:spPr>
          <a:xfrm>
            <a:off x="381000" y="1246904"/>
            <a:ext cx="8534400" cy="4620496"/>
          </a:xfrm>
          <a:prstGeom prst="rect">
            <a:avLst/>
          </a:prstGeom>
        </p:spPr>
        <p:txBody>
          <a:bodyPr wrap="square">
            <a:spAutoFit/>
          </a:bodyPr>
          <a:lstStyle/>
          <a:p>
            <a:pPr>
              <a:lnSpc>
                <a:spcPct val="150000"/>
              </a:lnSpc>
              <a:buFont typeface="Arial" pitchFamily="34" charset="0"/>
              <a:buChar char="•"/>
            </a:pPr>
            <a:r>
              <a:rPr lang="en-US" sz="2200" dirty="0" smtClean="0">
                <a:hlinkClick r:id="rId2" tooltip="తెలుగు భాష"/>
              </a:rPr>
              <a:t> </a:t>
            </a:r>
            <a:r>
              <a:rPr lang="te-IN" sz="2200" dirty="0" smtClean="0">
                <a:hlinkClick r:id="rId2" tooltip="తెలుగు భాష"/>
              </a:rPr>
              <a:t>తెలుగు </a:t>
            </a:r>
            <a:r>
              <a:rPr lang="te-IN" sz="2200" dirty="0">
                <a:hlinkClick r:id="rId2" tooltip="తెలుగు భాష"/>
              </a:rPr>
              <a:t>భాష</a:t>
            </a:r>
            <a:r>
              <a:rPr lang="te-IN" sz="2200" dirty="0"/>
              <a:t> లో ఉన్న పలు యాసలలో </a:t>
            </a:r>
            <a:r>
              <a:rPr lang="te-IN" sz="2200" dirty="0">
                <a:hlinkClick r:id="rId3" tooltip="గోదావరి"/>
              </a:rPr>
              <a:t>గోదావరి</a:t>
            </a:r>
            <a:r>
              <a:rPr lang="te-IN" sz="2200" dirty="0"/>
              <a:t> యాస ఒకటి.గోదావరి ప్రాంతం ప్రజలు ఎక్కడ ఉన్నా యాసను మాట్లాడే విధానం చూసి మీరు గోదావరి జిల్లాల వాళ్ళు అని గుర్తుపట్టేస్తారు.</a:t>
            </a:r>
            <a:r>
              <a:rPr lang="te-IN" sz="2200" b="1" dirty="0"/>
              <a:t>ఆయ్‌</a:t>
            </a:r>
            <a:r>
              <a:rPr lang="te-IN" sz="2200" dirty="0"/>
              <a:t>,</a:t>
            </a:r>
            <a:r>
              <a:rPr lang="te-IN" sz="2200" b="1" dirty="0"/>
              <a:t>అండి</a:t>
            </a:r>
            <a:r>
              <a:rPr lang="te-IN" sz="2200" dirty="0"/>
              <a:t> అన్న పిలుపులు గోదావరి ప్రాంత ప్రజలు గౌరవంతో,మర్యాదతో, ఎదుటి వాళ్ళనీ పిలిచే పలకరింపు</a:t>
            </a:r>
            <a:r>
              <a:rPr lang="te-IN" sz="2200" dirty="0" smtClean="0"/>
              <a:t>.</a:t>
            </a:r>
            <a:endParaRPr lang="en-US" sz="2200" dirty="0" smtClean="0"/>
          </a:p>
          <a:p>
            <a:pPr>
              <a:lnSpc>
                <a:spcPct val="150000"/>
              </a:lnSpc>
              <a:buFont typeface="Arial" pitchFamily="34" charset="0"/>
              <a:buChar char="•"/>
            </a:pPr>
            <a:r>
              <a:rPr lang="en-US" sz="2200" dirty="0">
                <a:hlinkClick r:id="rId4" tooltip="తూర్పు గోదావరి జిల్లా"/>
              </a:rPr>
              <a:t> </a:t>
            </a:r>
            <a:r>
              <a:rPr lang="te-IN" sz="2200" dirty="0" smtClean="0">
                <a:hlinkClick r:id="rId4" tooltip="తూర్పు గోదావరి జిల్లా"/>
              </a:rPr>
              <a:t>తూర్పుగోదావరి</a:t>
            </a:r>
            <a:r>
              <a:rPr lang="te-IN" sz="2200" dirty="0"/>
              <a:t>, </a:t>
            </a:r>
            <a:r>
              <a:rPr lang="te-IN" sz="2200" dirty="0">
                <a:hlinkClick r:id="rId5" tooltip="పశ్చిమ గోదావరి జిల్లా"/>
              </a:rPr>
              <a:t>పశ్చిమగోదావరి</a:t>
            </a:r>
            <a:r>
              <a:rPr lang="te-IN" sz="2200" dirty="0"/>
              <a:t> జిల్లాలతో ఈ యాస వాడుకలో ఉన్నది.ఈ యాస బహు ప్రాచుర్యం </a:t>
            </a:r>
            <a:r>
              <a:rPr lang="te-IN" sz="2200" dirty="0" smtClean="0"/>
              <a:t>పొందినద</a:t>
            </a:r>
            <a:r>
              <a:rPr lang="en-US" sz="2200" dirty="0" smtClean="0"/>
              <a:t>. </a:t>
            </a:r>
            <a:r>
              <a:rPr lang="te-IN" sz="2200" dirty="0" smtClean="0"/>
              <a:t>ముఖ్యంగా </a:t>
            </a:r>
            <a:r>
              <a:rPr lang="te-IN" sz="2200" dirty="0"/>
              <a:t>తెలుగు సినిమాలో ఈ యాసకు ప్రత్యేకమైన గుర్తింపు ఉన్నది</a:t>
            </a:r>
            <a:r>
              <a:rPr lang="te-IN" sz="2200" dirty="0" smtClean="0"/>
              <a:t>.</a:t>
            </a:r>
            <a:endParaRPr lang="en-US" sz="2200" dirty="0" smtClean="0"/>
          </a:p>
          <a:p>
            <a:pPr>
              <a:lnSpc>
                <a:spcPct val="150000"/>
              </a:lnSpc>
              <a:buFont typeface="Arial" pitchFamily="34" charset="0"/>
              <a:buChar char="•"/>
            </a:pPr>
            <a:r>
              <a:rPr lang="en-US" sz="2200" dirty="0"/>
              <a:t> </a:t>
            </a:r>
            <a:r>
              <a:rPr lang="te-IN" sz="2200" dirty="0" smtClean="0"/>
              <a:t>గోదావరి </a:t>
            </a:r>
            <a:r>
              <a:rPr lang="te-IN" sz="2200" dirty="0"/>
              <a:t>యాసలో </a:t>
            </a:r>
            <a:r>
              <a:rPr lang="te-IN" sz="2200" dirty="0">
                <a:hlinkClick r:id="rId6" tooltip="ముత్యాలముగ్గు"/>
              </a:rPr>
              <a:t>ముత్యాల ముగ్గు</a:t>
            </a:r>
            <a:r>
              <a:rPr lang="te-IN" sz="2200" dirty="0"/>
              <a:t> సినిమా లో రావు గోపాలరావు చెప్పిన తీరు తెలుగువారికి సాహిత్యంలో భాగమై పోయింది.</a:t>
            </a: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93887"/>
            <a:ext cx="4572000" cy="5078313"/>
          </a:xfrm>
          <a:prstGeom prst="rect">
            <a:avLst/>
          </a:prstGeom>
        </p:spPr>
        <p:txBody>
          <a:bodyPr>
            <a:spAutoFit/>
          </a:bodyPr>
          <a:lstStyle/>
          <a:p>
            <a:pPr>
              <a:lnSpc>
                <a:spcPct val="150000"/>
              </a:lnSpc>
            </a:pPr>
            <a:r>
              <a:rPr lang="te-IN" sz="2400" dirty="0" smtClean="0"/>
              <a:t>రేవు — తీరం.</a:t>
            </a:r>
          </a:p>
          <a:p>
            <a:pPr>
              <a:lnSpc>
                <a:spcPct val="150000"/>
              </a:lnSpc>
            </a:pPr>
            <a:r>
              <a:rPr lang="te-IN" sz="2400" dirty="0" smtClean="0"/>
              <a:t>గోదారి — </a:t>
            </a:r>
            <a:r>
              <a:rPr lang="te-IN" sz="2400" dirty="0" smtClean="0">
                <a:hlinkClick r:id="rId2" tooltip="గోదావరి"/>
              </a:rPr>
              <a:t>గోదావరి నది</a:t>
            </a:r>
            <a:endParaRPr lang="te-IN" sz="2400" dirty="0" smtClean="0"/>
          </a:p>
          <a:p>
            <a:pPr>
              <a:lnSpc>
                <a:spcPct val="150000"/>
              </a:lnSpc>
            </a:pPr>
            <a:r>
              <a:rPr lang="te-IN" sz="2400" dirty="0" smtClean="0"/>
              <a:t>లంక — దీవి</a:t>
            </a:r>
          </a:p>
          <a:p>
            <a:pPr>
              <a:lnSpc>
                <a:spcPct val="150000"/>
              </a:lnSpc>
            </a:pPr>
            <a:r>
              <a:rPr lang="te-IN" sz="2400" dirty="0" smtClean="0"/>
              <a:t>డిబ్బ — నది పరీవాహకం వల్ల లంకలో ఏర్పడిన చిన్న మైదానం</a:t>
            </a:r>
          </a:p>
          <a:p>
            <a:pPr>
              <a:lnSpc>
                <a:spcPct val="150000"/>
              </a:lnSpc>
            </a:pPr>
            <a:r>
              <a:rPr lang="te-IN" sz="2400" dirty="0" smtClean="0"/>
              <a:t>మేట — పెద్ద డిబ్బ</a:t>
            </a:r>
          </a:p>
          <a:p>
            <a:pPr>
              <a:lnSpc>
                <a:spcPct val="150000"/>
              </a:lnSpc>
            </a:pPr>
            <a:r>
              <a:rPr lang="te-IN" sz="2400" dirty="0" smtClean="0"/>
              <a:t>పేట/పాలెం — </a:t>
            </a:r>
            <a:r>
              <a:rPr lang="te-IN" sz="2400" dirty="0" smtClean="0">
                <a:hlinkClick r:id="rId3" tooltip="పల్లె"/>
              </a:rPr>
              <a:t>పల్లె</a:t>
            </a:r>
            <a:r>
              <a:rPr lang="te-IN" sz="2400" dirty="0" smtClean="0"/>
              <a:t>,పట్టణం.</a:t>
            </a:r>
          </a:p>
          <a:p>
            <a:pPr>
              <a:lnSpc>
                <a:spcPct val="150000"/>
              </a:lnSpc>
            </a:pPr>
            <a:r>
              <a:rPr lang="te-IN" sz="2400" dirty="0" smtClean="0"/>
              <a:t>కోత - గోదారి తాకిడి లేదా వరదకి నేల (మైదాన ప్రాంతం) అరిగి పోవడం.</a:t>
            </a:r>
            <a:endParaRPr lang="te-IN" sz="2400" dirty="0"/>
          </a:p>
        </p:txBody>
      </p:sp>
      <p:sp>
        <p:nvSpPr>
          <p:cNvPr id="3" name="Rectangle 2"/>
          <p:cNvSpPr/>
          <p:nvPr/>
        </p:nvSpPr>
        <p:spPr>
          <a:xfrm>
            <a:off x="3733800" y="228600"/>
            <a:ext cx="1329210" cy="707886"/>
          </a:xfrm>
          <a:prstGeom prst="rect">
            <a:avLst/>
          </a:prstGeom>
        </p:spPr>
        <p:txBody>
          <a:bodyPr wrap="none">
            <a:spAutoFit/>
          </a:bodyPr>
          <a:lstStyle/>
          <a:p>
            <a:r>
              <a:rPr lang="te-IN" sz="4000" b="1" i="1" dirty="0" smtClean="0"/>
              <a:t>యాస</a:t>
            </a:r>
            <a:endParaRPr lang="te-IN" sz="4000" b="1"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152400"/>
            <a:ext cx="4971233" cy="707886"/>
          </a:xfrm>
          <a:prstGeom prst="rect">
            <a:avLst/>
          </a:prstGeom>
        </p:spPr>
        <p:txBody>
          <a:bodyPr wrap="none">
            <a:spAutoFit/>
          </a:bodyPr>
          <a:lstStyle/>
          <a:p>
            <a:r>
              <a:rPr lang="te-IN" sz="4000" b="1" i="1" dirty="0"/>
              <a:t>గోదావరి యాస సంభాషణ</a:t>
            </a:r>
          </a:p>
        </p:txBody>
      </p:sp>
      <p:sp>
        <p:nvSpPr>
          <p:cNvPr id="3" name="Rectangle 2"/>
          <p:cNvSpPr/>
          <p:nvPr/>
        </p:nvSpPr>
        <p:spPr>
          <a:xfrm>
            <a:off x="533400" y="1143000"/>
            <a:ext cx="7924800" cy="5078313"/>
          </a:xfrm>
          <a:prstGeom prst="rect">
            <a:avLst/>
          </a:prstGeom>
        </p:spPr>
        <p:txBody>
          <a:bodyPr wrap="square">
            <a:spAutoFit/>
          </a:bodyPr>
          <a:lstStyle/>
          <a:p>
            <a:pPr marL="342900" indent="-342900">
              <a:lnSpc>
                <a:spcPct val="150000"/>
              </a:lnSpc>
              <a:buFont typeface="Wingdings" pitchFamily="2" charset="2"/>
              <a:buChar char="v"/>
            </a:pPr>
            <a:r>
              <a:rPr lang="te-IN" sz="2400" dirty="0"/>
              <a:t>నేను ముందే సెప్పేను. సంతకెళ్ళి సేపలట్రమ్మంటే సింతసిగురట్టుకొచ్చి </a:t>
            </a:r>
            <a:r>
              <a:rPr lang="te-IN" sz="2400" dirty="0" smtClean="0"/>
              <a:t>పులుసెట్టమన్నాడు.</a:t>
            </a:r>
            <a:endParaRPr lang="en-US" sz="2400" dirty="0"/>
          </a:p>
          <a:p>
            <a:pPr marL="342900" indent="-342900">
              <a:lnSpc>
                <a:spcPct val="150000"/>
              </a:lnSpc>
              <a:buFont typeface="Wingdings" pitchFamily="2" charset="2"/>
              <a:buChar char="v"/>
            </a:pPr>
            <a:r>
              <a:rPr lang="te-IN" sz="2400" dirty="0" smtClean="0"/>
              <a:t>అటేపు </a:t>
            </a:r>
            <a:r>
              <a:rPr lang="te-IN" sz="2400" dirty="0"/>
              <a:t>ఎల్లొద్దంటే </a:t>
            </a:r>
            <a:r>
              <a:rPr lang="te-IN" sz="2400" dirty="0" smtClean="0"/>
              <a:t>అటేపేఎల్తానంటాడు.</a:t>
            </a:r>
            <a:endParaRPr lang="en-US" sz="2400" dirty="0" smtClean="0"/>
          </a:p>
          <a:p>
            <a:pPr marL="342900" indent="-342900">
              <a:lnSpc>
                <a:spcPct val="150000"/>
              </a:lnSpc>
              <a:buFont typeface="Wingdings" pitchFamily="2" charset="2"/>
              <a:buChar char="v"/>
            </a:pPr>
            <a:r>
              <a:rPr lang="te-IN" sz="2400" dirty="0" smtClean="0"/>
              <a:t>తేన్లో </a:t>
            </a:r>
            <a:r>
              <a:rPr lang="te-IN" sz="2400" dirty="0"/>
              <a:t>నిమ్మరసం పిండి పొద్దేల పరగడుపునే ఏణ్ణీళ్ళతో తాగితే </a:t>
            </a:r>
            <a:r>
              <a:rPr lang="te-IN" sz="2400" dirty="0" smtClean="0"/>
              <a:t>మంచిదంట.</a:t>
            </a:r>
            <a:endParaRPr lang="en-US" sz="2400" dirty="0" smtClean="0"/>
          </a:p>
          <a:p>
            <a:pPr marL="342900" indent="-342900">
              <a:lnSpc>
                <a:spcPct val="150000"/>
              </a:lnSpc>
              <a:buFont typeface="Wingdings" pitchFamily="2" charset="2"/>
              <a:buChar char="v"/>
            </a:pPr>
            <a:r>
              <a:rPr lang="te-IN" sz="2400" dirty="0" smtClean="0"/>
              <a:t>ఆడ్ని </a:t>
            </a:r>
            <a:r>
              <a:rPr lang="te-IN" sz="2400" dirty="0"/>
              <a:t>గోకితే ఊరుకుంటాడా మద్దిలోకెల్లిన ఆడ్ని నిన్ను ఇద్దర్నీ </a:t>
            </a:r>
            <a:r>
              <a:rPr lang="te-IN" sz="2400" dirty="0" smtClean="0"/>
              <a:t>ఇరగతన్నేడు.</a:t>
            </a:r>
            <a:endParaRPr lang="en-US" sz="2400" dirty="0" smtClean="0"/>
          </a:p>
          <a:p>
            <a:pPr marL="342900" indent="-342900">
              <a:lnSpc>
                <a:spcPct val="150000"/>
              </a:lnSpc>
              <a:buFont typeface="Wingdings" pitchFamily="2" charset="2"/>
              <a:buChar char="v"/>
            </a:pPr>
            <a:r>
              <a:rPr lang="te-IN" sz="2400" dirty="0" smtClean="0"/>
              <a:t>ఈ </a:t>
            </a:r>
            <a:r>
              <a:rPr lang="te-IN" sz="2400" dirty="0"/>
              <a:t>మాయదారి ఇంగిలీసు సదువులొచ్చి పడ్డాక మా పిలకాయలు కూడా మా యాస మర్సిపోతన్నారండి.</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0" y="228600"/>
            <a:ext cx="3251211" cy="707886"/>
          </a:xfrm>
          <a:prstGeom prst="rect">
            <a:avLst/>
          </a:prstGeom>
        </p:spPr>
        <p:txBody>
          <a:bodyPr wrap="none">
            <a:spAutoFit/>
          </a:bodyPr>
          <a:lstStyle/>
          <a:p>
            <a:r>
              <a:rPr lang="te-IN" sz="4000" b="1" i="1" dirty="0"/>
              <a:t>తెలంగాణ యాస</a:t>
            </a:r>
          </a:p>
        </p:txBody>
      </p:sp>
      <p:sp>
        <p:nvSpPr>
          <p:cNvPr id="3" name="Rectangle 2"/>
          <p:cNvSpPr/>
          <p:nvPr/>
        </p:nvSpPr>
        <p:spPr>
          <a:xfrm>
            <a:off x="381000" y="914400"/>
            <a:ext cx="8153400" cy="5636158"/>
          </a:xfrm>
          <a:prstGeom prst="rect">
            <a:avLst/>
          </a:prstGeom>
        </p:spPr>
        <p:txBody>
          <a:bodyPr wrap="square">
            <a:spAutoFit/>
          </a:bodyPr>
          <a:lstStyle/>
          <a:p>
            <a:pPr>
              <a:lnSpc>
                <a:spcPct val="150000"/>
              </a:lnSpc>
            </a:pPr>
            <a:r>
              <a:rPr lang="te-IN" sz="2200" dirty="0">
                <a:hlinkClick r:id="rId2" tooltip="తెలుగు భాష"/>
              </a:rPr>
              <a:t>తెలుగు భాషలో</a:t>
            </a:r>
            <a:r>
              <a:rPr lang="te-IN" sz="2200" dirty="0"/>
              <a:t> ఉన్న పలు యాసలలో </a:t>
            </a:r>
            <a:r>
              <a:rPr lang="te-IN" sz="2200" b="1" dirty="0"/>
              <a:t>తెలంగాణ యాస</a:t>
            </a:r>
            <a:r>
              <a:rPr lang="te-IN" sz="2200" dirty="0"/>
              <a:t> ఒకటి. </a:t>
            </a:r>
            <a:r>
              <a:rPr lang="te-IN" sz="2200" dirty="0">
                <a:hlinkClick r:id="rId3" tooltip="తెలంగాణ"/>
              </a:rPr>
              <a:t>తెలంగాణ</a:t>
            </a:r>
            <a:r>
              <a:rPr lang="te-IN" sz="2200" dirty="0"/>
              <a:t> కు చెందిన జిల్లాలతో ప్రాథమికంగా మాట్లాడబడినను, ఇతర ప్రదేశాలలో కూడా ఈ యాస ఉపయోగంలో ఉన్నది. తెలంగాణ యాస పై ఎక్కువగా </a:t>
            </a:r>
            <a:r>
              <a:rPr lang="te-IN" sz="2200" dirty="0">
                <a:hlinkClick r:id="rId4" tooltip="హిందీ"/>
              </a:rPr>
              <a:t>హిందీ</a:t>
            </a:r>
            <a:r>
              <a:rPr lang="te-IN" sz="2200" dirty="0"/>
              <a:t> ప్రభావం ఉన్ననూ, మరల ప్రత్యేకించి హైదరబాదీ హిందీ ప్రభావం ప్రస్ఫుటంగా కనబడుతుంది. తెలంగాణ యాసకు ఉన్న ఈ ప్రత్యేక శైలివలన ఈ యాస బహు ప్రాచుర్యం పొందినది. ముఖ్యంగా </a:t>
            </a:r>
            <a:r>
              <a:rPr lang="te-IN" sz="2200" dirty="0">
                <a:hlinkClick r:id="rId5" tooltip="తెలుగు సినిమా"/>
              </a:rPr>
              <a:t>తెలుగు సినిమాలో</a:t>
            </a:r>
            <a:r>
              <a:rPr lang="te-IN" sz="2200" dirty="0"/>
              <a:t> ఈ యాసకు ప్రత్యేకమైన గుర్తింపు ఉన్నది. </a:t>
            </a:r>
            <a:r>
              <a:rPr lang="te-IN" sz="2200" dirty="0">
                <a:hlinkClick r:id="rId6" tooltip="కోట శ్రీనివాసరావు"/>
              </a:rPr>
              <a:t>కోట శ్రీనివాసరావు</a:t>
            </a:r>
            <a:r>
              <a:rPr lang="te-IN" sz="2200" dirty="0"/>
              <a:t> ఈ యాసకు పెట్టింది పేరు. అడపాదడపా </a:t>
            </a:r>
            <a:r>
              <a:rPr lang="te-IN" sz="2200" dirty="0">
                <a:hlinkClick r:id="rId7" tooltip="బాబు మోహన్"/>
              </a:rPr>
              <a:t>బాబు మోహన్</a:t>
            </a:r>
            <a:r>
              <a:rPr lang="te-IN" sz="2200" dirty="0"/>
              <a:t>, </a:t>
            </a:r>
            <a:r>
              <a:rPr lang="te-IN" sz="2200" dirty="0">
                <a:hlinkClick r:id="rId8" tooltip="విజయశాంతి"/>
              </a:rPr>
              <a:t>విజయశాంతి</a:t>
            </a:r>
            <a:r>
              <a:rPr lang="te-IN" sz="2200" dirty="0"/>
              <a:t> వంటి నటులు కూడా ఈ యాసను ప్రయోగించి ప్రేక్షకులను గిలిగింతలు పెట్టారు. కొండొకచో అగ్ర హీరోలు ఇతర కమెడియన్లు కూడా ఈ యాసలో మాట్లాడి ప్రేక్షకుల చేత థియేటర్ లలో ఈలలు వేయించుకొన్నారు.</a:t>
            </a: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0" y="130314"/>
            <a:ext cx="1343638" cy="707886"/>
          </a:xfrm>
          <a:prstGeom prst="rect">
            <a:avLst/>
          </a:prstGeom>
        </p:spPr>
        <p:txBody>
          <a:bodyPr wrap="none">
            <a:spAutoFit/>
          </a:bodyPr>
          <a:lstStyle/>
          <a:p>
            <a:r>
              <a:rPr lang="te-IN" sz="4000" b="1" i="1" dirty="0"/>
              <a:t>యాస</a:t>
            </a:r>
          </a:p>
        </p:txBody>
      </p:sp>
      <p:sp>
        <p:nvSpPr>
          <p:cNvPr id="3" name="Rectangle 2"/>
          <p:cNvSpPr/>
          <p:nvPr/>
        </p:nvSpPr>
        <p:spPr>
          <a:xfrm>
            <a:off x="457200" y="609600"/>
            <a:ext cx="4572000" cy="6186309"/>
          </a:xfrm>
          <a:prstGeom prst="rect">
            <a:avLst/>
          </a:prstGeom>
        </p:spPr>
        <p:txBody>
          <a:bodyPr>
            <a:spAutoFit/>
          </a:bodyPr>
          <a:lstStyle/>
          <a:p>
            <a:r>
              <a:rPr lang="te-IN" dirty="0"/>
              <a:t>భీ - కూడా</a:t>
            </a:r>
          </a:p>
          <a:p>
            <a:r>
              <a:rPr lang="te-IN" dirty="0"/>
              <a:t>గది - అది</a:t>
            </a:r>
          </a:p>
          <a:p>
            <a:r>
              <a:rPr lang="te-IN" dirty="0"/>
              <a:t>గిది - ఇది</a:t>
            </a:r>
          </a:p>
          <a:p>
            <a:r>
              <a:rPr lang="te-IN" dirty="0"/>
              <a:t>గట్ల - అలా (అట్లా)</a:t>
            </a:r>
          </a:p>
          <a:p>
            <a:r>
              <a:rPr lang="te-IN" dirty="0"/>
              <a:t>గిట్ల - ఇలా (ఇట్లా)</a:t>
            </a:r>
          </a:p>
          <a:p>
            <a:r>
              <a:rPr lang="te-IN" dirty="0"/>
              <a:t>ఇగో, ఇంగో - ఇదుగో</a:t>
            </a:r>
          </a:p>
          <a:p>
            <a:r>
              <a:rPr lang="te-IN" dirty="0"/>
              <a:t>అగో - అదుగో</a:t>
            </a:r>
          </a:p>
          <a:p>
            <a:r>
              <a:rPr lang="te-IN" dirty="0"/>
              <a:t>పరేషానీ - తత్తరపడటం, ఇబ్బంది పడటం, బెంబేలు పడటం</a:t>
            </a:r>
          </a:p>
          <a:p>
            <a:r>
              <a:rPr lang="te-IN" dirty="0"/>
              <a:t>నెత్తినొప్పి - తలనెప్పి</a:t>
            </a:r>
          </a:p>
          <a:p>
            <a:r>
              <a:rPr lang="te-IN" dirty="0"/>
              <a:t>దిమాక్ ఖరాబ్ - పిచ్చి పట్టటం</a:t>
            </a:r>
          </a:p>
          <a:p>
            <a:r>
              <a:rPr lang="te-IN" dirty="0"/>
              <a:t>దేడ్ - ఒకటిన్నర్ర</a:t>
            </a:r>
          </a:p>
          <a:p>
            <a:r>
              <a:rPr lang="te-IN" dirty="0"/>
              <a:t>దేడ్ దిమాక్ - అర్థం చేసుకోలేని వాడు</a:t>
            </a:r>
          </a:p>
          <a:p>
            <a:r>
              <a:rPr lang="te-IN" dirty="0"/>
              <a:t>చారనా - పావలా (నాలుగు అనాలు)</a:t>
            </a:r>
          </a:p>
          <a:p>
            <a:r>
              <a:rPr lang="te-IN" dirty="0"/>
              <a:t>ఆఠనా - అర్ధ రూపాయి (ఎనిమిది అనాలు)</a:t>
            </a:r>
          </a:p>
          <a:p>
            <a:r>
              <a:rPr lang="te-IN" dirty="0"/>
              <a:t>బారనా - ముప్పావలా (పన్నెండు అనాలు)</a:t>
            </a:r>
          </a:p>
          <a:p>
            <a:r>
              <a:rPr lang="te-IN" dirty="0"/>
              <a:t>ఉల్టా, ఉల్టాపల్టా - తల్లక్రిందులు</a:t>
            </a:r>
          </a:p>
          <a:p>
            <a:r>
              <a:rPr lang="te-IN" dirty="0"/>
              <a:t>ఏడ - ఎక్కడ</a:t>
            </a:r>
          </a:p>
          <a:p>
            <a:r>
              <a:rPr lang="te-IN" dirty="0"/>
              <a:t>ఆగమాగం - తొందర పడటం</a:t>
            </a:r>
          </a:p>
          <a:p>
            <a:r>
              <a:rPr lang="te-IN" dirty="0"/>
              <a:t>అంత/ఇంత/ఎంత గనం - అంత/ఇంత/ఎంత ఎక్కువగా (గనం - బహుశా ఘనం అయ్యి ఉండవచ్చు)</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5289452" cy="6555641"/>
          </a:xfrm>
          <a:prstGeom prst="rect">
            <a:avLst/>
          </a:prstGeom>
        </p:spPr>
        <p:txBody>
          <a:bodyPr wrap="square">
            <a:spAutoFit/>
          </a:bodyPr>
          <a:lstStyle/>
          <a:p>
            <a:r>
              <a:rPr lang="te-IN" sz="2000" dirty="0" smtClean="0"/>
              <a:t>కోపం చెయ్యి - కోప్పడు</a:t>
            </a:r>
          </a:p>
          <a:p>
            <a:r>
              <a:rPr lang="te-IN" sz="2000" dirty="0" smtClean="0"/>
              <a:t>బుక్కటం - మెక్కటం</a:t>
            </a:r>
          </a:p>
          <a:p>
            <a:r>
              <a:rPr lang="te-IN" sz="2000" dirty="0" smtClean="0"/>
              <a:t>పైసల్ - డబ్బులు (హిందీ పైసే)</a:t>
            </a:r>
          </a:p>
          <a:p>
            <a:r>
              <a:rPr lang="te-IN" sz="2000" dirty="0" smtClean="0"/>
              <a:t>ఉరుకు - పరిగెత్తు</a:t>
            </a:r>
          </a:p>
          <a:p>
            <a:r>
              <a:rPr lang="te-IN" sz="2000" dirty="0" smtClean="0"/>
              <a:t>సమఝ్ అయితున్నదా? - అర్థం అవుతోందా?</a:t>
            </a:r>
          </a:p>
          <a:p>
            <a:r>
              <a:rPr lang="te-IN" sz="2000" dirty="0" smtClean="0"/>
              <a:t>పొద్దుగాల - ప్రొద్దుట</a:t>
            </a:r>
          </a:p>
          <a:p>
            <a:r>
              <a:rPr lang="te-IN" sz="2000" dirty="0" smtClean="0"/>
              <a:t>పొద్దుమీకి - సాయంత్రం</a:t>
            </a:r>
          </a:p>
          <a:p>
            <a:r>
              <a:rPr lang="te-IN" sz="2000" dirty="0" smtClean="0"/>
              <a:t>జల్దీ - త్వరగా</a:t>
            </a:r>
          </a:p>
          <a:p>
            <a:r>
              <a:rPr lang="te-IN" sz="2000" dirty="0" smtClean="0"/>
              <a:t>భై, బే - సోదరుడు, అన్న, తమ్ముడు (భాయి)</a:t>
            </a:r>
          </a:p>
          <a:p>
            <a:r>
              <a:rPr lang="te-IN" sz="2000" dirty="0" smtClean="0"/>
              <a:t>సాలెగాడు - బావమరిది</a:t>
            </a:r>
          </a:p>
          <a:p>
            <a:r>
              <a:rPr lang="te-IN" sz="2000" dirty="0" smtClean="0"/>
              <a:t>పోరి - అమ్మాయి</a:t>
            </a:r>
          </a:p>
          <a:p>
            <a:r>
              <a:rPr lang="te-IN" sz="2000" dirty="0" smtClean="0"/>
              <a:t>పోరడు/పోరగాడు - అబ్బాయి</a:t>
            </a:r>
          </a:p>
          <a:p>
            <a:r>
              <a:rPr lang="te-IN" sz="2000" dirty="0" smtClean="0"/>
              <a:t>హుషార్ - తెలివిగల (హింది: హోషియార్)</a:t>
            </a:r>
          </a:p>
          <a:p>
            <a:r>
              <a:rPr lang="te-IN" sz="2000" dirty="0" smtClean="0"/>
              <a:t>ఖతర్నాక్ - ప్రమాదకరం</a:t>
            </a:r>
          </a:p>
          <a:p>
            <a:r>
              <a:rPr lang="te-IN" sz="2000" dirty="0" smtClean="0"/>
              <a:t>ఏక్ దం - ఒక్క ఉదుటున (హిందీ లో దం అంటే శ్వాస్త, ఒకే శ్వాసలో అని అర్థం)</a:t>
            </a:r>
          </a:p>
          <a:p>
            <a:r>
              <a:rPr lang="te-IN" sz="2000" dirty="0" smtClean="0"/>
              <a:t>దం - ఆయాసం</a:t>
            </a:r>
          </a:p>
          <a:p>
            <a:r>
              <a:rPr lang="te-IN" sz="2000" dirty="0" smtClean="0"/>
              <a:t>చక్కర్ రావటం - కళ్ళు తిరగటం (హిందీ లో కూడా చక్కర్ అంటే కళ్ళు తిరగటం)</a:t>
            </a:r>
          </a:p>
          <a:p>
            <a:r>
              <a:rPr lang="te-IN" sz="2000" dirty="0" smtClean="0"/>
              <a:t>గోకరకాయ - గోరుచిక్కుడు</a:t>
            </a:r>
          </a:p>
          <a:p>
            <a:r>
              <a:rPr lang="te-IN" sz="2000" dirty="0" smtClean="0"/>
              <a:t>పుక్కట్లో - ఉచితంగా</a:t>
            </a:r>
            <a:endParaRPr lang="te-IN"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152400"/>
            <a:ext cx="3776996" cy="1323439"/>
          </a:xfrm>
          <a:prstGeom prst="rect">
            <a:avLst/>
          </a:prstGeom>
        </p:spPr>
        <p:txBody>
          <a:bodyPr wrap="none">
            <a:spAutoFit/>
          </a:bodyPr>
          <a:lstStyle/>
          <a:p>
            <a:r>
              <a:rPr lang="te-IN" sz="4000" b="1" i="1" dirty="0" smtClean="0"/>
              <a:t>రాయలసీమ</a:t>
            </a:r>
            <a:r>
              <a:rPr lang="en-US" sz="4000" b="1" i="1" dirty="0" smtClean="0"/>
              <a:t> </a:t>
            </a:r>
            <a:r>
              <a:rPr lang="te-IN" sz="4000" b="1" i="1" dirty="0" smtClean="0"/>
              <a:t>యాస</a:t>
            </a:r>
          </a:p>
          <a:p>
            <a:endParaRPr lang="te-IN" sz="4000" b="1" i="1" dirty="0"/>
          </a:p>
        </p:txBody>
      </p:sp>
      <p:sp>
        <p:nvSpPr>
          <p:cNvPr id="3" name="Rectangle 2"/>
          <p:cNvSpPr/>
          <p:nvPr/>
        </p:nvSpPr>
        <p:spPr>
          <a:xfrm>
            <a:off x="304800" y="1315283"/>
            <a:ext cx="7086600" cy="4247317"/>
          </a:xfrm>
          <a:prstGeom prst="rect">
            <a:avLst/>
          </a:prstGeom>
        </p:spPr>
        <p:txBody>
          <a:bodyPr wrap="square">
            <a:spAutoFit/>
          </a:bodyPr>
          <a:lstStyle/>
          <a:p>
            <a:pPr lvl="1">
              <a:lnSpc>
                <a:spcPct val="150000"/>
              </a:lnSpc>
              <a:buFont typeface="Wingdings" pitchFamily="2" charset="2"/>
              <a:buChar char="q"/>
            </a:pPr>
            <a:r>
              <a:rPr lang="en-US" sz="2000" dirty="0" smtClean="0"/>
              <a:t> </a:t>
            </a:r>
            <a:r>
              <a:rPr lang="te-IN" sz="2000" dirty="0" smtClean="0"/>
              <a:t>రాయలసీమ</a:t>
            </a:r>
            <a:r>
              <a:rPr lang="te-IN" sz="2000" dirty="0"/>
              <a:t> </a:t>
            </a:r>
            <a:r>
              <a:rPr lang="te-IN" sz="2000" dirty="0">
                <a:hlinkClick r:id="rId2" tooltip="విజయనగర సామ్రాజ్యం"/>
              </a:rPr>
              <a:t>విజయనగర సామ్రాజ్యంలో</a:t>
            </a:r>
            <a:r>
              <a:rPr lang="te-IN" sz="2000" dirty="0"/>
              <a:t> భాగంగా </a:t>
            </a:r>
            <a:r>
              <a:rPr lang="te-IN" sz="2000" dirty="0">
                <a:hlinkClick r:id="rId3" tooltip="శ్రీ కృష్ణదేవ రాయలు"/>
              </a:rPr>
              <a:t>శ్రీ కృష్ణదేవ రాయలచే</a:t>
            </a:r>
            <a:r>
              <a:rPr lang="te-IN" sz="2000" dirty="0"/>
              <a:t> పరిపాలించబడింది. </a:t>
            </a:r>
            <a:endParaRPr lang="en-US" sz="2000" dirty="0" smtClean="0"/>
          </a:p>
          <a:p>
            <a:pPr lvl="1">
              <a:lnSpc>
                <a:spcPct val="150000"/>
              </a:lnSpc>
              <a:buFont typeface="Wingdings" pitchFamily="2" charset="2"/>
              <a:buChar char="q"/>
            </a:pPr>
            <a:r>
              <a:rPr lang="en-US" sz="2000" dirty="0"/>
              <a:t> </a:t>
            </a:r>
            <a:r>
              <a:rPr lang="te-IN" sz="2000" dirty="0" smtClean="0"/>
              <a:t>అది </a:t>
            </a:r>
            <a:r>
              <a:rPr lang="te-IN" sz="2000" dirty="0"/>
              <a:t>వరకూ </a:t>
            </a:r>
            <a:r>
              <a:rPr lang="te-IN" sz="2000" dirty="0">
                <a:hlinkClick r:id="rId4" tooltip="తూర్పు చాళుక్యులు"/>
              </a:rPr>
              <a:t>తూర్పు చాళుక్యుల</a:t>
            </a:r>
            <a:r>
              <a:rPr lang="te-IN" sz="2000" dirty="0"/>
              <a:t> పరిపాలనా కేంద్రంగా </a:t>
            </a:r>
            <a:r>
              <a:rPr lang="te-IN" sz="2000" b="1" dirty="0"/>
              <a:t>హిరణ్యక రాష్ట్రం</a:t>
            </a:r>
            <a:r>
              <a:rPr lang="te-IN" sz="2000" dirty="0"/>
              <a:t>గా ఈ ప్రాంతం విలసిల్లినది</a:t>
            </a:r>
            <a:r>
              <a:rPr lang="te-IN" sz="2000" dirty="0" smtClean="0"/>
              <a:t>.</a:t>
            </a:r>
            <a:endParaRPr lang="en-US" sz="2000" dirty="0" smtClean="0"/>
          </a:p>
          <a:p>
            <a:pPr lvl="1">
              <a:lnSpc>
                <a:spcPct val="150000"/>
              </a:lnSpc>
              <a:buFont typeface="Wingdings" pitchFamily="2" charset="2"/>
              <a:buChar char="q"/>
            </a:pPr>
            <a:r>
              <a:rPr lang="te-IN" sz="2000" dirty="0" smtClean="0"/>
              <a:t> </a:t>
            </a:r>
            <a:r>
              <a:rPr lang="te-IN" sz="2000" dirty="0"/>
              <a:t>తర్వాత రాయలసీమ పై </a:t>
            </a:r>
            <a:r>
              <a:rPr lang="te-IN" sz="2000" dirty="0">
                <a:hlinkClick r:id="rId5" tooltip="చోళులు"/>
              </a:rPr>
              <a:t>చోళుల</a:t>
            </a:r>
            <a:r>
              <a:rPr lang="te-IN" sz="2000" dirty="0"/>
              <a:t> ప్రభావం పెరిగింది. </a:t>
            </a:r>
            <a:endParaRPr lang="en-US" sz="2000" dirty="0" smtClean="0"/>
          </a:p>
          <a:p>
            <a:pPr lvl="1">
              <a:lnSpc>
                <a:spcPct val="150000"/>
              </a:lnSpc>
              <a:buFont typeface="Wingdings" pitchFamily="2" charset="2"/>
              <a:buChar char="q"/>
            </a:pPr>
            <a:r>
              <a:rPr lang="en-US" sz="2000" dirty="0">
                <a:hlinkClick r:id="rId6" tooltip="తెలంగాణ"/>
              </a:rPr>
              <a:t> </a:t>
            </a:r>
            <a:r>
              <a:rPr lang="te-IN" sz="2000" dirty="0" smtClean="0">
                <a:hlinkClick r:id="rId6" tooltip="తెలంగాణ"/>
              </a:rPr>
              <a:t>తెలంగాణ</a:t>
            </a:r>
            <a:r>
              <a:rPr lang="te-IN" sz="2000" dirty="0"/>
              <a:t>, </a:t>
            </a:r>
            <a:r>
              <a:rPr lang="te-IN" sz="2000" dirty="0">
                <a:hlinkClick r:id="rId7" tooltip="కోస్తా"/>
              </a:rPr>
              <a:t>కోస్తా</a:t>
            </a:r>
            <a:r>
              <a:rPr lang="te-IN" sz="2000" dirty="0"/>
              <a:t> ప్రాంతాలతో పోలిస్తే రాయలసీమ వైశాల్యంలో చిన్నదైననూ </a:t>
            </a:r>
            <a:r>
              <a:rPr lang="te-IN" sz="2000" dirty="0">
                <a:hlinkClick r:id="rId8" tooltip="తెలుగు"/>
              </a:rPr>
              <a:t>తెలుగు</a:t>
            </a:r>
            <a:r>
              <a:rPr lang="te-IN" sz="2000" dirty="0"/>
              <a:t>,</a:t>
            </a:r>
            <a:r>
              <a:rPr lang="te-IN" sz="2000" dirty="0">
                <a:hlinkClick r:id="rId9" tooltip="తమిళం"/>
              </a:rPr>
              <a:t>తమిళం</a:t>
            </a:r>
            <a:r>
              <a:rPr lang="te-IN" sz="2000" dirty="0"/>
              <a:t>, </a:t>
            </a:r>
            <a:r>
              <a:rPr lang="te-IN" sz="2000" dirty="0">
                <a:hlinkClick r:id="rId10" tooltip="కన్నడ"/>
              </a:rPr>
              <a:t>కన్నడ</a:t>
            </a:r>
            <a:r>
              <a:rPr lang="te-IN" sz="2000" dirty="0"/>
              <a:t>, </a:t>
            </a:r>
            <a:r>
              <a:rPr lang="te-IN" sz="2000" dirty="0">
                <a:hlinkClick r:id="rId11" tooltip="ఉర్దూ"/>
              </a:rPr>
              <a:t>ఉర్దూ</a:t>
            </a:r>
            <a:r>
              <a:rPr lang="te-IN" sz="2000" dirty="0"/>
              <a:t> కళల్లో, సంస్కృతుల్లో, </a:t>
            </a:r>
            <a:r>
              <a:rPr lang="te-IN" sz="2000" dirty="0" smtClean="0"/>
              <a:t>సాహిత్యంలో ఈ ప్రాంతం యొక్క ప్రభావం బహు అధికం.</a:t>
            </a:r>
            <a:endParaRPr lang="en-US" sz="2000" dirty="0" smtClean="0"/>
          </a:p>
          <a:p>
            <a:pPr lvl="1">
              <a:lnSpc>
                <a:spcPct val="150000"/>
              </a:lnSpc>
            </a:pP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4800"/>
            <a:ext cx="6553200" cy="6186309"/>
          </a:xfrm>
          <a:prstGeom prst="rect">
            <a:avLst/>
          </a:prstGeom>
        </p:spPr>
        <p:txBody>
          <a:bodyPr wrap="square">
            <a:spAutoFit/>
          </a:bodyPr>
          <a:lstStyle/>
          <a:p>
            <a:r>
              <a:rPr lang="te-IN" b="1" dirty="0" smtClean="0"/>
              <a:t>కర్నూలు</a:t>
            </a:r>
            <a:r>
              <a:rPr lang="en-US" b="1" dirty="0"/>
              <a:t> </a:t>
            </a:r>
            <a:endParaRPr lang="en-US" b="1" dirty="0" smtClean="0"/>
          </a:p>
          <a:p>
            <a:r>
              <a:rPr lang="te-IN" dirty="0" smtClean="0"/>
              <a:t>గోడంబి </a:t>
            </a:r>
            <a:r>
              <a:rPr lang="te-IN" dirty="0"/>
              <a:t>= జీడిపప్పు</a:t>
            </a:r>
          </a:p>
          <a:p>
            <a:r>
              <a:rPr lang="te-IN" dirty="0"/>
              <a:t>జేజి=నాయన్నమ్మ</a:t>
            </a:r>
          </a:p>
          <a:p>
            <a:r>
              <a:rPr lang="te-IN" dirty="0"/>
              <a:t>జేజి నాయన=నాన్నకు నాన్న</a:t>
            </a:r>
          </a:p>
          <a:p>
            <a:r>
              <a:rPr lang="te-IN" dirty="0"/>
              <a:t>బుడ్డలు = వేరుశెనగ</a:t>
            </a:r>
          </a:p>
          <a:p>
            <a:r>
              <a:rPr lang="te-IN" dirty="0"/>
              <a:t>చల్ల ముద్ద = నిశ్చితార్థం (రాగి ముద్దలు పూజిస్తారు)</a:t>
            </a:r>
          </a:p>
          <a:p>
            <a:r>
              <a:rPr lang="te-IN" dirty="0"/>
              <a:t>మలిబెండ్లి = పెళ్ళి తర్వాత జరిగే రిసెప్షన్ (తొలి పెళ్ళి, మలి పెళ్ళి)</a:t>
            </a:r>
          </a:p>
          <a:p>
            <a:r>
              <a:rPr lang="te-IN" dirty="0"/>
              <a:t>మెరవని = పెళ్ళిలో జరిగే ఊరేగింపు</a:t>
            </a:r>
          </a:p>
          <a:p>
            <a:r>
              <a:rPr lang="te-IN" dirty="0"/>
              <a:t>దుడ్లు, లెక్క = డబ్బు (గ్రామ్యం)</a:t>
            </a:r>
          </a:p>
          <a:p>
            <a:r>
              <a:rPr lang="te-IN" dirty="0"/>
              <a:t>జంపు = పొడుగు</a:t>
            </a:r>
          </a:p>
          <a:p>
            <a:r>
              <a:rPr lang="te-IN" dirty="0"/>
              <a:t>మోడం = మబ్బులు, మేఘాలు</a:t>
            </a:r>
          </a:p>
          <a:p>
            <a:r>
              <a:rPr lang="te-IN" dirty="0"/>
              <a:t>మబ్బు = చీకటి, మూర్ఛ</a:t>
            </a:r>
          </a:p>
          <a:p>
            <a:r>
              <a:rPr lang="te-IN" dirty="0"/>
              <a:t>ముసర = మెతుకులు</a:t>
            </a:r>
          </a:p>
          <a:p>
            <a:r>
              <a:rPr lang="te-IN" dirty="0"/>
              <a:t>బేస్త వారం=గురువారం</a:t>
            </a:r>
          </a:p>
          <a:p>
            <a:r>
              <a:rPr lang="te-IN" dirty="0"/>
              <a:t>మజ్జు = బద్ధకం</a:t>
            </a:r>
          </a:p>
          <a:p>
            <a:r>
              <a:rPr lang="te-IN" dirty="0"/>
              <a:t>జాస్తి = ఎక్కువ (కన్నడ ప్రభావం, నాస్తికి వ్యతిరేకం)</a:t>
            </a:r>
          </a:p>
          <a:p>
            <a:r>
              <a:rPr lang="te-IN" dirty="0"/>
              <a:t>దొబ్బు = త్రోయుట</a:t>
            </a:r>
          </a:p>
          <a:p>
            <a:r>
              <a:rPr lang="te-IN" dirty="0"/>
              <a:t>ఉల్లిగడ్డ = ఉల్లి</a:t>
            </a:r>
          </a:p>
          <a:p>
            <a:r>
              <a:rPr lang="te-IN" dirty="0"/>
              <a:t>వెల్లిపాయ = వెల్లుల్లి</a:t>
            </a:r>
          </a:p>
          <a:p>
            <a:r>
              <a:rPr lang="te-IN" dirty="0"/>
              <a:t>పాలెగాడు = మొనగాడు</a:t>
            </a:r>
          </a:p>
          <a:p>
            <a:r>
              <a:rPr lang="te-IN" dirty="0"/>
              <a:t>మాదిరి, లెక్క = లాగా</a:t>
            </a:r>
          </a:p>
          <a:p>
            <a:r>
              <a:rPr lang="te-IN" dirty="0"/>
              <a:t>పైటాల = </a:t>
            </a:r>
            <a:r>
              <a:rPr lang="te-IN" dirty="0" smtClean="0"/>
              <a:t>మధ్యాహ్నం</a:t>
            </a:r>
            <a:endParaRPr lang="te-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7693"/>
            <a:ext cx="4572000" cy="6740307"/>
          </a:xfrm>
          <a:prstGeom prst="rect">
            <a:avLst/>
          </a:prstGeom>
        </p:spPr>
        <p:txBody>
          <a:bodyPr wrap="square">
            <a:spAutoFit/>
          </a:bodyPr>
          <a:lstStyle/>
          <a:p>
            <a:pPr>
              <a:lnSpc>
                <a:spcPct val="150000"/>
              </a:lnSpc>
            </a:pPr>
            <a:r>
              <a:rPr lang="te-IN" dirty="0" smtClean="0"/>
              <a:t>ఆతిరాన = అరిశెలు</a:t>
            </a:r>
          </a:p>
          <a:p>
            <a:pPr>
              <a:lnSpc>
                <a:spcPct val="150000"/>
              </a:lnSpc>
            </a:pPr>
            <a:r>
              <a:rPr lang="te-IN" dirty="0" smtClean="0"/>
              <a:t>బిర్రుగా = గట్టిగా (</a:t>
            </a:r>
            <a:r>
              <a:rPr lang="en-US" dirty="0" smtClean="0"/>
              <a:t>Tight </a:t>
            </a:r>
            <a:r>
              <a:rPr lang="te-IN" dirty="0" smtClean="0"/>
              <a:t>గా)</a:t>
            </a:r>
          </a:p>
          <a:p>
            <a:pPr>
              <a:lnSpc>
                <a:spcPct val="150000"/>
              </a:lnSpc>
            </a:pPr>
            <a:r>
              <a:rPr lang="te-IN" dirty="0" smtClean="0"/>
              <a:t>పై = ఒళ్ళు</a:t>
            </a:r>
          </a:p>
          <a:p>
            <a:pPr>
              <a:lnSpc>
                <a:spcPct val="150000"/>
              </a:lnSpc>
            </a:pPr>
            <a:r>
              <a:rPr lang="te-IN" dirty="0" smtClean="0"/>
              <a:t>తుళువ = అల్లరి</a:t>
            </a:r>
          </a:p>
          <a:p>
            <a:pPr>
              <a:lnSpc>
                <a:spcPct val="150000"/>
              </a:lnSpc>
            </a:pPr>
            <a:r>
              <a:rPr lang="te-IN" dirty="0" smtClean="0"/>
              <a:t>గోము = మారాం</a:t>
            </a:r>
          </a:p>
          <a:p>
            <a:pPr>
              <a:lnSpc>
                <a:spcPct val="150000"/>
              </a:lnSpc>
            </a:pPr>
            <a:r>
              <a:rPr lang="te-IN" dirty="0" smtClean="0"/>
              <a:t>జోరిగా = </a:t>
            </a:r>
            <a:r>
              <a:rPr lang="en-US" dirty="0" err="1" smtClean="0"/>
              <a:t>Joreega</a:t>
            </a:r>
            <a:r>
              <a:rPr lang="en-US" dirty="0" smtClean="0"/>
              <a:t> ante ado </a:t>
            </a:r>
            <a:r>
              <a:rPr lang="en-US" dirty="0" err="1" smtClean="0"/>
              <a:t>rakamaina</a:t>
            </a:r>
            <a:r>
              <a:rPr lang="en-US" dirty="0" smtClean="0"/>
              <a:t> </a:t>
            </a:r>
            <a:r>
              <a:rPr lang="en-US" dirty="0" err="1" smtClean="0"/>
              <a:t>purugu</a:t>
            </a:r>
            <a:r>
              <a:rPr lang="en-US" dirty="0" smtClean="0"/>
              <a:t> </a:t>
            </a:r>
            <a:r>
              <a:rPr lang="en-US" dirty="0" err="1" smtClean="0"/>
              <a:t>eppudu</a:t>
            </a:r>
            <a:r>
              <a:rPr lang="en-US" dirty="0" smtClean="0"/>
              <a:t> </a:t>
            </a:r>
            <a:r>
              <a:rPr lang="en-US" dirty="0" err="1" smtClean="0"/>
              <a:t>Jhummm</a:t>
            </a:r>
            <a:r>
              <a:rPr lang="en-US" dirty="0" smtClean="0"/>
              <a:t> </a:t>
            </a:r>
            <a:r>
              <a:rPr lang="en-US" dirty="0" err="1" smtClean="0"/>
              <a:t>ani</a:t>
            </a:r>
            <a:r>
              <a:rPr lang="en-US" dirty="0" smtClean="0"/>
              <a:t> </a:t>
            </a:r>
            <a:r>
              <a:rPr lang="en-US" dirty="0" err="1" smtClean="0"/>
              <a:t>arusthu</a:t>
            </a:r>
            <a:r>
              <a:rPr lang="en-US" dirty="0" smtClean="0"/>
              <a:t> </a:t>
            </a:r>
            <a:r>
              <a:rPr lang="en-US" dirty="0" err="1" smtClean="0"/>
              <a:t>vuntundi</a:t>
            </a:r>
            <a:r>
              <a:rPr lang="en-US" dirty="0" smtClean="0"/>
              <a:t>. </a:t>
            </a:r>
            <a:r>
              <a:rPr lang="en-US" dirty="0" err="1" smtClean="0"/>
              <a:t>Jorugaa</a:t>
            </a:r>
            <a:r>
              <a:rPr lang="en-US" dirty="0" smtClean="0"/>
              <a:t> ante </a:t>
            </a:r>
            <a:r>
              <a:rPr lang="en-US" dirty="0" err="1" smtClean="0"/>
              <a:t>chaala</a:t>
            </a:r>
            <a:r>
              <a:rPr lang="en-US" dirty="0" smtClean="0"/>
              <a:t> </a:t>
            </a:r>
            <a:r>
              <a:rPr lang="en-US" dirty="0" err="1" smtClean="0"/>
              <a:t>ekkuvagaa</a:t>
            </a:r>
            <a:endParaRPr lang="en-US" dirty="0" smtClean="0"/>
          </a:p>
          <a:p>
            <a:pPr>
              <a:lnSpc>
                <a:spcPct val="150000"/>
              </a:lnSpc>
            </a:pPr>
            <a:r>
              <a:rPr lang="te-IN" dirty="0" smtClean="0"/>
              <a:t>పుర్ర చేయి</a:t>
            </a:r>
          </a:p>
          <a:p>
            <a:pPr>
              <a:lnSpc>
                <a:spcPct val="150000"/>
              </a:lnSpc>
            </a:pPr>
            <a:r>
              <a:rPr lang="te-IN" dirty="0" smtClean="0"/>
              <a:t>లొడ్డ చేయి = ఎడమ చేయి</a:t>
            </a:r>
          </a:p>
          <a:p>
            <a:pPr>
              <a:lnSpc>
                <a:spcPct val="150000"/>
              </a:lnSpc>
            </a:pPr>
            <a:r>
              <a:rPr lang="te-IN" dirty="0" smtClean="0"/>
              <a:t>పాయం</a:t>
            </a:r>
          </a:p>
          <a:p>
            <a:pPr>
              <a:lnSpc>
                <a:spcPct val="150000"/>
              </a:lnSpc>
            </a:pPr>
            <a:r>
              <a:rPr lang="te-IN" dirty="0" smtClean="0"/>
              <a:t>మొర్సు</a:t>
            </a:r>
          </a:p>
          <a:p>
            <a:pPr>
              <a:lnSpc>
                <a:spcPct val="150000"/>
              </a:lnSpc>
            </a:pPr>
            <a:r>
              <a:rPr lang="te-IN" dirty="0" smtClean="0"/>
              <a:t>బుడకడం</a:t>
            </a:r>
          </a:p>
          <a:p>
            <a:pPr>
              <a:lnSpc>
                <a:spcPct val="150000"/>
              </a:lnSpc>
            </a:pPr>
            <a:r>
              <a:rPr lang="te-IN" dirty="0" smtClean="0"/>
              <a:t>జోము పట్టడం</a:t>
            </a:r>
          </a:p>
          <a:p>
            <a:pPr>
              <a:lnSpc>
                <a:spcPct val="150000"/>
              </a:lnSpc>
            </a:pPr>
            <a:r>
              <a:rPr lang="te-IN" dirty="0" smtClean="0"/>
              <a:t>తాట్ పారం</a:t>
            </a:r>
          </a:p>
          <a:p>
            <a:pPr>
              <a:lnSpc>
                <a:spcPct val="150000"/>
              </a:lnSpc>
            </a:pPr>
            <a:r>
              <a:rPr lang="te-IN" dirty="0" smtClean="0"/>
              <a:t>అనా? - అవునా?</a:t>
            </a:r>
            <a:endParaRPr lang="te-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592"/>
            <a:ext cx="4572000" cy="6324808"/>
          </a:xfrm>
          <a:prstGeom prst="rect">
            <a:avLst/>
          </a:prstGeom>
        </p:spPr>
        <p:txBody>
          <a:bodyPr>
            <a:spAutoFit/>
          </a:bodyPr>
          <a:lstStyle/>
          <a:p>
            <a:pPr>
              <a:lnSpc>
                <a:spcPct val="150000"/>
              </a:lnSpc>
            </a:pPr>
            <a:r>
              <a:rPr lang="te-IN" dirty="0" smtClean="0"/>
              <a:t>పొద్దుమూకులు</a:t>
            </a:r>
          </a:p>
          <a:p>
            <a:pPr>
              <a:lnSpc>
                <a:spcPct val="150000"/>
              </a:lnSpc>
            </a:pPr>
            <a:r>
              <a:rPr lang="te-IN" dirty="0" smtClean="0"/>
              <a:t>రిమ్మ</a:t>
            </a:r>
          </a:p>
          <a:p>
            <a:pPr>
              <a:lnSpc>
                <a:spcPct val="150000"/>
              </a:lnSpc>
            </a:pPr>
            <a:r>
              <a:rPr lang="te-IN" dirty="0" smtClean="0"/>
              <a:t>రిల్ల</a:t>
            </a:r>
          </a:p>
          <a:p>
            <a:pPr>
              <a:lnSpc>
                <a:spcPct val="150000"/>
              </a:lnSpc>
            </a:pPr>
            <a:r>
              <a:rPr lang="te-IN" dirty="0" smtClean="0"/>
              <a:t>యవ్వారం = వ్యవహారం, ముచ్చట్లు</a:t>
            </a:r>
          </a:p>
          <a:p>
            <a:pPr>
              <a:lnSpc>
                <a:spcPct val="150000"/>
              </a:lnSpc>
            </a:pPr>
            <a:r>
              <a:rPr lang="te-IN" dirty="0" smtClean="0"/>
              <a:t>సద్ది పండగ</a:t>
            </a:r>
          </a:p>
          <a:p>
            <a:pPr>
              <a:lnSpc>
                <a:spcPct val="150000"/>
              </a:lnSpc>
            </a:pPr>
            <a:r>
              <a:rPr lang="te-IN" dirty="0" smtClean="0"/>
              <a:t>తళువాలు = తలంబ్రాలు</a:t>
            </a:r>
          </a:p>
          <a:p>
            <a:pPr>
              <a:lnSpc>
                <a:spcPct val="150000"/>
              </a:lnSpc>
            </a:pPr>
            <a:r>
              <a:rPr lang="te-IN" dirty="0" smtClean="0"/>
              <a:t>లోట = గ్లాసు</a:t>
            </a:r>
          </a:p>
          <a:p>
            <a:pPr>
              <a:lnSpc>
                <a:spcPct val="150000"/>
              </a:lnSpc>
            </a:pPr>
            <a:r>
              <a:rPr lang="te-IN" dirty="0" smtClean="0"/>
              <a:t>తళ్ళె = కంచం</a:t>
            </a:r>
          </a:p>
          <a:p>
            <a:pPr>
              <a:lnSpc>
                <a:spcPct val="150000"/>
              </a:lnSpc>
            </a:pPr>
            <a:r>
              <a:rPr lang="te-IN" dirty="0" smtClean="0"/>
              <a:t>వల్లె = తువ్వాలు</a:t>
            </a:r>
          </a:p>
          <a:p>
            <a:pPr>
              <a:lnSpc>
                <a:spcPct val="150000"/>
              </a:lnSpc>
            </a:pPr>
            <a:r>
              <a:rPr lang="te-IN" dirty="0" smtClean="0"/>
              <a:t>దంటు = చొప్ప దంటు</a:t>
            </a:r>
          </a:p>
          <a:p>
            <a:pPr>
              <a:lnSpc>
                <a:spcPct val="150000"/>
              </a:lnSpc>
            </a:pPr>
            <a:r>
              <a:rPr lang="te-IN" dirty="0" smtClean="0"/>
              <a:t>బాణాలు = టపాకులు</a:t>
            </a:r>
          </a:p>
          <a:p>
            <a:pPr>
              <a:lnSpc>
                <a:spcPct val="150000"/>
              </a:lnSpc>
            </a:pPr>
            <a:r>
              <a:rPr lang="te-IN" dirty="0" smtClean="0"/>
              <a:t>పుస్తెలు</a:t>
            </a:r>
          </a:p>
          <a:p>
            <a:pPr>
              <a:lnSpc>
                <a:spcPct val="150000"/>
              </a:lnSpc>
            </a:pPr>
            <a:r>
              <a:rPr lang="te-IN" dirty="0" smtClean="0"/>
              <a:t>చిత్రాన్నం = పులిహోర (నిమ్మపులుసుతో చేసేది)</a:t>
            </a:r>
          </a:p>
          <a:p>
            <a:pPr>
              <a:lnSpc>
                <a:spcPct val="150000"/>
              </a:lnSpc>
            </a:pPr>
            <a:r>
              <a:rPr lang="te-IN" dirty="0" smtClean="0"/>
              <a:t>బ్యాళ్ళు/బ్యాడలు = పప్పు</a:t>
            </a:r>
          </a:p>
          <a:p>
            <a:pPr>
              <a:lnSpc>
                <a:spcPct val="150000"/>
              </a:lnSpc>
            </a:pPr>
            <a:r>
              <a:rPr lang="te-IN" dirty="0" smtClean="0"/>
              <a:t>తునకలు = ముక్కలు</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ndalikam.png"/>
          <p:cNvPicPr>
            <a:picLocks noChangeAspect="1"/>
          </p:cNvPicPr>
          <p:nvPr/>
        </p:nvPicPr>
        <p:blipFill>
          <a:blip r:embed="rId2"/>
          <a:srcRect t="25494"/>
          <a:stretch>
            <a:fillRect/>
          </a:stretch>
        </p:blipFill>
        <p:spPr>
          <a:xfrm>
            <a:off x="1355187" y="1162692"/>
            <a:ext cx="6846278" cy="5188344"/>
          </a:xfrm>
          <a:prstGeom prst="rect">
            <a:avLst/>
          </a:prstGeom>
          <a:ln>
            <a:solidFill>
              <a:schemeClr val="bg1"/>
            </a:solidFill>
          </a:ln>
        </p:spPr>
      </p:pic>
      <p:sp>
        <p:nvSpPr>
          <p:cNvPr id="4" name="Rounded Rectangle 3"/>
          <p:cNvSpPr/>
          <p:nvPr/>
        </p:nvSpPr>
        <p:spPr>
          <a:xfrm>
            <a:off x="4800600" y="4724400"/>
            <a:ext cx="3429000" cy="166233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895600" y="435114"/>
            <a:ext cx="4293163" cy="707886"/>
          </a:xfrm>
          <a:prstGeom prst="rect">
            <a:avLst/>
          </a:prstGeom>
        </p:spPr>
        <p:txBody>
          <a:bodyPr wrap="none">
            <a:spAutoFit/>
          </a:bodyPr>
          <a:lstStyle/>
          <a:p>
            <a:r>
              <a:rPr lang="te-IN" sz="4000" b="1" i="1" dirty="0">
                <a:solidFill>
                  <a:schemeClr val="tx2">
                    <a:lumMod val="75000"/>
                  </a:schemeClr>
                </a:solidFill>
              </a:rPr>
              <a:t>తెలుగు మాండలికాలు</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80579"/>
            <a:ext cx="4572000" cy="3000821"/>
          </a:xfrm>
          <a:prstGeom prst="rect">
            <a:avLst/>
          </a:prstGeom>
        </p:spPr>
        <p:txBody>
          <a:bodyPr>
            <a:spAutoFit/>
          </a:bodyPr>
          <a:lstStyle/>
          <a:p>
            <a:pPr>
              <a:lnSpc>
                <a:spcPct val="150000"/>
              </a:lnSpc>
            </a:pPr>
            <a:r>
              <a:rPr lang="te-IN" dirty="0" smtClean="0"/>
              <a:t>పొటుకు</a:t>
            </a:r>
          </a:p>
          <a:p>
            <a:pPr>
              <a:lnSpc>
                <a:spcPct val="150000"/>
              </a:lnSpc>
            </a:pPr>
            <a:r>
              <a:rPr lang="te-IN" dirty="0" smtClean="0"/>
              <a:t>నవ్వార = </a:t>
            </a:r>
            <a:r>
              <a:rPr lang="en-US" dirty="0" err="1" smtClean="0"/>
              <a:t>Mancham</a:t>
            </a:r>
            <a:r>
              <a:rPr lang="en-US" dirty="0" smtClean="0"/>
              <a:t> </a:t>
            </a:r>
            <a:r>
              <a:rPr lang="en-US" dirty="0" err="1" smtClean="0"/>
              <a:t>ku</a:t>
            </a:r>
            <a:r>
              <a:rPr lang="en-US" dirty="0" smtClean="0"/>
              <a:t> </a:t>
            </a:r>
            <a:r>
              <a:rPr lang="en-US" dirty="0" err="1" smtClean="0"/>
              <a:t>vaade</a:t>
            </a:r>
            <a:r>
              <a:rPr lang="en-US" dirty="0" smtClean="0"/>
              <a:t> ribbon</a:t>
            </a:r>
          </a:p>
          <a:p>
            <a:pPr>
              <a:lnSpc>
                <a:spcPct val="150000"/>
              </a:lnSpc>
            </a:pPr>
            <a:r>
              <a:rPr lang="te-IN" dirty="0" smtClean="0"/>
              <a:t>నేలమాళిగ = </a:t>
            </a:r>
            <a:r>
              <a:rPr lang="en-US" dirty="0" smtClean="0"/>
              <a:t>underground house</a:t>
            </a:r>
          </a:p>
          <a:p>
            <a:pPr>
              <a:lnSpc>
                <a:spcPct val="150000"/>
              </a:lnSpc>
            </a:pPr>
            <a:r>
              <a:rPr lang="te-IN" dirty="0" smtClean="0"/>
              <a:t>వాంతికి = వాంతులు</a:t>
            </a:r>
          </a:p>
          <a:p>
            <a:pPr>
              <a:lnSpc>
                <a:spcPct val="150000"/>
              </a:lnSpc>
            </a:pPr>
            <a:r>
              <a:rPr lang="te-IN" dirty="0" smtClean="0"/>
              <a:t>బేదులు = విరేచనాలు</a:t>
            </a:r>
          </a:p>
          <a:p>
            <a:pPr>
              <a:lnSpc>
                <a:spcPct val="150000"/>
              </a:lnSpc>
            </a:pPr>
            <a:r>
              <a:rPr lang="te-IN" dirty="0" smtClean="0"/>
              <a:t>వాకిలి = తలుపు</a:t>
            </a:r>
          </a:p>
          <a:p>
            <a:pPr>
              <a:lnSpc>
                <a:spcPct val="150000"/>
              </a:lnSpc>
            </a:pPr>
            <a:r>
              <a:rPr lang="te-IN" dirty="0" smtClean="0"/>
              <a:t>పుండుకూర = గోంగూర</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084581"/>
            <a:ext cx="6858000" cy="7725192"/>
          </a:xfrm>
          <a:prstGeom prst="rect">
            <a:avLst/>
          </a:prstGeom>
        </p:spPr>
        <p:txBody>
          <a:bodyPr wrap="square">
            <a:spAutoFit/>
          </a:bodyPr>
          <a:lstStyle/>
          <a:p>
            <a:r>
              <a:rPr lang="te-IN" sz="800" dirty="0"/>
              <a:t>మాటకు శృతిలయలుంటాయి. అలాగే యో ప్రతీ మాండలికానికి కొన్ని సొగసులుంటాయి. ఒక మాండలికం గొప్ప అనీ, మరో మాండలికం తక్కువ అనీ. అనుకోవడం తప్పు. మా సొంతూరు శ్రీ సూర్య నారాయణస్వామి ఆలయమున్న అరసవిల్లి. శ్రీకాకుళం పట్టణానికి ఒక మైలు దూరం. మా ఊరెళ్లినపుడు పలకరింపులే పులకరింప జేస్తాయి. “ఓహో బాబు! ఎప్పుడు రాక" అన్న ఆ పలకరింపులో ఆప్యాయతతో కూడిన సంగీతం ఉంటుంది.</a:t>
            </a:r>
          </a:p>
          <a:p>
            <a:r>
              <a:rPr lang="te-IN" sz="800" dirty="0"/>
              <a:t>కాళీపట్నం రామారావు(కా.రా)మాష్టారు రచనలన్నీ శ్రీకాకుళం మాండలికంలోనే రాశారు. అలాగే గణేశ్ పాత్రో చాలా నాటకాల్ని అక్కడి యాసలోనే రాశారు. యాసకి కూడా అందం ఉంది. వినడానికి ఆనందంగా</a:t>
            </a:r>
          </a:p>
          <a:p>
            <a:r>
              <a:rPr lang="te-IN" sz="800" dirty="0"/>
              <a:t>ఉంటుంది.“ఓలమ్మ గుంటడికి బేపొచ్చి బీపంతా బక్రీసిందే” బేపి అంటే కుక్క, బీపి అంటే వీపు, బక్రీడమంటే గీరటం. వేపి అన్న పదానికి దేశ్యవిశేష్యంలో కుక్క అని అర్థం. 'వబయోరభేదః' ('వ'కు 'బ'కు భేదం లేదు) అన్నారు</a:t>
            </a:r>
          </a:p>
          <a:p>
            <a:r>
              <a:rPr lang="te-IN" sz="800" dirty="0"/>
              <a:t>కాబట్టి 'వే' బదులుగా 'బే' వాడుకలోకి వచ్చింది. పక్కనే ఉన్న ఒడిశా ప్రభావమది. “అమ్మీ మీ పెనిమిటి ఇంటి కాడున్నాడమ్మా”. భర్తను పెనిమిటి అనడం ఈ ప్రాంతంలో ప్రత్యేకత. బహుశా ఈ పదం పెనుపు+మేటి అనే</a:t>
            </a:r>
          </a:p>
          <a:p>
            <a:r>
              <a:rPr lang="te-IN" sz="800" dirty="0"/>
              <a:t>పదాల సమ్మేళనమై ఉంటుంది. పెనుపు అంటే పెంచువాడు అనే అర్థంలో. “ఆడి కేటా గీర్మానము” అనే ప్రయోగం అవతలవాడి పొగరుబోతుతనానికి వాడుతుంటారు. “గీర్వాణ' పదంలో నుంచి పుట్టిందై ఉండాలి.</a:t>
            </a:r>
          </a:p>
          <a:p>
            <a:r>
              <a:rPr lang="te-IN" sz="800" dirty="0"/>
              <a:t>ఈ ప్రాంతంలో వింత సంబోధనలు ఉంటాయి "ఏవండీ బాబు నువ్వెక్కడుం తన్నావిప్పుడు?” ఇక్కడ “నువ్వు” అంటే | మీరు అని అర్థం. ఇది బహుశా ఆంగ్ల | సంప్రదాయమై ఉండాలి. నువ్వన్నా, | మీరన్నా “యు” అనే</a:t>
            </a:r>
          </a:p>
          <a:p>
            <a:r>
              <a:rPr lang="te-IN" sz="800" dirty="0"/>
              <a:t>పదం వాడతాం | కాబట్టి. | కారానికి "వర్ర” అని వాడతారు. ఈ | పదం పాండురంగ మాహాత్మ్యంలో "... ఒక | గొన్ని ద్రబ్బెడలొక గొన్ని తాలిపులొక కొన్ని | విధముల యొట్టి జారు...” అని వర్ణించాడు. అదే విధంగా బహుశా</a:t>
            </a:r>
          </a:p>
          <a:p>
            <a:r>
              <a:rPr lang="te-IN" sz="800" dirty="0"/>
              <a:t>ఆంగ్ల శబ్దంలో నుంచి పుట్టిన పదమేమో! ఆంగ్లంలో "ఒకటోపియా' అంటారు. శబ్దంలో నుంచి పుట్టిన పదాలను “క్రొ”, “బై”, “మ్యూ ", "కుకూ” మొదలైన పదాలు శబ్ద జనితాలు. వర్రలాగే గర్ర అనే పదమూ వాడుకలో</a:t>
            </a:r>
          </a:p>
          <a:p>
            <a:r>
              <a:rPr lang="te-IN" sz="800" dirty="0"/>
              <a:t>ఉంది. గురజాడ వారు కన్యాశుల్కం నాటకంలో ఈ పదం వాడారు. "ఆడి కేటా గర్ర” అంటే వాడి కేంటా గర్వమని. ఎవరన్నా డాంబికం ప్రదర్శిస్తే వారిని “నువ్వేటి గయినేరు గుంపువండీ?” అంటారు. గయినేరు అన్నపదం</a:t>
            </a:r>
          </a:p>
          <a:p>
            <a:r>
              <a:rPr lang="te-IN" sz="800" dirty="0"/>
              <a:t>“గవర్నర్ అనే ఆంగ్ల పదానికి రూపాంతరం. మరి ఈ గుంపు ఎక్కడి నుంచి వచ్చిందో అని పరిశోధిస్తే "గింఫ్” అనే ఆంగ్ల దొర ఈ ప్రాంతంలో ఉండే వాడని తెలిసింది. అతణ్ని “గవర్నర్ గింఫ్” అనే వారు ఆ వాడుకలో నుంచి</a:t>
            </a:r>
          </a:p>
          <a:p>
            <a:r>
              <a:rPr lang="te-IN" sz="800" dirty="0"/>
              <a:t>పుట్టిందే ఈ "గయినేరుగుంపు”. మా ఇంట్లో పనిమనిషిది శ్రీకాకుళం జిల్లా. ఓ రోజు "అమ్మగోరూ, మా దేశం వెళ్తాన్నావమ్మా! పదిరోజులు దాకా రావమ్మా” అంది. అప్పుడర్థమయింది “దేశం” అంటే సొంతూరని, వాళ్లకి</a:t>
            </a:r>
          </a:p>
          <a:p>
            <a:r>
              <a:rPr lang="te-IN" sz="800" dirty="0"/>
              <a:t>విజయవాడ పరాయి దేశం కింద లెక్క!. “ఏటాడి గోరోజనవు” ఏమిటి వాడి గొప్పతనం అనే అర్థంలో వాడతారు. అదే అర్థంలో “నీలుగు” అనే పదం వాడకంలో ఉంది. "ఏటా నీలుగుతున్నావు” అని తరచుగా అంటూ</a:t>
            </a:r>
          </a:p>
          <a:p>
            <a:r>
              <a:rPr lang="te-IN" sz="800" dirty="0"/>
              <a:t>ఉంటారు. పోలిక అనే పదానికి ఎక్కువగా "సాటవ” అనే పదం వాడుతుంటారు. "నక్కకీ నాగలోకానికే' అనే సామెత కూడా ఉంది ఈ ప్రాంతంలో! | “బాబు అల్లాగుంట గెడ్డలోన | పడిపోనాది” అంటే కాలువలో ఆ పిల్ల</a:t>
            </a:r>
          </a:p>
          <a:p>
            <a:r>
              <a:rPr lang="te-IN" sz="800" dirty="0"/>
              <a:t>పడిపోయిందని అర్థం "మా అయ్య | గుడ్డికాడ కెల్లినాడు" అంటారు. “గుడ్డి” అంటే పొలం అని అర్థం. అలాగే "మాయమ్మ బుగతోరింటికి పని కెల్లినాది” అంటారు. "బుగత” అంటే భూస్వామి. ఈ పదం “భుక్త" అంటే</a:t>
            </a:r>
          </a:p>
          <a:p>
            <a:r>
              <a:rPr lang="te-IN" sz="800" dirty="0"/>
              <a:t>భోజనం పెట్టేవాడు అనే శబ్దంలో నుంచి పుట్టింది. కొన్ని పదాలు ఉచ్చారణను బట్టి అర్థాలు మారుతుంటాయి. అలాగే” అనే పదానికి అనేక అర్థాలున్నాయి. మంద్రస్థాయిలో అంటే “తప్పకుండా” అనీ, మధ్యమ స్థాయిలో</a:t>
            </a:r>
          </a:p>
          <a:p>
            <a:r>
              <a:rPr lang="te-IN" sz="800" dirty="0"/>
              <a:t>అంటే "చూసుకుందాం” అనే ధోరణి, తారాస్థాయిలో అంటే “నువ్వేం చేసుకుంటావో చేసుకో” అనే భావం స్ఫురిస్తాయి. గురజాడ వారు కన్యాశుల్కంలో వెంకమ్మ చేత “మీరెప్పుడు ఓగాయిత్తం మాటలే అంచూవుంచారు”</a:t>
            </a:r>
          </a:p>
          <a:p>
            <a:r>
              <a:rPr lang="te-IN" sz="800" dirty="0"/>
              <a:t>అని అనిపిస్తారు. “అఘాయిత్యం” అనే పదానికి రూపాంతరం “ఓగాయిత్తం” అలాగే “ఊష్టం”, “ఉడుకు”అనే పదాలు కూడా ఈ ప్రాంతానివే. “ఉష్టం”లో నుంచి వచ్చిన ఈ పదానికి జ్వరం అని అర్థం. అలాగే</a:t>
            </a:r>
          </a:p>
          <a:p>
            <a:r>
              <a:rPr lang="te-IN" sz="800" dirty="0"/>
              <a:t>“వేడి” అనే శబ్దానికి “ఉడుకు” అని వాడతారు. “సలేస్తంది కదా ఉడుకునీలు పోసుకో బాబూ” అంటారు చలికాలంలో! అడ్డగోలుగా ప్రవర్తించే వాళ్లని "ఆడి కేటా ఒల్లుపోత్రం” అని అంటారు. ముక్కుసూటిగా అనడానికి</a:t>
            </a:r>
          </a:p>
          <a:p>
            <a:r>
              <a:rPr lang="te-IN" sz="800" dirty="0"/>
              <a:t>“ఖరాఖండీ” అనే శబ్దం వాడతారు. ప్రతీ మాండలికానికి ఆయా ప్రాంతాల సంప్రదాయాలు, పాలకులు, సరిహద్దులు మొదలైన వాటి ప్రభావాలు ఉంటాయి. మాండలికాన్ని ఆనందించాలి గాని దోషాలు వెతకడానికి ప్రయత్నం</a:t>
            </a:r>
          </a:p>
          <a:p>
            <a:r>
              <a:rPr lang="te-IN" sz="800" dirty="0"/>
              <a:t>చెయ్యకూడదు. కొన్ని సంస్కృత పదాలు దేశ్యవిశేష్యాలై ఈ మాండలికం లోనికి చొచ్చుకు వచ్చాయి. “ఆడు ఇదమూ పదమూ లేని మనిసిరా” అని వాడుతుంటారు. “విధము”, “పథమూ”అనే సంస్కృత పదాలు ఇలా</a:t>
            </a:r>
          </a:p>
          <a:p>
            <a:r>
              <a:rPr lang="te-IN" sz="800" dirty="0"/>
              <a:t>రూపాంతరం చెంది ఉండాలి. "ఆడితోనేటిరా నీకు, ఉల్లీ కాడూ వసాకాడూ” దేనికీ పనికిరాని వాణ్నీ ఇలా | అంటూ ఉంటారు. అంటే అసలు విలువలేని వాడు అని అర్థం. “చితక్కొట్టేసాడు” అనే పదం పలు అర్థాల్లో వాడుతూ</a:t>
            </a:r>
          </a:p>
          <a:p>
            <a:r>
              <a:rPr lang="te-IN" sz="800" dirty="0"/>
              <a:t>ఉంటారు. ఒక్కొక్క శృతిలో ఒక్కొక్క భావం స్ఫురిస్తుంది. ఆశ్చర్యార్థకంలో వాడితే "బ్రహ్మాండంగా ఉంది” అనీ, విసుగ్గా అంటే “బోరు” కొట్టేశాడని అర్థం. ఆహారం విషయంలో కూడా కొన్ని అందమైన పదాలున్నాయి. “బాబూ</a:t>
            </a:r>
          </a:p>
          <a:p>
            <a:r>
              <a:rPr lang="te-IN" sz="800" dirty="0"/>
              <a:t>పకాలి తిన్నావా” అంటే చద్దన్నం | తిన్నావా అని అర్థం. బహుశా ప్రాతః కాలంలో తినే ఆహారం కాబట్టి ఆ శబ్దం | వచ్చి ఉంటుంది. పూర్వం తెల్లవారు ఝామున పకాలి తిని ఉడుపులకీ, కోతలకీ | పొలాలకు బయలు దేరేవారు.</a:t>
            </a:r>
          </a:p>
          <a:p>
            <a:r>
              <a:rPr lang="te-IN" sz="800" dirty="0"/>
              <a:t>అలాగే పొలం నుంచి వచ్చిన తర్వాత సాయంత్రం | తినే ఆహారాన్ని "అలబొద్దు" అంటారు. | ఆలమందల పొద్దు అంటే పశువులు ఇంటికి తిరిగొచ్చే వేళ నుంచి ఉత్పన్నమైన పదం. | “తొంగో” అంటే నిద్రపో అని అర్థం. |</a:t>
            </a:r>
          </a:p>
          <a:p>
            <a:r>
              <a:rPr lang="te-IN" sz="800" dirty="0"/>
              <a:t>తూంగో అనే తమిళ పదంలోంచి ఈ పదం | పుట్టిందా లేక ఈ పదమే అక్కడికెళ్లి | తూంగో అయిందా అన్నది మీమాంస! | అలాగే “కుట్టి” అనే మలయాళ పదానికి | సమంగా “కుట్టె" అనే పదం ఈ ప్రాంతంలో వాడుకలో</a:t>
            </a:r>
          </a:p>
          <a:p>
            <a:r>
              <a:rPr lang="te-IN" sz="800" dirty="0"/>
              <a:t>ఉంది. “వెర్రి కుట్టె" అనే పదం గురజాడ వాడారు. “రాముని విరిశరముల బారికి నేనేమని సహింతునే, చెలీ ఏమని సహింతునే! వీడి తసాగొయ్యా. వీడి బాణాలు పువ్వులుటోయి. ఆ మాట ఎవడు నమ్ముతాడు. వెర్రి కుట్టే</a:t>
            </a:r>
          </a:p>
          <a:p>
            <a:r>
              <a:rPr lang="te-IN" sz="800" dirty="0"/>
              <a:t>ఎవడయినా నమ్మాలిగాని” మలయాళ కుట్టి ఆడపిల్లయితే శ్రీకాకుళం కుట్టె మగ పిల్లాడు “అయ్య”, “అమ్మ” అన్నవి ఎంత సున్నితమైన పదాలు. తెలుగు “అయ్య" మళయాళీ "అయ్యన్" దగ్గరగా ఉంటాయి.</a:t>
            </a:r>
          </a:p>
          <a:p>
            <a:r>
              <a:rPr lang="te-IN" sz="800" dirty="0"/>
              <a:t>“ఏవలగ" అనే పదాన్ని గమ్మత్తుగా వాడుతుంటారు. సంకోచంగా పలికితే “నిజమా” అని స్పురిస్తే, కోపంగా అంటే “ఎందుకలా చేశాడు” అనే అర్థాన్నిస్తుంది. “ఏటీడి గోతాలు”. “కోతలు” అనే పదానికి వికృతి</a:t>
            </a:r>
          </a:p>
          <a:p>
            <a:r>
              <a:rPr lang="te-IN" sz="800" dirty="0"/>
              <a:t>గోతాలు. అయితే గోనె సంచిని కూడా “గోతాం” అని వాడతారు. శ్రీకాకుళం మాండలికాన్ని పరిశోధిస్తుంటే ఒక నిఘంటువుకి సరిపోయినన్ని పదాలు దొరుకుతాయి. అలాగే ప్రతి మాండలికం లోనూ ఒక నిఘంటువు తయారు</a:t>
            </a:r>
          </a:p>
          <a:p>
            <a:r>
              <a:rPr lang="te-IN" sz="800" dirty="0"/>
              <a:t>చెయ్యవచ్చు. తెలుగు భాషలో ఉన్నన్ని మాండలికాలు మరే భాషలోనూ లేవంటే అతిశయోక్తి కాదేమో? ఒకే లిపితో అనేక భాషలున్నాయి గానీ, ఒకే లిపి ఉన్న ఒకే భాషలో ఇన్ని మాండలికాలు ఉండటం అరుదు. అన్ని</a:t>
            </a:r>
          </a:p>
          <a:p>
            <a:r>
              <a:rPr lang="te-IN" sz="800" dirty="0"/>
              <a:t>మాండలికాల్లోని పదాలన్నీ తీసుకుని మన తెలుగు నిఘంటువు తయారు చేస్తే ప్రపంచభాషల్లో ఏ భాషలోనూ లేనన్ని పదాలు తెలుగు భాషలో ఉంటాయి.</a:t>
            </a:r>
          </a:p>
        </p:txBody>
      </p:sp>
      <p:sp>
        <p:nvSpPr>
          <p:cNvPr id="3" name="Rectangle 2"/>
          <p:cNvSpPr/>
          <p:nvPr/>
        </p:nvSpPr>
        <p:spPr>
          <a:xfrm>
            <a:off x="762000" y="838200"/>
            <a:ext cx="7696200" cy="5632311"/>
          </a:xfrm>
          <a:prstGeom prst="rect">
            <a:avLst/>
          </a:prstGeom>
        </p:spPr>
        <p:txBody>
          <a:bodyPr wrap="square">
            <a:spAutoFit/>
          </a:bodyPr>
          <a:lstStyle/>
          <a:p>
            <a:pPr>
              <a:lnSpc>
                <a:spcPct val="150000"/>
              </a:lnSpc>
            </a:pPr>
            <a:r>
              <a:rPr lang="te-IN" sz="2000" dirty="0"/>
              <a:t>మాటకు శృతిలయలుంటాయి. అలాగే యో ప్రతీ మాండలికానికి కొన్ని సొగసులుంటాయి. ఒక మాండలికం గొప్ప అనీ, మరో మాండలికం తక్కువ అనీ. అనుకోవడం తప్పు. మా సొంతూరు శ్రీ సూర్య నారాయణస్వామి ఆలయమున్న అరసవిల్లి. శ్రీకాకుళం పట్టణానికి ఒక మైలు దూరం. మా ఊరెళ్లినపుడు పలకరింపులే పులకరింప జేస్తాయి. “ఓహో బాబు! ఎప్పుడు రాక" అన్న ఆ పలకరింపులో ఆప్యాయతతో కూడిన సంగీతం ఉంటుంది.</a:t>
            </a:r>
          </a:p>
          <a:p>
            <a:pPr>
              <a:lnSpc>
                <a:spcPct val="150000"/>
              </a:lnSpc>
            </a:pPr>
            <a:r>
              <a:rPr lang="te-IN" sz="2000" dirty="0"/>
              <a:t>కాళీపట్నం రామారావు(కా.రా)మాష్టారు రచనలన్నీ శ్రీకాకుళం మాండలికంలోనే రాశారు. అలాగే గణేశ్ పాత్రో చాలా నాటకాల్ని అక్కడి యాసలోనే రాశారు. యాసకి కూడా అందం ఉంది. వినడానికి ఆనందంగా</a:t>
            </a:r>
          </a:p>
          <a:p>
            <a:pPr>
              <a:lnSpc>
                <a:spcPct val="150000"/>
              </a:lnSpc>
            </a:pPr>
            <a:r>
              <a:rPr lang="te-IN" sz="2000" dirty="0"/>
              <a:t>ఉంటుంది.“ఓలమ్మ గుంటడికి బేపొచ్చి బీపంతా బక్రీసిందే” బేపి అంటే కుక్క, బీపి అంటే వీపు, బక్రీడమంటే గీరటం. వేపి అన్న పదానికి దేశ్యవిశేష్యంలో కుక్క అని అర్థం. 'వబయోరభేదః' ('వ'కు 'బ'కు భేదం లేదు) అన్నారు</a:t>
            </a:r>
          </a:p>
        </p:txBody>
      </p:sp>
      <p:sp>
        <p:nvSpPr>
          <p:cNvPr id="4" name="Rectangle 3"/>
          <p:cNvSpPr/>
          <p:nvPr/>
        </p:nvSpPr>
        <p:spPr>
          <a:xfrm>
            <a:off x="2590800" y="206514"/>
            <a:ext cx="3249608" cy="707886"/>
          </a:xfrm>
          <a:prstGeom prst="rect">
            <a:avLst/>
          </a:prstGeom>
        </p:spPr>
        <p:txBody>
          <a:bodyPr wrap="none">
            <a:spAutoFit/>
          </a:bodyPr>
          <a:lstStyle/>
          <a:p>
            <a:r>
              <a:rPr lang="te-IN" sz="4000" b="1" i="1" dirty="0"/>
              <a:t>కళింగాంధ్ర భాష </a:t>
            </a:r>
            <a:endParaRPr lang="en-US" sz="4000" b="1"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59388"/>
            <a:ext cx="8153400" cy="5493812"/>
          </a:xfrm>
          <a:prstGeom prst="rect">
            <a:avLst/>
          </a:prstGeom>
        </p:spPr>
        <p:txBody>
          <a:bodyPr wrap="square">
            <a:spAutoFit/>
          </a:bodyPr>
          <a:lstStyle/>
          <a:p>
            <a:pPr>
              <a:lnSpc>
                <a:spcPct val="150000"/>
              </a:lnSpc>
              <a:buFont typeface="Wingdings" pitchFamily="2" charset="2"/>
              <a:buChar char="Ø"/>
            </a:pPr>
            <a:r>
              <a:rPr lang="en-US" dirty="0" smtClean="0"/>
              <a:t> </a:t>
            </a:r>
            <a:r>
              <a:rPr lang="te-IN" dirty="0" smtClean="0"/>
              <a:t>ఈ </a:t>
            </a:r>
            <a:r>
              <a:rPr lang="te-IN" dirty="0"/>
              <a:t>ప్రాంతంలో వింత సంబోధనలు ఉంటాయి "ఏవండీ బాబు నువ్వెక్కడుం తన్నావిప్పుడు?” ఇక్కడ “నువ్వు” అంటే | మీరు అని అర్థం. ఇది బహుశా ఆంగ్ల | సంప్రదాయమై ఉండాలి. </a:t>
            </a:r>
            <a:endParaRPr lang="en-US" dirty="0" smtClean="0"/>
          </a:p>
          <a:p>
            <a:pPr>
              <a:lnSpc>
                <a:spcPct val="150000"/>
              </a:lnSpc>
              <a:buFont typeface="Wingdings" pitchFamily="2" charset="2"/>
              <a:buChar char="Ø"/>
            </a:pPr>
            <a:r>
              <a:rPr lang="en-US" dirty="0"/>
              <a:t> </a:t>
            </a:r>
            <a:r>
              <a:rPr lang="te-IN" dirty="0" smtClean="0"/>
              <a:t>నువ్వన్నా</a:t>
            </a:r>
            <a:r>
              <a:rPr lang="te-IN" dirty="0"/>
              <a:t>, | మీరన్నా “యు” అనే</a:t>
            </a:r>
          </a:p>
          <a:p>
            <a:pPr>
              <a:lnSpc>
                <a:spcPct val="150000"/>
              </a:lnSpc>
            </a:pPr>
            <a:r>
              <a:rPr lang="te-IN" dirty="0"/>
              <a:t>పదం వాడతాం | కాబట్టి. | కారానికి "వర్ర” అని వాడతారు. ఈ | పదం పాండురంగ మాహాత్మ్యంలో "... ఒక | గొన్ని ద్రబ్బెడలొక గొన్ని తాలిపులొక కొన్ని | విధముల యొట్టి జారు...” అని వర్ణించాడు</a:t>
            </a:r>
            <a:r>
              <a:rPr lang="te-IN" dirty="0" smtClean="0"/>
              <a:t>.</a:t>
            </a:r>
            <a:endParaRPr lang="en-US" dirty="0" smtClean="0"/>
          </a:p>
          <a:p>
            <a:pPr>
              <a:lnSpc>
                <a:spcPct val="150000"/>
              </a:lnSpc>
              <a:buFont typeface="Wingdings" pitchFamily="2" charset="2"/>
              <a:buChar char="Ø"/>
            </a:pPr>
            <a:r>
              <a:rPr lang="te-IN" dirty="0" smtClean="0"/>
              <a:t> </a:t>
            </a:r>
            <a:r>
              <a:rPr lang="te-IN" dirty="0"/>
              <a:t>అదే విధంగా </a:t>
            </a:r>
            <a:r>
              <a:rPr lang="te-IN" dirty="0" smtClean="0"/>
              <a:t>బహుశా</a:t>
            </a:r>
            <a:r>
              <a:rPr lang="en-US" dirty="0" smtClean="0"/>
              <a:t> </a:t>
            </a:r>
            <a:r>
              <a:rPr lang="te-IN" dirty="0" smtClean="0"/>
              <a:t>ఆంగ్ల </a:t>
            </a:r>
            <a:r>
              <a:rPr lang="te-IN" dirty="0"/>
              <a:t>శబ్దంలో నుంచి పుట్టిన పదమేమో! ఆంగ్లంలో "ఒకటోపియా' అంటారు. శబ్దంలో నుంచి పుట్టిన పదాలను “క్రొ”, “బై”, “మ్యూ ", "కుకూ” మొదలైన పదాలు శబ్ద జనితాలు</a:t>
            </a:r>
            <a:r>
              <a:rPr lang="te-IN" dirty="0" smtClean="0"/>
              <a:t>. </a:t>
            </a:r>
            <a:r>
              <a:rPr lang="te-IN" dirty="0"/>
              <a:t>వర్రలాగే గర్ర అనే పదమూ వాడుకలో</a:t>
            </a:r>
          </a:p>
          <a:p>
            <a:pPr>
              <a:lnSpc>
                <a:spcPct val="150000"/>
              </a:lnSpc>
            </a:pPr>
            <a:r>
              <a:rPr lang="te-IN" dirty="0"/>
              <a:t>ఉంది</a:t>
            </a:r>
            <a:r>
              <a:rPr lang="te-IN" dirty="0" smtClean="0"/>
              <a:t>.</a:t>
            </a:r>
            <a:endParaRPr lang="en-US" dirty="0" smtClean="0"/>
          </a:p>
          <a:p>
            <a:pPr>
              <a:lnSpc>
                <a:spcPct val="150000"/>
              </a:lnSpc>
              <a:buFont typeface="Wingdings" pitchFamily="2" charset="2"/>
              <a:buChar char="Ø"/>
            </a:pPr>
            <a:r>
              <a:rPr lang="te-IN" dirty="0" smtClean="0"/>
              <a:t> </a:t>
            </a:r>
            <a:r>
              <a:rPr lang="te-IN" dirty="0"/>
              <a:t>గురజాడ వారు కన్యాశుల్కం నాటకంలో ఈ పదం వాడారు. "ఆడి కేటా గర్ర” అంటే వాడి కేంటా గర్వమని. ఎవరన్నా డాంబికం ప్రదర్శిస్తే వారిని “నువ్వేటి గయినేరు గుంపువండీ?” అంటారు. గయినేరు అన్నపదం</a:t>
            </a:r>
          </a:p>
        </p:txBody>
      </p:sp>
      <p:sp>
        <p:nvSpPr>
          <p:cNvPr id="3" name="Rectangle 2"/>
          <p:cNvSpPr/>
          <p:nvPr/>
        </p:nvSpPr>
        <p:spPr>
          <a:xfrm>
            <a:off x="3352800" y="206514"/>
            <a:ext cx="1329210" cy="707886"/>
          </a:xfrm>
          <a:prstGeom prst="rect">
            <a:avLst/>
          </a:prstGeom>
        </p:spPr>
        <p:txBody>
          <a:bodyPr wrap="none">
            <a:spAutoFit/>
          </a:bodyPr>
          <a:lstStyle/>
          <a:p>
            <a:r>
              <a:rPr lang="te-IN" sz="4000" b="1" i="1" dirty="0" smtClean="0"/>
              <a:t>యాస</a:t>
            </a:r>
            <a:endParaRPr lang="te-IN" sz="4000" b="1"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bg2">
                <a:tint val="60000"/>
                <a:satMod val="355000"/>
                <a:alpha val="9000"/>
              </a:schemeClr>
            </a:gs>
            <a:gs pos="40000">
              <a:schemeClr val="bg2">
                <a:tint val="85000"/>
                <a:satMod val="320000"/>
              </a:schemeClr>
            </a:gs>
            <a:gs pos="100000">
              <a:schemeClr val="bg2">
                <a:shade val="55000"/>
                <a:satMod val="300000"/>
              </a:schemeClr>
            </a:gs>
          </a:gsLst>
          <a:path path="circle">
            <a:fillToRect l="-24500" t="-20000" r="124500" b="120000"/>
          </a:path>
        </a:gradFill>
        <a:effectLst/>
      </p:bgPr>
    </p:bg>
    <p:spTree>
      <p:nvGrpSpPr>
        <p:cNvPr id="1" name=""/>
        <p:cNvGrpSpPr/>
        <p:nvPr/>
      </p:nvGrpSpPr>
      <p:grpSpPr>
        <a:xfrm>
          <a:off x="0" y="0"/>
          <a:ext cx="0" cy="0"/>
          <a:chOff x="0" y="0"/>
          <a:chExt cx="0" cy="0"/>
        </a:xfrm>
      </p:grpSpPr>
      <p:sp>
        <p:nvSpPr>
          <p:cNvPr id="2" name="Rectangle 1"/>
          <p:cNvSpPr/>
          <p:nvPr/>
        </p:nvSpPr>
        <p:spPr>
          <a:xfrm>
            <a:off x="1219200" y="654561"/>
            <a:ext cx="7467600" cy="5593839"/>
          </a:xfrm>
          <a:prstGeom prst="rect">
            <a:avLst/>
          </a:prstGeom>
        </p:spPr>
        <p:txBody>
          <a:bodyPr wrap="square">
            <a:spAutoFit/>
          </a:bodyPr>
          <a:lstStyle/>
          <a:p>
            <a:pPr>
              <a:lnSpc>
                <a:spcPct val="150000"/>
              </a:lnSpc>
              <a:buBlip>
                <a:blip r:embed="rId2"/>
              </a:buBlip>
            </a:pPr>
            <a:r>
              <a:rPr lang="en-US" sz="2000" b="1" dirty="0"/>
              <a:t> </a:t>
            </a:r>
            <a:r>
              <a:rPr lang="te-IN" sz="2000" b="1" dirty="0" smtClean="0"/>
              <a:t>తెలుగు </a:t>
            </a:r>
            <a:r>
              <a:rPr lang="te-IN" sz="2000" b="1" dirty="0"/>
              <a:t>మాండలికాలు</a:t>
            </a:r>
            <a:r>
              <a:rPr lang="te-IN" sz="2000" dirty="0"/>
              <a:t> అనగా </a:t>
            </a:r>
            <a:r>
              <a:rPr lang="te-IN" sz="2000" dirty="0">
                <a:hlinkClick r:id="rId3" tooltip="తెలుగు భాష"/>
              </a:rPr>
              <a:t>తెలుగు భాషకు</a:t>
            </a:r>
            <a:r>
              <a:rPr lang="te-IN" sz="2000" dirty="0"/>
              <a:t> సంబంధించిన </a:t>
            </a:r>
            <a:r>
              <a:rPr lang="te-IN" sz="2000" dirty="0">
                <a:hlinkClick r:id="rId4" tooltip="మాండలిక భాష (పుట లేదు)"/>
              </a:rPr>
              <a:t>మాండలిక భాషలు</a:t>
            </a:r>
            <a:r>
              <a:rPr lang="te-IN" sz="2000" dirty="0"/>
              <a:t> (</a:t>
            </a:r>
            <a:r>
              <a:rPr lang="en-US" sz="2000" dirty="0"/>
              <a:t>Dialects). </a:t>
            </a:r>
            <a:r>
              <a:rPr lang="te-IN" sz="2000" dirty="0"/>
              <a:t>మండలం అంటే ప్రాంతం</a:t>
            </a:r>
            <a:r>
              <a:rPr lang="te-IN" sz="2000" dirty="0" smtClean="0"/>
              <a:t>.</a:t>
            </a:r>
            <a:endParaRPr lang="en-US" sz="2000" dirty="0" smtClean="0"/>
          </a:p>
          <a:p>
            <a:pPr>
              <a:lnSpc>
                <a:spcPct val="150000"/>
              </a:lnSpc>
              <a:buBlip>
                <a:blip r:embed="rId2"/>
              </a:buBlip>
            </a:pPr>
            <a:r>
              <a:rPr lang="te-IN" sz="2000" dirty="0" smtClean="0"/>
              <a:t> </a:t>
            </a:r>
            <a:r>
              <a:rPr lang="te-IN" sz="2000" dirty="0"/>
              <a:t>ఒక ప్రాంతంలో ఎక్కువమంది మాట్లాడే భాషని మాండలిక భాష అంటారు. ప్రతి భాషకి మాండలిక భాష ఉంటుంది. అలాగే తెలుగు భాషలో భాషాభేదాలున్నాయి</a:t>
            </a:r>
            <a:r>
              <a:rPr lang="te-IN" sz="2000" dirty="0" smtClean="0"/>
              <a:t>.</a:t>
            </a:r>
            <a:endParaRPr lang="en-US" sz="2000" dirty="0" smtClean="0"/>
          </a:p>
          <a:p>
            <a:pPr>
              <a:lnSpc>
                <a:spcPct val="150000"/>
              </a:lnSpc>
              <a:buBlip>
                <a:blip r:embed="rId2"/>
              </a:buBlip>
            </a:pPr>
            <a:r>
              <a:rPr lang="te-IN" sz="2000" dirty="0" smtClean="0"/>
              <a:t> </a:t>
            </a:r>
            <a:r>
              <a:rPr lang="te-IN" sz="2000" dirty="0"/>
              <a:t>మాండలిక భాష అనేది ప్రత్యేకమైన భాష కాదు. ఇది ప్రధాన భాషలో ఒక అంతర్గత భాషగా ఉంటుంది. ఏ ప్రాంతనికి చెందిన భాషా భేదమైనా తెలుగు భాషలో భాగంగానే ఉంటుంది</a:t>
            </a:r>
            <a:r>
              <a:rPr lang="te-IN" sz="2000" dirty="0" smtClean="0"/>
              <a:t>.</a:t>
            </a:r>
            <a:endParaRPr lang="en-US" sz="2000" dirty="0" smtClean="0"/>
          </a:p>
          <a:p>
            <a:pPr>
              <a:lnSpc>
                <a:spcPct val="150000"/>
              </a:lnSpc>
              <a:buBlip>
                <a:blip r:embed="rId2"/>
              </a:buBlip>
            </a:pPr>
            <a:r>
              <a:rPr lang="te-IN" sz="2000" dirty="0" smtClean="0"/>
              <a:t> </a:t>
            </a:r>
            <a:r>
              <a:rPr lang="te-IN" sz="2000" dirty="0"/>
              <a:t>మాండలిక భాషని న్యూన ప్రామాణికం (</a:t>
            </a:r>
            <a:r>
              <a:rPr lang="en-US" sz="2000" dirty="0"/>
              <a:t>Substandard form) </a:t>
            </a:r>
            <a:r>
              <a:rPr lang="te-IN" sz="2000" dirty="0"/>
              <a:t>గా చూస్తారు. అంటే ప్రధాన భాషకన్న తక్కువగా - చిన్నచూపు ఉంటుంది. మాండలిక భాష వ్యవహార ప్రధానమైనది. కొందరు మాండలిక భాషలో రచనలు చేసినా సార్వజనీనంగా ఉండే అవకాశం తక్కువ.</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76200"/>
            <a:ext cx="7543800" cy="7017306"/>
          </a:xfrm>
          <a:prstGeom prst="rect">
            <a:avLst/>
          </a:prstGeom>
        </p:spPr>
        <p:txBody>
          <a:bodyPr wrap="square">
            <a:spAutoFit/>
          </a:bodyPr>
          <a:lstStyle/>
          <a:p>
            <a:pPr>
              <a:lnSpc>
                <a:spcPct val="150000"/>
              </a:lnSpc>
              <a:buClr>
                <a:schemeClr val="accent4"/>
              </a:buClr>
              <a:buFont typeface="Wingdings" pitchFamily="2" charset="2"/>
              <a:buChar char="v"/>
            </a:pPr>
            <a:r>
              <a:rPr lang="en-US" sz="2000" dirty="0" smtClean="0"/>
              <a:t> </a:t>
            </a:r>
            <a:r>
              <a:rPr lang="te-IN" sz="2000" dirty="0" smtClean="0"/>
              <a:t>మాండలిక </a:t>
            </a:r>
            <a:r>
              <a:rPr lang="te-IN" sz="2000" dirty="0"/>
              <a:t>భాషల్ని అవగాహన చేసుకోవడం అనేది ఆయా ప్రాంతాలతో ప్రత్యక్ష సంభంధం కలిగినపుడు సులభం అవుతుంది. ప్రధాన భాషలు పరిసరాల భాషల ప్రభావం వల్ల భాషా స్వరూపం మార్పుకు లోనవుతూ ఉంటుంది</a:t>
            </a:r>
            <a:r>
              <a:rPr lang="te-IN" sz="2000" dirty="0" smtClean="0"/>
              <a:t>.</a:t>
            </a:r>
            <a:endParaRPr lang="en-US" sz="2000" dirty="0" smtClean="0"/>
          </a:p>
          <a:p>
            <a:pPr>
              <a:lnSpc>
                <a:spcPct val="150000"/>
              </a:lnSpc>
              <a:buClr>
                <a:schemeClr val="accent4"/>
              </a:buClr>
              <a:buFont typeface="Wingdings" pitchFamily="2" charset="2"/>
              <a:buChar char="v"/>
            </a:pPr>
            <a:r>
              <a:rPr lang="te-IN" sz="2000" dirty="0" smtClean="0"/>
              <a:t> </a:t>
            </a:r>
            <a:r>
              <a:rPr lang="te-IN" sz="2000" dirty="0"/>
              <a:t>ఉదాహరణకి తెలంగాణా తెలుగుపై ఉర్దూ ప్రభావం వల్ల ప్రత్యేకత సంతరించుకుంది. భౌగోళిక పరిస్థితుల ప్రభావం చేత కూడా మాండలిక పదాలు ఏర్పడుతూ ఉంటాయి</a:t>
            </a:r>
            <a:r>
              <a:rPr lang="te-IN" sz="2000" dirty="0" smtClean="0"/>
              <a:t>.</a:t>
            </a:r>
            <a:endParaRPr lang="en-US" sz="2000" dirty="0" smtClean="0"/>
          </a:p>
          <a:p>
            <a:pPr>
              <a:lnSpc>
                <a:spcPct val="150000"/>
              </a:lnSpc>
              <a:buClr>
                <a:schemeClr val="accent4"/>
              </a:buClr>
              <a:buFont typeface="Wingdings" pitchFamily="2" charset="2"/>
              <a:buChar char="v"/>
            </a:pPr>
            <a:r>
              <a:rPr lang="te-IN" sz="2000" dirty="0" smtClean="0"/>
              <a:t> </a:t>
            </a:r>
            <a:r>
              <a:rPr lang="te-IN" sz="2000" dirty="0"/>
              <a:t>సముద్రతీరంలోని వాళ్ళ భాషాపదాలు, ఎడారి ప్రాంతంలోగల భాషాపదాలు భిన్నంగా ఉంటాయి. కులాన్ని బట్టి, వృత్తిని బట్టి, మతాన్ని బట్టి మాండలిక భాషాభేదాలు ఏర్పడతాయి</a:t>
            </a:r>
            <a:r>
              <a:rPr lang="te-IN" sz="2000" dirty="0" smtClean="0"/>
              <a:t>.</a:t>
            </a:r>
            <a:endParaRPr lang="en-US" sz="2000" dirty="0" smtClean="0"/>
          </a:p>
          <a:p>
            <a:pPr>
              <a:lnSpc>
                <a:spcPct val="150000"/>
              </a:lnSpc>
              <a:buClr>
                <a:schemeClr val="accent4"/>
              </a:buClr>
              <a:buFont typeface="Wingdings" pitchFamily="2" charset="2"/>
              <a:buChar char="v"/>
            </a:pPr>
            <a:r>
              <a:rPr lang="te-IN" sz="2000" dirty="0" smtClean="0"/>
              <a:t> </a:t>
            </a:r>
            <a:r>
              <a:rPr lang="te-IN" sz="2000" dirty="0"/>
              <a:t>మనదేశంలో కొన్ని కులాల భాష ప్రత్యేకంగా ఉంటుంది. కమ్మరి, జాలరి, వడ్రంగి మొదలైనవారి భాష ప్రత్యేకంగా ఉండి వృత్తి మాండలికాలుగా వ్యవహరింపబడతాయి. </a:t>
            </a:r>
            <a:endParaRPr lang="en-US" sz="2000" dirty="0" smtClean="0"/>
          </a:p>
          <a:p>
            <a:pPr>
              <a:lnSpc>
                <a:spcPct val="150000"/>
              </a:lnSpc>
              <a:buClr>
                <a:schemeClr val="accent4"/>
              </a:buClr>
              <a:buFont typeface="Wingdings" pitchFamily="2" charset="2"/>
              <a:buChar char="v"/>
            </a:pPr>
            <a:r>
              <a:rPr lang="en-US" sz="2000" dirty="0"/>
              <a:t> </a:t>
            </a:r>
            <a:r>
              <a:rPr lang="te-IN" sz="2000" dirty="0" smtClean="0"/>
              <a:t>క్రైస్తవమతస్థులైన </a:t>
            </a:r>
            <a:r>
              <a:rPr lang="te-IN" sz="2000" dirty="0"/>
              <a:t>తెలుగువారి భాషకి, హిందూ మతస్థులైన తెలుగువారి భాషకి భేదాలు గమనించవచ్చును.</a:t>
            </a:r>
          </a:p>
          <a:p>
            <a:pPr>
              <a:lnSpc>
                <a:spcPct val="150000"/>
              </a:lnSpc>
            </a:pPr>
            <a:r>
              <a:rPr lang="te-IN" sz="2000" dirty="0"/>
              <a:t>తెలుగు మాండలిక పదకోశాలను </a:t>
            </a:r>
            <a:r>
              <a:rPr lang="te-IN" sz="2000" dirty="0">
                <a:hlinkClick r:id="rId2" tooltip="తెలుగు అకాడమి"/>
              </a:rPr>
              <a:t>తెలుగు అకాడమి</a:t>
            </a:r>
            <a:r>
              <a:rPr lang="te-IN" sz="2000" dirty="0"/>
              <a:t> ప్రచురించింది.</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81200" y="282714"/>
            <a:ext cx="5035353" cy="707886"/>
          </a:xfrm>
          <a:prstGeom prst="rect">
            <a:avLst/>
          </a:prstGeom>
        </p:spPr>
        <p:txBody>
          <a:bodyPr wrap="none">
            <a:spAutoFit/>
          </a:bodyPr>
          <a:lstStyle/>
          <a:p>
            <a:r>
              <a:rPr lang="te-IN" sz="4000" dirty="0"/>
              <a:t>ప్రధానమైన మాండలికాలు</a:t>
            </a:r>
          </a:p>
        </p:txBody>
      </p:sp>
      <p:sp>
        <p:nvSpPr>
          <p:cNvPr id="4" name="Rectangle 3"/>
          <p:cNvSpPr/>
          <p:nvPr/>
        </p:nvSpPr>
        <p:spPr>
          <a:xfrm>
            <a:off x="990600" y="1168569"/>
            <a:ext cx="8077200" cy="507831"/>
          </a:xfrm>
          <a:prstGeom prst="rect">
            <a:avLst/>
          </a:prstGeom>
        </p:spPr>
        <p:txBody>
          <a:bodyPr wrap="square">
            <a:spAutoFit/>
          </a:bodyPr>
          <a:lstStyle/>
          <a:p>
            <a:pPr>
              <a:lnSpc>
                <a:spcPct val="150000"/>
              </a:lnSpc>
            </a:pPr>
            <a:r>
              <a:rPr lang="te-IN" dirty="0"/>
              <a:t>తెలుగు భాషలో ప్రాంతాల ఆధారంగా నాలుగు ప్రధానమైన మాండలిక భాషలున్నాయి.</a:t>
            </a:r>
            <a:endParaRPr lang="en-US" dirty="0"/>
          </a:p>
        </p:txBody>
      </p:sp>
      <p:pic>
        <p:nvPicPr>
          <p:cNvPr id="6" name="Picture 5" descr="MAP - Copy - Copy (2).jpg"/>
          <p:cNvPicPr>
            <a:picLocks noChangeAspect="1"/>
          </p:cNvPicPr>
          <p:nvPr/>
        </p:nvPicPr>
        <p:blipFill>
          <a:blip r:embed="rId2"/>
          <a:stretch>
            <a:fillRect/>
          </a:stretch>
        </p:blipFill>
        <p:spPr>
          <a:xfrm>
            <a:off x="228600" y="2260208"/>
            <a:ext cx="4811704" cy="2921392"/>
          </a:xfrm>
          <a:prstGeom prst="rect">
            <a:avLst/>
          </a:prstGeom>
        </p:spPr>
      </p:pic>
      <p:sp>
        <p:nvSpPr>
          <p:cNvPr id="7" name="Rectangle 6"/>
          <p:cNvSpPr/>
          <p:nvPr/>
        </p:nvSpPr>
        <p:spPr>
          <a:xfrm>
            <a:off x="5257800" y="1905000"/>
            <a:ext cx="3733800" cy="3916457"/>
          </a:xfrm>
          <a:prstGeom prst="rect">
            <a:avLst/>
          </a:prstGeom>
        </p:spPr>
        <p:txBody>
          <a:bodyPr wrap="square">
            <a:spAutoFit/>
          </a:bodyPr>
          <a:lstStyle/>
          <a:p>
            <a:pPr>
              <a:lnSpc>
                <a:spcPct val="150000"/>
              </a:lnSpc>
            </a:pPr>
            <a:r>
              <a:rPr lang="te-IN" sz="2800" dirty="0"/>
              <a:t>1. సాగరాంధ్ర భాష : కృష్ణా, గుంటూరు, ఉభయ గోదావరి జిల్లాలలోని భాషని కోస్తా మాండలికం లేదా సాగరాంధ్ర మాండలికం అంటారు.</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38800" y="1378327"/>
            <a:ext cx="3276600" cy="4031873"/>
          </a:xfrm>
          <a:prstGeom prst="rect">
            <a:avLst/>
          </a:prstGeom>
        </p:spPr>
        <p:txBody>
          <a:bodyPr wrap="square">
            <a:spAutoFit/>
          </a:bodyPr>
          <a:lstStyle/>
          <a:p>
            <a:r>
              <a:rPr lang="te-IN" sz="3200" dirty="0"/>
              <a:t>2. రాయలసీమ భాష : చిత్తూరు, నెల్లూరు, అనంతపురం, కడప,కర్నూలు జిల్లాల ప్రాంతపు భాషని రాయలసీమ మాండలికం అంటారు</a:t>
            </a:r>
            <a:endParaRPr lang="en-US" sz="3200" dirty="0"/>
          </a:p>
        </p:txBody>
      </p:sp>
      <p:pic>
        <p:nvPicPr>
          <p:cNvPr id="3" name="Picture 2" descr="MAP - Copy.jpg"/>
          <p:cNvPicPr>
            <a:picLocks noChangeAspect="1"/>
          </p:cNvPicPr>
          <p:nvPr/>
        </p:nvPicPr>
        <p:blipFill>
          <a:blip r:embed="rId2"/>
          <a:stretch>
            <a:fillRect/>
          </a:stretch>
        </p:blipFill>
        <p:spPr>
          <a:xfrm>
            <a:off x="304800" y="1048044"/>
            <a:ext cx="4895556" cy="489555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elangana-Map1.jpg"/>
          <p:cNvPicPr>
            <a:picLocks noChangeAspect="1"/>
          </p:cNvPicPr>
          <p:nvPr/>
        </p:nvPicPr>
        <p:blipFill>
          <a:blip r:embed="rId2"/>
          <a:stretch>
            <a:fillRect/>
          </a:stretch>
        </p:blipFill>
        <p:spPr>
          <a:xfrm>
            <a:off x="228600" y="1905000"/>
            <a:ext cx="5054992" cy="3791244"/>
          </a:xfrm>
          <a:prstGeom prst="rect">
            <a:avLst/>
          </a:prstGeom>
        </p:spPr>
      </p:pic>
      <p:sp>
        <p:nvSpPr>
          <p:cNvPr id="3" name="Rectangle 2"/>
          <p:cNvSpPr/>
          <p:nvPr/>
        </p:nvSpPr>
        <p:spPr>
          <a:xfrm>
            <a:off x="5867400" y="1828800"/>
            <a:ext cx="3276600" cy="4462760"/>
          </a:xfrm>
          <a:prstGeom prst="rect">
            <a:avLst/>
          </a:prstGeom>
        </p:spPr>
        <p:txBody>
          <a:bodyPr wrap="square">
            <a:spAutoFit/>
          </a:bodyPr>
          <a:lstStyle/>
          <a:p>
            <a:pPr>
              <a:lnSpc>
                <a:spcPct val="150000"/>
              </a:lnSpc>
            </a:pPr>
            <a:r>
              <a:rPr lang="te-IN" sz="3200" dirty="0"/>
              <a:t>3. తెలంగాణ భాష : </a:t>
            </a:r>
            <a:r>
              <a:rPr lang="te-IN" sz="3200" dirty="0">
                <a:hlinkClick r:id="rId3" tooltip="తెలంగాణ"/>
              </a:rPr>
              <a:t>తెలంగాణ</a:t>
            </a:r>
            <a:r>
              <a:rPr lang="te-IN" sz="3200" dirty="0"/>
              <a:t> ప్రాంతపు బాషని తెలంగాణ మాండలికం అంటారు.</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P - Copy - Copy.jpg"/>
          <p:cNvPicPr>
            <a:picLocks noChangeAspect="1"/>
          </p:cNvPicPr>
          <p:nvPr/>
        </p:nvPicPr>
        <p:blipFill>
          <a:blip r:embed="rId2"/>
          <a:stretch>
            <a:fillRect/>
          </a:stretch>
        </p:blipFill>
        <p:spPr>
          <a:xfrm>
            <a:off x="228600" y="1533938"/>
            <a:ext cx="5334000" cy="3787913"/>
          </a:xfrm>
          <a:prstGeom prst="rect">
            <a:avLst/>
          </a:prstGeom>
        </p:spPr>
      </p:pic>
      <p:sp>
        <p:nvSpPr>
          <p:cNvPr id="3" name="Rectangle 2"/>
          <p:cNvSpPr/>
          <p:nvPr/>
        </p:nvSpPr>
        <p:spPr>
          <a:xfrm>
            <a:off x="5791200" y="1524000"/>
            <a:ext cx="3352800" cy="3916457"/>
          </a:xfrm>
          <a:prstGeom prst="rect">
            <a:avLst/>
          </a:prstGeom>
        </p:spPr>
        <p:txBody>
          <a:bodyPr wrap="square">
            <a:spAutoFit/>
          </a:bodyPr>
          <a:lstStyle/>
          <a:p>
            <a:pPr>
              <a:lnSpc>
                <a:spcPct val="150000"/>
              </a:lnSpc>
            </a:pPr>
            <a:r>
              <a:rPr lang="te-IN" sz="2800" dirty="0"/>
              <a:t>4. కళింగాంధ్ర భాష : విశాఖపట్నం, విజయనగరం, శ్రీకాకుళం జిల్లాల భాషని కళింగాంధ్ర మాండలికం అంటారు.</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228600"/>
            <a:ext cx="4572000" cy="1877437"/>
          </a:xfrm>
          <a:prstGeom prst="rect">
            <a:avLst/>
          </a:prstGeom>
        </p:spPr>
        <p:txBody>
          <a:bodyPr>
            <a:spAutoFit/>
          </a:bodyPr>
          <a:lstStyle/>
          <a:p>
            <a:pPr algn="ctr"/>
            <a:r>
              <a:rPr lang="te-IN" sz="3600" b="1" i="1" dirty="0"/>
              <a:t>తేడాలు, మాండలిక </a:t>
            </a:r>
            <a:r>
              <a:rPr lang="te-IN" sz="3600" b="1" i="1" dirty="0" smtClean="0"/>
              <a:t>సంఖ్య</a:t>
            </a:r>
            <a:endParaRPr lang="te-IN" sz="3600" b="1" i="1" dirty="0"/>
          </a:p>
          <a:p>
            <a:pPr algn="ctr"/>
            <a:r>
              <a:rPr lang="te-IN" sz="4000" b="1" i="1" dirty="0" smtClean="0"/>
              <a:t/>
            </a:r>
            <a:br>
              <a:rPr lang="te-IN" sz="4000" b="1" i="1" dirty="0" smtClean="0"/>
            </a:br>
            <a:endParaRPr lang="en-US" sz="4000" b="1" i="1" dirty="0"/>
          </a:p>
        </p:txBody>
      </p:sp>
      <p:sp>
        <p:nvSpPr>
          <p:cNvPr id="3" name="Rectangle 2"/>
          <p:cNvSpPr/>
          <p:nvPr/>
        </p:nvSpPr>
        <p:spPr>
          <a:xfrm>
            <a:off x="609600" y="838200"/>
            <a:ext cx="8001000" cy="5355312"/>
          </a:xfrm>
          <a:prstGeom prst="rect">
            <a:avLst/>
          </a:prstGeom>
        </p:spPr>
        <p:txBody>
          <a:bodyPr wrap="square">
            <a:spAutoFit/>
          </a:bodyPr>
          <a:lstStyle/>
          <a:p>
            <a:pPr>
              <a:lnSpc>
                <a:spcPct val="150000"/>
              </a:lnSpc>
            </a:pPr>
            <a:r>
              <a:rPr lang="te-IN" sz="1900" dirty="0" smtClean="0"/>
              <a:t>1961</a:t>
            </a:r>
            <a:r>
              <a:rPr lang="en-US" sz="1900" dirty="0" smtClean="0"/>
              <a:t> </a:t>
            </a:r>
            <a:r>
              <a:rPr lang="te-IN" sz="1900" dirty="0" smtClean="0"/>
              <a:t>జనగణన </a:t>
            </a:r>
            <a:r>
              <a:rPr lang="te-IN" sz="1900" dirty="0"/>
              <a:t>ప్రకారం తెలుగు మాండలికాలు:- అంకతి, </a:t>
            </a:r>
            <a:r>
              <a:rPr lang="te-IN" sz="1900" dirty="0">
                <a:hlinkClick r:id="rId2" tooltip="ఆంధ్ర"/>
              </a:rPr>
              <a:t>ఆంధ్ర</a:t>
            </a:r>
            <a:r>
              <a:rPr lang="te-IN" sz="1900" dirty="0"/>
              <a:t> , </a:t>
            </a:r>
            <a:r>
              <a:rPr lang="te-IN" sz="1900" dirty="0">
                <a:hlinkClick r:id="rId3" tooltip="బుడబుక్కల"/>
              </a:rPr>
              <a:t>బుడబుక్కల</a:t>
            </a:r>
            <a:r>
              <a:rPr lang="te-IN" sz="1900" dirty="0"/>
              <a:t> , </a:t>
            </a:r>
            <a:r>
              <a:rPr lang="te-IN" sz="1900" dirty="0">
                <a:hlinkClick r:id="rId4" tooltip="డొక్కల (పుట లేదు)"/>
              </a:rPr>
              <a:t>డొక్కల</a:t>
            </a:r>
            <a:r>
              <a:rPr lang="te-IN" sz="1900" dirty="0"/>
              <a:t> , </a:t>
            </a:r>
            <a:r>
              <a:rPr lang="te-IN" sz="1900" dirty="0">
                <a:hlinkClick r:id="rId5" tooltip="చెంచు"/>
              </a:rPr>
              <a:t>చెంచు</a:t>
            </a:r>
            <a:r>
              <a:rPr lang="te-IN" sz="1900" dirty="0"/>
              <a:t> , </a:t>
            </a:r>
            <a:r>
              <a:rPr lang="te-IN" sz="1900" dirty="0">
                <a:hlinkClick r:id="rId6" tooltip="ఎకిడి (పుట లేదు)"/>
              </a:rPr>
              <a:t>ఎకిడి</a:t>
            </a:r>
            <a:r>
              <a:rPr lang="te-IN" sz="1900" dirty="0"/>
              <a:t> , గొడారి, బేరాది, </a:t>
            </a:r>
            <a:r>
              <a:rPr lang="te-IN" sz="1900" dirty="0">
                <a:hlinkClick r:id="rId7" tooltip="దాసరి"/>
              </a:rPr>
              <a:t>దాసరి</a:t>
            </a:r>
            <a:r>
              <a:rPr lang="te-IN" sz="1900" dirty="0"/>
              <a:t> , </a:t>
            </a:r>
            <a:r>
              <a:rPr lang="te-IN" sz="1900" dirty="0">
                <a:hlinkClick r:id="rId8" tooltip="దొమ్మర"/>
              </a:rPr>
              <a:t>దొమ్మర</a:t>
            </a:r>
            <a:r>
              <a:rPr lang="te-IN" sz="1900" dirty="0"/>
              <a:t> , గోలారి (గొల్లరి), </a:t>
            </a:r>
            <a:r>
              <a:rPr lang="te-IN" sz="1900" dirty="0">
                <a:hlinkClick r:id="rId9" tooltip="కమ్మర"/>
              </a:rPr>
              <a:t>కమ్మర</a:t>
            </a:r>
            <a:r>
              <a:rPr lang="te-IN" sz="1900" dirty="0"/>
              <a:t> , కామాటి, </a:t>
            </a:r>
            <a:r>
              <a:rPr lang="te-IN" sz="1900" dirty="0">
                <a:hlinkClick r:id="rId10" tooltip="కాశికాపిడి"/>
              </a:rPr>
              <a:t>కాశికాపిడి</a:t>
            </a:r>
            <a:r>
              <a:rPr lang="te-IN" sz="1900" dirty="0"/>
              <a:t> , కొడువ, </a:t>
            </a:r>
            <a:r>
              <a:rPr lang="te-IN" sz="1900" dirty="0">
                <a:hlinkClick r:id="rId11" tooltip="మేదరి"/>
              </a:rPr>
              <a:t>మేదరి</a:t>
            </a:r>
            <a:r>
              <a:rPr lang="te-IN" sz="1900" dirty="0"/>
              <a:t> , మాలబాస, </a:t>
            </a:r>
            <a:r>
              <a:rPr lang="te-IN" sz="1900" dirty="0">
                <a:hlinkClick r:id="rId12" tooltip="మాతంగి"/>
              </a:rPr>
              <a:t>మాతంగి</a:t>
            </a:r>
            <a:r>
              <a:rPr lang="te-IN" sz="1900" dirty="0"/>
              <a:t> , నగిలి, </a:t>
            </a:r>
            <a:r>
              <a:rPr lang="te-IN" sz="1900" dirty="0">
                <a:hlinkClick r:id="rId13" tooltip="పద్మసాలి (పుట లేదు)"/>
              </a:rPr>
              <a:t>పద్మసాలి</a:t>
            </a:r>
            <a:r>
              <a:rPr lang="te-IN" sz="1900" dirty="0"/>
              <a:t> , </a:t>
            </a:r>
            <a:r>
              <a:rPr lang="te-IN" sz="1900" dirty="0">
                <a:hlinkClick r:id="rId14" tooltip="జోగుల (పుట లేదు)"/>
              </a:rPr>
              <a:t>జోగుల</a:t>
            </a:r>
            <a:r>
              <a:rPr lang="te-IN" sz="1900" dirty="0"/>
              <a:t> , </a:t>
            </a:r>
            <a:r>
              <a:rPr lang="te-IN" sz="1900" dirty="0">
                <a:hlinkClick r:id="rId15" tooltip="పిచ్చుకుంట్ల"/>
              </a:rPr>
              <a:t>పిచ్చుకుంట్ల</a:t>
            </a:r>
            <a:r>
              <a:rPr lang="te-IN" sz="1900" dirty="0"/>
              <a:t> , </a:t>
            </a:r>
            <a:r>
              <a:rPr lang="te-IN" sz="1900" dirty="0">
                <a:hlinkClick r:id="rId16" tooltip="పాముల"/>
              </a:rPr>
              <a:t>పాముల</a:t>
            </a:r>
            <a:r>
              <a:rPr lang="te-IN" sz="1900" dirty="0"/>
              <a:t> , కొండ రెడ్డి, సాలెవారి, తెలంగాణా, తెలుగు, సగర, వడగ, వడరి, </a:t>
            </a:r>
            <a:r>
              <a:rPr lang="te-IN" sz="1900" dirty="0">
                <a:hlinkClick r:id="rId17" tooltip="వాల్మీకి"/>
              </a:rPr>
              <a:t>వాల్మీకి</a:t>
            </a:r>
            <a:r>
              <a:rPr lang="te-IN" sz="1900" dirty="0"/>
              <a:t> , </a:t>
            </a:r>
            <a:r>
              <a:rPr lang="te-IN" sz="1900" dirty="0">
                <a:hlinkClick r:id="rId18" tooltip="యానాది"/>
              </a:rPr>
              <a:t>యానాది</a:t>
            </a:r>
            <a:r>
              <a:rPr lang="te-IN" sz="1900" dirty="0"/>
              <a:t> , బగట, శ్రీకాకుళం, పశ్చిమ గోదావరి, తూర్పు గోదావరి, రాయలసీమ, నెల్లూరు, గుంటూరు, మద్రాసు(</a:t>
            </a:r>
            <a:r>
              <a:rPr lang="te-IN" sz="1900" dirty="0">
                <a:hlinkClick r:id="rId19" tooltip="వడుగ (పుట లేదు)"/>
              </a:rPr>
              <a:t>వడుగ</a:t>
            </a:r>
            <a:r>
              <a:rPr lang="te-IN" sz="1900" dirty="0"/>
              <a:t> ), ఒడిషా(</a:t>
            </a:r>
            <a:r>
              <a:rPr lang="te-IN" sz="1900" dirty="0">
                <a:hlinkClick r:id="rId20" tooltip="బడగ (పుట లేదు)"/>
              </a:rPr>
              <a:t>బడగ</a:t>
            </a:r>
            <a:r>
              <a:rPr lang="te-IN" sz="1900" dirty="0"/>
              <a:t> )</a:t>
            </a:r>
          </a:p>
          <a:p>
            <a:pPr>
              <a:lnSpc>
                <a:spcPct val="150000"/>
              </a:lnSpc>
            </a:pPr>
            <a:r>
              <a:rPr lang="te-IN" sz="1900" dirty="0"/>
              <a:t>వడ్డెర, చెంచు, సవర, మన్న దొర మాండలికాలు ప్రామాణిక తెలుగుకు అతిదగ్గరగా ఉంటాయి.</a:t>
            </a:r>
          </a:p>
          <a:p>
            <a:pPr>
              <a:lnSpc>
                <a:spcPct val="150000"/>
              </a:lnSpc>
            </a:pPr>
            <a:r>
              <a:rPr lang="te-IN" sz="1900" dirty="0"/>
              <a:t>తమిళనాడులో తెలుగు మాండలికాలను 3 విధములుగా విభజించినారు - సేలం, కోయంబత్తూరు, మదరాసు. విరుదునగరమ్, తూతుకుడి, మధురై, తంజావూరు ప్రాంతాలలో తెలుగు విశేషంగా వ్యవహారికంలో ఉంది.</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106</TotalTime>
  <Words>1964</Words>
  <Application>Microsoft Office PowerPoint</Application>
  <PresentationFormat>On-screen Show (4:3)</PresentationFormat>
  <Paragraphs>190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23</cp:revision>
  <dcterms:created xsi:type="dcterms:W3CDTF">2020-04-12T10:30:30Z</dcterms:created>
  <dcterms:modified xsi:type="dcterms:W3CDTF">2020-04-12T12:52:37Z</dcterms:modified>
</cp:coreProperties>
</file>