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83" r:id="rId14"/>
    <p:sldId id="282" r:id="rId15"/>
    <p:sldId id="281" r:id="rId16"/>
    <p:sldId id="280" r:id="rId17"/>
    <p:sldId id="279" r:id="rId18"/>
    <p:sldId id="278" r:id="rId19"/>
    <p:sldId id="277" r:id="rId20"/>
    <p:sldId id="276" r:id="rId21"/>
    <p:sldId id="275" r:id="rId22"/>
    <p:sldId id="274" r:id="rId23"/>
    <p:sldId id="273" r:id="rId24"/>
    <p:sldId id="272" r:id="rId25"/>
    <p:sldId id="271" r:id="rId26"/>
    <p:sldId id="270" r:id="rId27"/>
    <p:sldId id="269" r:id="rId28"/>
    <p:sldId id="268" r:id="rId29"/>
    <p:sldId id="267" r:id="rId30"/>
    <p:sldId id="287" r:id="rId31"/>
    <p:sldId id="284" r:id="rId32"/>
    <p:sldId id="285" r:id="rId33"/>
    <p:sldId id="286" r:id="rId34"/>
    <p:sldId id="288" r:id="rId35"/>
    <p:sldId id="289" r:id="rId36"/>
    <p:sldId id="290" r:id="rId37"/>
    <p:sldId id="291" r:id="rId38"/>
    <p:sldId id="296" r:id="rId39"/>
    <p:sldId id="294" r:id="rId40"/>
    <p:sldId id="292" r:id="rId41"/>
    <p:sldId id="293" r:id="rId42"/>
    <p:sldId id="295" r:id="rId43"/>
    <p:sldId id="297" r:id="rId44"/>
    <p:sldId id="298" r:id="rId45"/>
    <p:sldId id="299" r:id="rId46"/>
    <p:sldId id="300" r:id="rId47"/>
    <p:sldId id="301" r:id="rId48"/>
    <p:sldId id="303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15/04/2020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15/04/2020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15/04/2020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15/04/2020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15/04/2020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15/04/2020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5"/>
            </a:gs>
            <a:gs pos="60000">
              <a:schemeClr val="bg1">
                <a:shade val="92000"/>
                <a:satMod val="230000"/>
              </a:schemeClr>
            </a:gs>
            <a:gs pos="100000">
              <a:schemeClr val="bg1">
                <a:tint val="85000"/>
                <a:satMod val="40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15/04/2020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AA%E0%B1%8D%E0%B0%B0%E0%B0%AC%E0%B0%82%E0%B0%A7%E0%B0%82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te.wikipedia.org/w/index.php?title=%E0%B0%95%E0%B0%BE%E0%B0%B5%E0%B1%8D%E0%B0%AF%E0%B0%BE%E0%B0%A8%E0%B1%81%E0%B0%B6%E0%B0%BE%E0%B0%B8%E0%B0%A8%E0%B0%AE%E0%B1%8D&amp;action=edit&amp;redlink=1" TargetMode="External"/><Relationship Id="rId4" Type="http://schemas.openxmlformats.org/officeDocument/2006/relationships/hyperlink" Target="https://te.wikipedia.org/w/index.php?title=%E0%B0%B8%E0%B0%BF%E0%B0%A6%E0%B1%8D%E0%B0%A7%E0%B0%B9%E0%B1%87%E0%B0%AE%E0%B0%9A%E0%B0%82%E0%B0%A6%E0%B1%8D%E0%B0%B0%E0%B1%81%E0%B0%A1%E0%B1%81&amp;action=edit&amp;redlink=1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B8%E0%B0%82%E0%B0%A7%E0%B0%BF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te.wikipedia.org/wiki/%E0%B0%AC%E0%B0%82%E0%B0%A7%E0%B0%AE%E0%B1%81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AA%E0%B1%8D%E0%B0%B0%E0%B0%AC%E0%B0%82%E0%B0%A7%E0%B0%AE%E0%B1%81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te.wikipedia.org/wiki/%E0%B0%AA%E0%B0%82%E0%B0%9A%E0%B0%A4%E0%B0%82%E0%B0%A4%E0%B1%8D%E0%B0%B0%E0%B0%82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A4%E0%B1%86%E0%B0%B2%E0%B1%81%E0%B0%97%E0%B1%81_%E0%B0%B8%E0%B0%BE%E0%B0%B9%E0%B0%BF%E0%B0%A4%E0%B1%8D%E0%B0%AF%E0%B0%AE%E0%B1%81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te.wikipedia.org/wiki/%E0%B0%B6%E0%B1%8D%E0%B0%B0%E0%B1%80%E0%B0%A8%E0%B0%BE%E0%B0%A5%E0%B1%81%E0%B0%A1%E0%B1%81" TargetMode="External"/><Relationship Id="rId4" Type="http://schemas.openxmlformats.org/officeDocument/2006/relationships/hyperlink" Target="https://te.wikipedia.org/wiki/%E0%B0%AA%E0%B1%8D%E0%B0%B0%E0%B0%AC%E0%B0%82%E0%B0%A7%E0%B0%BE%E0%B0%B2%E0%B1%8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8B%E0%B0%A4%E0%B1%81%E0%B0%B5%E0%B1%81%E0%B0%B2%E0%B1%81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AA%E0%B1%81%E0%B0%B0%E0%B1%81%E0%B0%B7%E0%B0%BE%E0%B0%B0%E0%B1%8D%E0%B0%A7%E0%B0%BE%E0%B0%B2%E0%B1%81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B5%E0%B0%BF%E0%B0%AD%E0%B0%95%E0%B1%8D%E0%B0%A4%E0%B1%81%E0%B0%B2%E0%B1%81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85%E0%B0%97%E0%B1%8D%E0%B0%A8%E0%B0%BF_%E0%B0%AA%E0%B1%81%E0%B0%B0%E0%B0%BE%E0%B0%A3%E0%B0%AE%E0%B1%81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A8%E0%B0%BE%E0%B0%9F%E0%B0%95%E0%B0%BE%E0%B0%B2%E0%B1%81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e.wikipedia.org/w/index.php?title=%E0%B0%AA%E0%B1%8D%E0%B0%B0%E0%B1%87%E0%B0%95%E0%B1%8D%E0%B0%B7%E0%B0%95%E0%B1%81%E0%B0%B2%E0%B1%81&amp;action=edit&amp;redlink=1" TargetMode="External"/><Relationship Id="rId5" Type="http://schemas.openxmlformats.org/officeDocument/2006/relationships/hyperlink" Target="https://te.wikipedia.org/wiki/%E0%B0%A8%E0%B0%BE%E0%B0%9F%E0%B0%95%E0%B0%82" TargetMode="External"/><Relationship Id="rId4" Type="http://schemas.openxmlformats.org/officeDocument/2006/relationships/hyperlink" Target="https://te.wikipedia.org/wiki/%E0%B0%B0%E0%B0%82%E0%B0%97%E0%B0%B8%E0%B1%8D%E0%B0%A5%E0%B0%B2%E0%B0%82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A8%E0%B0%BE%E0%B0%9F%E0%B1%8D%E0%B0%AF_%E0%B0%B6%E0%B0%BE%E0%B0%B8%E0%B1%8D%E0%B0%A4%E0%B1%8D%E0%B0%B0%E0%B0%82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te.wikipedia.org/w/index.php?title=%E0%B0%B0%E0%B1%81%E0%B0%A6%E0%B1%8D%E0%B0%B0%E0%B0%A6%E0%B0%AE%E0%B0%A8%E0%B1%81%E0%B0%A1%E0%B1%81&amp;action=edit&amp;redlink=1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85%E0%B0%97%E0%B1%8D%E0%B0%A8%E0%B0%BF_%E0%B0%AA%E0%B1%81%E0%B0%B0%E0%B0%BE%E0%B0%A3%E0%B0%AE%E0%B1%81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/index.php?title=%E0%B0%AC%E0%B0%BE%E0%B0%AE%E0%B0%B9%E0%B1%81%E0%B0%A1%E0%B1%81&amp;action=edit&amp;redlink=1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te.wikipedia.org/wiki/%E0%B0%A6%E0%B0%82%E0%B0%A1%E0%B0%BF" TargetMode="External"/><Relationship Id="rId4" Type="http://schemas.openxmlformats.org/officeDocument/2006/relationships/hyperlink" Target="https://te.wikipedia.org/w/index.php?title=%E0%B0%95%E0%B0%BE%E0%B0%B5%E0%B1%8D%E0%B0%AF%E0%B0%BE%E0%B0%B2%E0%B0%82%E0%B0%95%E0%B0%BE%E0%B0%B0%E0%B0%AE%E0%B1%81&amp;action=edit&amp;redlink=1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/index.php?title=%E0%B0%86%E0%B0%A8%E0%B0%82%E0%B0%A6%E0%B0%B5%E0%B0%B0%E0%B1%8D%E0%B0%A7%E0%B0%A8%E0%B0%BE%E0%B0%9A%E0%B0%BE%E0%B0%B0%E0%B1%8D%E0%B0%AF%E0%B1%81%E0%B0%A1%E0%B1%81&amp;action=edit&amp;redlink=1" TargetMode="External"/><Relationship Id="rId2" Type="http://schemas.openxmlformats.org/officeDocument/2006/relationships/hyperlink" Target="https://te.wikipedia.org/w/index.php?title=%E0%B0%B5%E0%B0%BE%E0%B0%AE%E0%B0%A8%E0%B0%BE%E0%B0%9A%E0%B0%BE%E0%B0%B0%E0%B1%8D%E0%B0%AF%E0%B1%81%E0%B0%A1%E0%B1%81&amp;action=edit&amp;redlink=1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te.wikipedia.org/w/index.php?title=%E0%B0%AE%E0%B0%AE%E0%B1%8D%E0%B0%AE%E0%B0%9F%E0%B1%81%E0%B0%A1%E0%B1%81&amp;action=edit&amp;redlink=1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s://te.wikipedia.org/w/index.php?title=%E0%B0%AA%E0%B0%82%E0%B0%A1%E0%B0%BF%E0%B0%A4%E0%B0%B0%E0%B0%BE%E0%B0%9C%E0%B1%81&amp;action=edit&amp;redlink=1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te.wikipedia.org/wiki/%E0%B0%95%E0%B0%BE%E0%B0%95%E0%B1%81%E0%B0%A8%E0%B1%82%E0%B0%B0%E0%B0%BF_%E0%B0%85%E0%B0%AA%E0%B1%8D%E0%B0%AA%E0%B0%95%E0%B0%B5%E0%B0%BF" TargetMode="Externa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A8%E0%B0%BE%E0%B0%9F%E0%B1%8D%E0%B0%AF%E0%B0%82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86%E0%B0%A8%E0%B0%82%E0%B0%A6%E0%B0%82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A6%E0%B0%82%E0%B0%A1%E0%B0%BF_(%E0%B0%95%E0%B0%B5%E0%B0%BF)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B6%E0%B1%8D%E0%B0%B0%E0%B1%80%E0%B0%B6%E0%B1%8D%E0%B0%B0%E0%B1%80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AC%E0%B1%81%E0%B0%A6%E0%B1%8D%E0%B0%A7%E0%B0%BF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/index.php?title=%E0%B0%97%E0%B0%A6%E0%B1%8D%E0%B0%AF&amp;action=edit&amp;redlink=1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219200"/>
            <a:ext cx="6776214" cy="1938992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innerShdw blurRad="63500" dist="50800" dir="5400000">
              <a:prstClr val="black">
                <a:alpha val="50000"/>
              </a:prstClr>
            </a:innerShdw>
            <a:softEdge rad="3175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6000" dirty="0" smtClean="0"/>
              <a:t>P.R </a:t>
            </a:r>
            <a:r>
              <a:rPr lang="en-US" sz="6000" dirty="0" err="1" smtClean="0"/>
              <a:t>Govt</a:t>
            </a:r>
            <a:r>
              <a:rPr lang="en-US" sz="6000" dirty="0" smtClean="0"/>
              <a:t> College,</a:t>
            </a:r>
          </a:p>
          <a:p>
            <a:r>
              <a:rPr lang="en-US" sz="6000" dirty="0" smtClean="0"/>
              <a:t>	</a:t>
            </a:r>
            <a:r>
              <a:rPr lang="en-US" sz="6000" dirty="0" smtClean="0"/>
              <a:t>	Kakinada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905000" y="3733800"/>
            <a:ext cx="5379999" cy="1015663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innerShdw blurRad="63500" dist="50800" dir="5400000">
              <a:prstClr val="black">
                <a:alpha val="50000"/>
              </a:prstClr>
            </a:innerShdw>
            <a:softEdge rad="3175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6000" dirty="0" smtClean="0"/>
              <a:t>III BA IV paper</a:t>
            </a:r>
            <a:endParaRPr lang="en-US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0400" y="228600"/>
            <a:ext cx="27799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గద్య కావ్యము</a:t>
            </a:r>
            <a:endParaRPr lang="te-IN" sz="4000" b="1" i="1" u="sng" dirty="0"/>
          </a:p>
        </p:txBody>
      </p:sp>
      <p:sp>
        <p:nvSpPr>
          <p:cNvPr id="3" name="Rectangle 2"/>
          <p:cNvSpPr/>
          <p:nvPr/>
        </p:nvSpPr>
        <p:spPr>
          <a:xfrm>
            <a:off x="0" y="947678"/>
            <a:ext cx="9144000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ఇందులో </a:t>
            </a:r>
            <a:r>
              <a:rPr lang="te-IN" sz="2400" dirty="0" smtClean="0"/>
              <a:t>పద్యాలుండద్వు. అంతా గద్య మాత్రమే. అక్కడక్కడ ఏదైనా చిన్న పద్యము కావ్యం నంజుకోవడానికి ఉన్నట్లుంటే ఉండవచ్చును. అంతమాత్రాన గద్యకావ్యానికి హాని లేదు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te-IN" sz="2400" dirty="0" smtClean="0"/>
              <a:t> </a:t>
            </a:r>
            <a:r>
              <a:rPr lang="te-IN" sz="2400" dirty="0" smtClean="0"/>
              <a:t>ఉందులో కావ్యకామిని అప్పుడప్పుదు అక్కడక్కడ ఉచ్చ్వాసాలు విడుస్తూ ఉంటుంది. ఆశ్వాసం ఉంటే ఉండవచ్చును. 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te-IN" sz="2400" dirty="0" smtClean="0"/>
              <a:t>ఇవేవీ </a:t>
            </a:r>
            <a:r>
              <a:rPr lang="te-IN" sz="2400" dirty="0" smtClean="0"/>
              <a:t>లేకుండా ఒకటే పద్ధతిలో కూడా తీగసాగ వచ్చును.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130314"/>
            <a:ext cx="32528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చంపూ కావ్యము</a:t>
            </a:r>
            <a:endParaRPr lang="te-IN" sz="4000" b="1" i="1" u="sng" dirty="0"/>
          </a:p>
        </p:txBody>
      </p:sp>
      <p:sp>
        <p:nvSpPr>
          <p:cNvPr id="3" name="Rectangle 2"/>
          <p:cNvSpPr/>
          <p:nvPr/>
        </p:nvSpPr>
        <p:spPr>
          <a:xfrm>
            <a:off x="0" y="76200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ఇందులో </a:t>
            </a:r>
            <a:r>
              <a:rPr lang="te-IN" sz="2400" dirty="0" smtClean="0"/>
              <a:t>గద్యమూ, పద్యమూ ఉంటుంది; మనము దీనిని </a:t>
            </a:r>
            <a:r>
              <a:rPr lang="te-IN" sz="2400" dirty="0" smtClean="0">
                <a:hlinkClick r:id="rId3" tooltip="ప్రబంధం"/>
              </a:rPr>
              <a:t>ప్రబంధం</a:t>
            </a:r>
            <a:r>
              <a:rPr lang="te-IN" sz="2400" dirty="0" smtClean="0"/>
              <a:t> అనవచ్చును. 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ఇందులో </a:t>
            </a:r>
            <a:r>
              <a:rPr lang="te-IN" sz="2400" dirty="0" smtClean="0"/>
              <a:t>విభాగాలు యధేష్టంగా ఉంటవి. కాండవిభాగం, గుచ్చవిభాగం, స్తబకం, ఆశ్వాసం ఇంకా ఓచిత్యానుసారంగా </a:t>
            </a:r>
            <a:r>
              <a:rPr lang="te-IN" sz="2400" dirty="0" smtClean="0"/>
              <a:t>ఏవైనాసరే!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b="1" dirty="0" smtClean="0">
                <a:hlinkClick r:id="rId4" tooltip="సిద్ధహేమచంద్రుడు (పుట లేదు)"/>
              </a:rPr>
              <a:t> </a:t>
            </a:r>
            <a:r>
              <a:rPr lang="te-IN" sz="2400" b="1" dirty="0" smtClean="0">
                <a:hlinkClick r:id="rId4" tooltip="సిద్ధహేమచంద్రుడు (పుట లేదు)"/>
              </a:rPr>
              <a:t>సిద్ధహేమచంద్రుడు</a:t>
            </a:r>
            <a:r>
              <a:rPr lang="te-IN" sz="2400" dirty="0" smtClean="0"/>
              <a:t> తన </a:t>
            </a:r>
            <a:r>
              <a:rPr lang="te-IN" sz="2400" b="1" dirty="0" smtClean="0">
                <a:hlinkClick r:id="rId5" tooltip="కావ్యానుశాసనమ్ (పుట లేదు)"/>
              </a:rPr>
              <a:t>కావ్యానుశాసనమ్</a:t>
            </a:r>
            <a:r>
              <a:rPr lang="te-IN" sz="2400" dirty="0" smtClean="0"/>
              <a:t> లో వేరొక విధంగా కావ్య భేధ పరిగణం చేస్తున్నాడు. ప్రేక్ష్యమనీ, శ్రవ్యమనీ. 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ప్రేక్ష్య </a:t>
            </a:r>
            <a:r>
              <a:rPr lang="te-IN" sz="2400" dirty="0" smtClean="0"/>
              <a:t>కావ్యం కూడా పాఠ్యమనీ, గేయమనీ రెండు విధాలున్నవి.</a:t>
            </a:r>
            <a:endParaRPr lang="te-IN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పదార్ధములను </a:t>
            </a:r>
            <a:r>
              <a:rPr lang="te-IN" sz="2400" dirty="0" smtClean="0"/>
              <a:t>అభినయించే స్వభావము గేయములలో ఉంటుంది. 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యకావ్యాలలో </a:t>
            </a:r>
            <a:r>
              <a:rPr lang="te-IN" sz="2400" dirty="0" smtClean="0"/>
              <a:t>ప్రయోగము సామాన్యంగా మూడు </a:t>
            </a:r>
            <a:r>
              <a:rPr lang="te-IN" sz="2400" dirty="0" smtClean="0"/>
              <a:t>విధానాలు-మసృణము,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ఉద్ధతము</a:t>
            </a:r>
            <a:r>
              <a:rPr lang="te-IN" sz="2400" dirty="0" smtClean="0"/>
              <a:t>, మిశ్రమము అని. ఉపరూపకములనబడేవి గేయములో చేర్చబడినవి</a:t>
            </a:r>
            <a:r>
              <a:rPr lang="te-IN" sz="2400" dirty="0" smtClean="0"/>
              <a:t>.</a:t>
            </a:r>
            <a:endParaRPr lang="te-IN" sz="2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3657600" y="228600"/>
            <a:ext cx="181972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4000" b="1" i="1" u="sng" dirty="0" smtClean="0"/>
              <a:t>గేయము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8580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te-IN" sz="2400" b="1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ఇది </a:t>
            </a:r>
            <a:r>
              <a:rPr lang="te-IN" sz="2400" dirty="0" smtClean="0"/>
              <a:t>శ్రవ్యకావ్యాలలో ఒకటి. నాటకాదులలో మాదిరిగా ముఖాది సంధులు మాహాకావ్యంలో కూడా ఉండాలి. అప్పుడే కథాగమినిక బాగుంటుంది. 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ఇందులో </a:t>
            </a:r>
            <a:r>
              <a:rPr lang="te-IN" sz="2400" dirty="0" smtClean="0"/>
              <a:t>అవాతర విభాగాలను అనేక విధాల చేయుట జరిగినది- సర్గ, </a:t>
            </a:r>
            <a:r>
              <a:rPr lang="te-IN" sz="2400" dirty="0" smtClean="0">
                <a:hlinkClick r:id="rId3" tooltip="సంధి"/>
              </a:rPr>
              <a:t>సంధి</a:t>
            </a:r>
            <a:r>
              <a:rPr lang="te-IN" sz="2400" dirty="0" smtClean="0"/>
              <a:t>, ఆశ్వాసము, అవస్కంధక, </a:t>
            </a:r>
            <a:r>
              <a:rPr lang="te-IN" sz="2400" dirty="0" smtClean="0">
                <a:hlinkClick r:id="rId4" tooltip="బంధము"/>
              </a:rPr>
              <a:t>బంధము</a:t>
            </a:r>
            <a:r>
              <a:rPr lang="te-IN" sz="2400" dirty="0" smtClean="0"/>
              <a:t> అని. 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ప్రతి </a:t>
            </a:r>
            <a:r>
              <a:rPr lang="te-IN" sz="2400" dirty="0" smtClean="0"/>
              <a:t>బంధాంతములో భిన్న వృత్తము ఉండటము మామూలు. అష్టాదశవర్ణనలు మహాకావ్యంలో ఉండలనుట సామాన్యలక్షణము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te-IN" sz="2400" dirty="0" smtClean="0"/>
              <a:t> </a:t>
            </a:r>
            <a:r>
              <a:rPr lang="te-IN" sz="2400" dirty="0" smtClean="0"/>
              <a:t>వాటిలో కొన్ని తగ్గినా మహాకావ్యత్వానికి లోటు రాదు. కావ్యాలను వేరొక విధంగా కూడా విభజింపవచ్చును.</a:t>
            </a:r>
            <a:endParaRPr lang="te-IN" sz="2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3124200" y="152400"/>
            <a:ext cx="30139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మహా కావ్యము</a:t>
            </a:r>
            <a:endParaRPr lang="en-US" sz="4000" i="1" u="sn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66800"/>
            <a:ext cx="8839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te-IN" sz="2400" b="1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నాయకుడు </a:t>
            </a:r>
            <a:r>
              <a:rPr lang="te-IN" sz="2400" dirty="0" smtClean="0"/>
              <a:t>తన వృత్తమును ప్రతిపాదించుకోవాలి. వక్త్రము, అపరవక్త్రము అనే ఆర్యా వృత్తాలు ఇందులో ఉంటవి. 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ఆవృత్తాలు </a:t>
            </a:r>
            <a:r>
              <a:rPr lang="te-IN" sz="2400" dirty="0" smtClean="0"/>
              <a:t>భావ్యర్ధాన్ని సూచించేవిగా ఉండాలి. 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అవాంతర </a:t>
            </a:r>
            <a:r>
              <a:rPr lang="te-IN" sz="2400" dirty="0" smtClean="0"/>
              <a:t>ప్రకరణాల పరిసమాప్తి వచ్చినప్పుడు ఉచ్చ్వాస నిబంధనము చేయాలి. 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గద్యమయంగా </a:t>
            </a:r>
            <a:r>
              <a:rPr lang="te-IN" sz="2400" dirty="0" smtClean="0"/>
              <a:t>ఉండాలి. అక్కడక్కడా పద్యలున్నా దోషంలేదు.</a:t>
            </a:r>
            <a:endParaRPr lang="te-IN" sz="2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3352800" y="228600"/>
            <a:ext cx="21771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ఆఖ్యాయిక</a:t>
            </a:r>
            <a:endParaRPr lang="en-US" sz="4000" i="1" u="sng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8580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te-IN" sz="2400" b="1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ఇది </a:t>
            </a:r>
            <a:r>
              <a:rPr lang="te-IN" sz="2400" dirty="0" smtClean="0"/>
              <a:t>గద్యమయము. అంతా పద్యమయంగా కూడా ఉండవచ్చును. గద్యమయమైన కథకు కాదంబరి ఉదాహరణ. 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పద్యమయమునకు </a:t>
            </a:r>
            <a:r>
              <a:rPr lang="te-IN" sz="2400" dirty="0" smtClean="0"/>
              <a:t>లీలావతి ఉదాహరణ. </a:t>
            </a:r>
            <a:r>
              <a:rPr lang="te-IN" sz="2400" dirty="0" smtClean="0"/>
              <a:t>ఇందులో </a:t>
            </a:r>
            <a:r>
              <a:rPr lang="te-IN" sz="2400" dirty="0" smtClean="0"/>
              <a:t>నాయకుడు </a:t>
            </a:r>
            <a:r>
              <a:rPr lang="te-IN" sz="2400" dirty="0" smtClean="0"/>
              <a:t>ధీరకాంతుడు.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ఇతని </a:t>
            </a:r>
            <a:r>
              <a:rPr lang="te-IN" sz="2400" dirty="0" smtClean="0"/>
              <a:t>కథను కవిగాని, ఇతరులుగాని చెప్పాలి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కదలలో </a:t>
            </a:r>
            <a:r>
              <a:rPr lang="te-IN" sz="2400" dirty="0" smtClean="0"/>
              <a:t>అవాంతరభేదాలు చాలా ఉన్నట్లు ఊహించాలి.</a:t>
            </a:r>
            <a:endParaRPr lang="te-IN" sz="2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4038600" y="0"/>
            <a:ext cx="8178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కథ</a:t>
            </a:r>
            <a:endParaRPr lang="en-US" sz="4000" i="1" u="sn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89844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te-IN" sz="2400" b="1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>
                <a:hlinkClick r:id="rId3" tooltip="ప్రబంధము"/>
              </a:rPr>
              <a:t> </a:t>
            </a:r>
            <a:r>
              <a:rPr lang="te-IN" sz="2400" dirty="0" smtClean="0">
                <a:hlinkClick r:id="rId3" tooltip="ప్రబంధము"/>
              </a:rPr>
              <a:t>ప్రబంధము</a:t>
            </a:r>
            <a:r>
              <a:rPr lang="te-IN" sz="2400" dirty="0" smtClean="0"/>
              <a:t> మద్యములో ఇతరుల ప్రబోధం కొరకు కొన్ని ఉపాఖ్యానాలు చెప్పబడుతూ ఉంటవి. నలాదుల ఉపాఖ్యానాలు అటువంటివే. 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ఈచెప్పబడే </a:t>
            </a:r>
            <a:r>
              <a:rPr lang="te-IN" sz="2400" dirty="0" smtClean="0"/>
              <a:t>ఉపాఖ్యానమును ఒక గ్రధికుడు అభినయించుతూ, పఠించుతూ, గానం చేస్తూ చెప్పుటము </a:t>
            </a:r>
            <a:r>
              <a:rPr lang="te-IN" sz="2400" dirty="0" smtClean="0"/>
              <a:t>ఆఖ్యానమనబడుతున్నది.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నిశ్చయింపబడాలి</a:t>
            </a:r>
            <a:r>
              <a:rPr lang="te-IN" sz="2400" dirty="0" smtClean="0"/>
              <a:t>. కర్తవ్యా కర్తవ్య ప్రబోధమునే ప్రధానంగా చేసుకొని నిదర్శన నిబంధకుడు నిదర్శనరూపంగా తిర్యగతిర్యక్కుల చేష్టలను నిబంధించుతాడే గాని వాని చేష్టలలో అభినివేశమును ఉంచడన్నమాట. </a:t>
            </a:r>
            <a:r>
              <a:rPr lang="te-IN" sz="2400" dirty="0" smtClean="0">
                <a:hlinkClick r:id="rId4" tooltip="పంచతంత్రం"/>
              </a:rPr>
              <a:t>పంచతంత్రం</a:t>
            </a:r>
            <a:r>
              <a:rPr lang="te-IN" sz="2400" dirty="0" smtClean="0"/>
              <a:t> ఇటువంటిదే.</a:t>
            </a:r>
            <a:endParaRPr lang="te-IN" sz="2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3124200" y="228600"/>
            <a:ext cx="23246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ఆఖ్యానము</a:t>
            </a:r>
            <a:endParaRPr lang="en-US" sz="4000" i="1" u="sng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192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te-IN" sz="2400" b="1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చేతనాచేతనముల </a:t>
            </a:r>
            <a:r>
              <a:rPr lang="te-IN" sz="2400" dirty="0" smtClean="0"/>
              <a:t>చేష్టలను అనుసరించి కార్యము అకార్యములు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3429000" y="228600"/>
            <a:ext cx="24368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నిదర్శనము</a:t>
            </a:r>
            <a:endParaRPr lang="en-US" sz="4000" i="1" u="sng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200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te-IN" sz="2400" b="1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ఒక </a:t>
            </a:r>
            <a:r>
              <a:rPr lang="te-IN" sz="2400" dirty="0" smtClean="0"/>
              <a:t>మహా సభానిబంధనము- అందులో ఇద్దరి వివాదము. ఆపోట్లాట కూడా ప్రధానాంశమును సంబంధించి ఉండాలి. 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నిరూపింపబడే </a:t>
            </a:r>
            <a:r>
              <a:rPr lang="te-IN" sz="2400" dirty="0" smtClean="0"/>
              <a:t>భాషకంటే ఇతరభాషాసంబంధం కూడా ఉండాలి. 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అప్పటి </a:t>
            </a:r>
            <a:r>
              <a:rPr lang="te-IN" sz="2400" dirty="0" smtClean="0"/>
              <a:t>సంకీర్ణత్వములో ఒకరి భాష ఒకరికి తెలియకుండా ఉంటుంది. కాబట్టి వివాదం బాగా ముదురుతుంది.</a:t>
            </a:r>
            <a:endParaRPr lang="te-IN" sz="2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3657600" y="152400"/>
            <a:ext cx="16738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ప్రవహ్లిక</a:t>
            </a:r>
            <a:endParaRPr lang="en-US" sz="4000" i="1" u="sng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9060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దీనినే </a:t>
            </a:r>
            <a:r>
              <a:rPr lang="te-IN" sz="2400" dirty="0" smtClean="0"/>
              <a:t>మంధల్లి లేదా మంధల్లికా అనికూడా వ్యవహరింపబడుతున్నది. 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సంకీర్ణ </a:t>
            </a:r>
            <a:r>
              <a:rPr lang="te-IN" sz="2400" dirty="0" smtClean="0"/>
              <a:t>నీచ భాషానిబంధనము, క్షుద్రమైన పూజ. పురోహితామాత్య తాపసాదులు ప్రారంభించిన కార్యమును నిర్వహించలేకపోవటము ఇందులో ముఖ్యలక్షణములు.</a:t>
            </a:r>
            <a:endParaRPr lang="te-IN" sz="2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3657600" y="152400"/>
            <a:ext cx="16690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మతల్లిక</a:t>
            </a:r>
            <a:endParaRPr lang="en-US" sz="4000" i="1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5"/>
            </a:gs>
            <a:gs pos="60000">
              <a:schemeClr val="bg1">
                <a:shade val="92000"/>
                <a:satMod val="230000"/>
              </a:schemeClr>
            </a:gs>
            <a:gs pos="100000">
              <a:schemeClr val="bg1">
                <a:tint val="85000"/>
                <a:satMod val="40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2800" y="228600"/>
            <a:ext cx="18662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కావ్యము</a:t>
            </a:r>
            <a:endParaRPr lang="te-IN" sz="4000" b="1" i="1" u="sng" dirty="0"/>
          </a:p>
        </p:txBody>
      </p:sp>
      <p:sp>
        <p:nvSpPr>
          <p:cNvPr id="4" name="Rectangle 3"/>
          <p:cNvSpPr/>
          <p:nvPr/>
        </p:nvSpPr>
        <p:spPr>
          <a:xfrm>
            <a:off x="0" y="9144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</a:pPr>
            <a:r>
              <a:rPr lang="en-US" sz="2400" b="1" dirty="0" smtClean="0">
                <a:latin typeface="Courier New" pitchFamily="49" charset="0"/>
                <a:cs typeface="Gautami" pitchFamily="34" charset="0"/>
              </a:rPr>
              <a:t> </a:t>
            </a:r>
            <a:r>
              <a:rPr lang="te-IN" sz="2400" b="1" dirty="0" smtClean="0">
                <a:latin typeface="Courier New" pitchFamily="49" charset="0"/>
                <a:cs typeface="Gautami" pitchFamily="34" charset="0"/>
              </a:rPr>
              <a:t>కల్పితము </a:t>
            </a:r>
            <a:r>
              <a:rPr lang="te-IN" sz="2400" b="1" dirty="0" smtClean="0">
                <a:latin typeface="Courier New" pitchFamily="49" charset="0"/>
                <a:cs typeface="Gautami" pitchFamily="34" charset="0"/>
              </a:rPr>
              <a:t>గానీ</a:t>
            </a:r>
            <a:r>
              <a:rPr lang="en-US" sz="2400" b="1" dirty="0" smtClean="0">
                <a:latin typeface="Courier New" pitchFamily="49" charset="0"/>
                <a:cs typeface="Gautami" pitchFamily="34" charset="0"/>
              </a:rPr>
              <a:t>,</a:t>
            </a:r>
            <a:r>
              <a:rPr lang="te-IN" sz="2400" b="1" dirty="0" smtClean="0">
                <a:latin typeface="Courier New" pitchFamily="49" charset="0"/>
                <a:cs typeface="Gautami" pitchFamily="34" charset="0"/>
              </a:rPr>
              <a:t>కల్పితము కానిది గానీ విషయాన్ని వస్తువుగా తీసుకుని అష్టాదశ వర్ణనలలో జనరంజకంగా రాసే ప్రక్రియను </a:t>
            </a:r>
            <a:r>
              <a:rPr lang="en-US" sz="2400" b="1" dirty="0" smtClean="0">
                <a:latin typeface="Courier New" pitchFamily="49" charset="0"/>
                <a:cs typeface="Gautami" pitchFamily="34" charset="0"/>
              </a:rPr>
              <a:t>"</a:t>
            </a:r>
            <a:r>
              <a:rPr lang="te-IN" sz="2400" b="1" dirty="0" smtClean="0">
                <a:latin typeface="Courier New" pitchFamily="49" charset="0"/>
                <a:cs typeface="Gautami" pitchFamily="34" charset="0"/>
              </a:rPr>
              <a:t>కావ్యము</a:t>
            </a:r>
            <a:r>
              <a:rPr lang="en-US" sz="2400" b="1" dirty="0" smtClean="0">
                <a:latin typeface="Courier New" pitchFamily="49" charset="0"/>
                <a:cs typeface="Gautami" pitchFamily="34" charset="0"/>
              </a:rPr>
              <a:t>" </a:t>
            </a:r>
            <a:r>
              <a:rPr lang="te-IN" sz="2400" b="1" dirty="0" smtClean="0">
                <a:latin typeface="Courier New" pitchFamily="49" charset="0"/>
                <a:cs typeface="Gautami" pitchFamily="34" charset="0"/>
              </a:rPr>
              <a:t>అంటారు</a:t>
            </a:r>
            <a:r>
              <a:rPr lang="en-US" sz="2400" b="1" dirty="0" smtClean="0">
                <a:latin typeface="Courier New" pitchFamily="49" charset="0"/>
                <a:cs typeface="Gautami" pitchFamily="34" charset="0"/>
              </a:rPr>
              <a:t>.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</a:pPr>
            <a:r>
              <a:rPr lang="en-US" sz="2400" b="1" dirty="0" smtClean="0">
                <a:latin typeface="Courier New" pitchFamily="49" charset="0"/>
                <a:cs typeface="Gautami" pitchFamily="34" charset="0"/>
              </a:rPr>
              <a:t> </a:t>
            </a:r>
            <a:r>
              <a:rPr lang="te-IN" sz="2400" b="1" dirty="0" smtClean="0">
                <a:latin typeface="Courier New" pitchFamily="49" charset="0"/>
                <a:cs typeface="Gautami" pitchFamily="34" charset="0"/>
              </a:rPr>
              <a:t>కావ్యము</a:t>
            </a:r>
            <a:r>
              <a:rPr lang="en-US" sz="2400" b="1" dirty="0" smtClean="0">
                <a:latin typeface="Courier New" pitchFamily="49" charset="0"/>
                <a:cs typeface="Arial" pitchFamily="34" charset="0"/>
              </a:rPr>
              <a:t> </a:t>
            </a:r>
            <a:r>
              <a:rPr lang="te-IN" sz="2400" b="1" dirty="0" smtClean="0">
                <a:latin typeface="Courier New" pitchFamily="49" charset="0"/>
                <a:cs typeface="Gautami" pitchFamily="34" charset="0"/>
                <a:hlinkClick r:id="rId3" tooltip="తెలుగు సాహిత్యము"/>
              </a:rPr>
              <a:t>తెలుగు సాహిత్యములో</a:t>
            </a:r>
            <a:r>
              <a:rPr lang="te-IN" sz="2400" b="1" dirty="0" smtClean="0">
                <a:latin typeface="Courier New" pitchFamily="49" charset="0"/>
                <a:cs typeface="Gautami" pitchFamily="34" charset="0"/>
              </a:rPr>
              <a:t> ప్రముఖపాత్ర పోషిస్తున్నది</a:t>
            </a:r>
            <a:r>
              <a:rPr lang="en-US" sz="2400" b="1" dirty="0" smtClean="0">
                <a:latin typeface="Courier New" pitchFamily="49" charset="0"/>
                <a:cs typeface="Gautami" pitchFamily="34" charset="0"/>
              </a:rPr>
              <a:t>.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</a:pPr>
            <a:r>
              <a:rPr lang="en-US" sz="2400" b="1" dirty="0" smtClean="0">
                <a:latin typeface="Courier New" pitchFamily="49" charset="0"/>
                <a:cs typeface="Gautami" pitchFamily="34" charset="0"/>
              </a:rPr>
              <a:t> </a:t>
            </a:r>
            <a:r>
              <a:rPr lang="te-IN" sz="2400" b="1" dirty="0" smtClean="0">
                <a:latin typeface="Courier New" pitchFamily="49" charset="0"/>
                <a:cs typeface="Gautami" pitchFamily="34" charset="0"/>
              </a:rPr>
              <a:t>కావ్యాలలో పదబంధాలను కలిగియున్న వానిని </a:t>
            </a:r>
            <a:r>
              <a:rPr lang="te-IN" sz="2400" b="1" dirty="0" smtClean="0">
                <a:latin typeface="Courier New" pitchFamily="49" charset="0"/>
                <a:cs typeface="Gautami" pitchFamily="34" charset="0"/>
                <a:hlinkClick r:id="rId4" tooltip="ప్రబంధాలు"/>
              </a:rPr>
              <a:t>ప్రబంధాలు</a:t>
            </a:r>
            <a:r>
              <a:rPr lang="te-IN" sz="2400" b="1" dirty="0" smtClean="0">
                <a:latin typeface="Courier New" pitchFamily="49" charset="0"/>
                <a:cs typeface="Gautami" pitchFamily="34" charset="0"/>
              </a:rPr>
              <a:t> అని అంటారు</a:t>
            </a:r>
            <a:r>
              <a:rPr lang="en-US" sz="2400" b="1" dirty="0" smtClean="0">
                <a:latin typeface="Courier New" pitchFamily="49" charset="0"/>
                <a:cs typeface="Gautami" pitchFamily="34" charset="0"/>
              </a:rPr>
              <a:t>. </a:t>
            </a:r>
            <a:endParaRPr lang="en-US" sz="2400" b="1" dirty="0" smtClean="0">
              <a:latin typeface="Courier New" pitchFamily="49" charset="0"/>
              <a:cs typeface="Gautami" pitchFamily="34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</a:pPr>
            <a:r>
              <a:rPr lang="en-US" sz="2400" b="1" dirty="0" smtClean="0">
                <a:latin typeface="Courier New" pitchFamily="49" charset="0"/>
                <a:cs typeface="Gautami" pitchFamily="34" charset="0"/>
              </a:rPr>
              <a:t> </a:t>
            </a:r>
            <a:r>
              <a:rPr lang="te-IN" sz="2400" b="1" dirty="0" smtClean="0">
                <a:latin typeface="Courier New" pitchFamily="49" charset="0"/>
                <a:cs typeface="Gautami" pitchFamily="34" charset="0"/>
              </a:rPr>
              <a:t>ప్రబంధ </a:t>
            </a:r>
            <a:r>
              <a:rPr lang="te-IN" sz="2400" b="1" dirty="0" smtClean="0">
                <a:latin typeface="Courier New" pitchFamily="49" charset="0"/>
                <a:cs typeface="Gautami" pitchFamily="34" charset="0"/>
              </a:rPr>
              <a:t>రచనలో </a:t>
            </a:r>
            <a:r>
              <a:rPr lang="te-IN" sz="2400" b="1" dirty="0" smtClean="0">
                <a:latin typeface="Courier New" pitchFamily="49" charset="0"/>
                <a:cs typeface="Gautami" pitchFamily="34" charset="0"/>
                <a:hlinkClick r:id="rId5" tooltip="శ్రీనాథుడు"/>
              </a:rPr>
              <a:t>శ్రీనాథుడు</a:t>
            </a:r>
            <a:r>
              <a:rPr lang="te-IN" sz="2400" b="1" dirty="0" smtClean="0">
                <a:latin typeface="Courier New" pitchFamily="49" charset="0"/>
                <a:cs typeface="Gautami" pitchFamily="34" charset="0"/>
              </a:rPr>
              <a:t> ప్రముఖుడు</a:t>
            </a:r>
            <a:r>
              <a:rPr lang="en-US" sz="2400" b="1" dirty="0" smtClean="0">
                <a:latin typeface="Courier New" pitchFamily="49" charset="0"/>
                <a:cs typeface="Gautami" pitchFamily="34" charset="0"/>
              </a:rPr>
              <a:t>.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66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te-IN" sz="2400" b="1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వసంత </a:t>
            </a:r>
            <a:r>
              <a:rPr lang="te-IN" sz="2400" dirty="0" smtClean="0"/>
              <a:t>వర్ణనము మొదలైనవి ఉండాలి. అవాంతరంగా అనేకక్రియల సంబంధం ఉన్నా ఏకవర్ణనోద్ధేశము ఉండాలి. 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ఏయే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3" tooltip="ఋతువులు"/>
              </a:rPr>
              <a:t>ఋతువులు</a:t>
            </a:r>
            <a:r>
              <a:rPr lang="te-IN" sz="2400" dirty="0" smtClean="0"/>
              <a:t> వర్ణన ఉన్నా ముఖ్యాంశ సంబంధము మాత్రం వీడిపోరాదు. వర్ణిత విషయము ప్రధానాంశము నందించాలి.</a:t>
            </a:r>
            <a:r>
              <a:rPr lang="en-US" sz="2400" dirty="0" smtClean="0"/>
              <a:t>A</a:t>
            </a:r>
            <a:endParaRPr lang="te-IN" sz="2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2971800" y="228600"/>
            <a:ext cx="34435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పర్యాయబంధము</a:t>
            </a:r>
            <a:endParaRPr lang="en-US" sz="4000" i="1" u="sng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096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te-IN" sz="2400" b="1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ధర్మాది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3" tooltip="పురుషార్ధాలు"/>
              </a:rPr>
              <a:t>పురుషార్ధాలు</a:t>
            </a:r>
            <a:r>
              <a:rPr lang="te-IN" sz="2400" dirty="0" smtClean="0"/>
              <a:t> ఉద్దేశింపబడాలి. ఉపసాధనలో విచిత్రత ఉండవచ్చును. నానావృత్తాంత వర్ణనములు ప్రధానత్వం పొందాలి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 </a:t>
            </a:r>
            <a:r>
              <a:rPr lang="te-IN" sz="2400" dirty="0" smtClean="0"/>
              <a:t>అంతగా రసబంధాభినివేశము అక్కరలేదు. ఇతివృత్తవ్యాహరణమే ముఖ్యం. 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అందుకునే </a:t>
            </a:r>
            <a:r>
              <a:rPr lang="te-IN" sz="2400" dirty="0" smtClean="0"/>
              <a:t>దీర్ఘ సమాసం కూడా ఉండవచ్చును.</a:t>
            </a:r>
            <a:endParaRPr lang="te-IN" sz="2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3810000" y="228600"/>
            <a:ext cx="14574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పరికథ</a:t>
            </a:r>
            <a:endParaRPr lang="en-US" sz="4000" i="1" u="sng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4300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గ్రంథాంతరములో </a:t>
            </a:r>
            <a:r>
              <a:rPr lang="te-IN" sz="2400" dirty="0" smtClean="0"/>
              <a:t>ప్రసిద్ధమైన ఇతివృత్తాన్ని తీసుకొని వర్ణించాలి. ఆకథను మధ్యలోనుండిగాని, ఉపాంతమందుండిగాని గ్రహింపవచ్చును. 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ఖండాత్మకంగా </a:t>
            </a:r>
            <a:r>
              <a:rPr lang="te-IN" sz="2400" dirty="0" smtClean="0"/>
              <a:t>గ్రహించిన వర్ణనాచాతుర్యంతో పూర్ణమగా చెయ్యాలి.</a:t>
            </a:r>
            <a:endParaRPr lang="te-IN" sz="2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3657600" y="0"/>
            <a:ext cx="181171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4000" b="1" i="1" u="sng" dirty="0" smtClean="0"/>
              <a:t>ఖండకథ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1440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te-IN" sz="2400" b="1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సర్వఫలాల </a:t>
            </a:r>
            <a:r>
              <a:rPr lang="te-IN" sz="2400" dirty="0" smtClean="0"/>
              <a:t>స్వభావసుందరత్వము కలిగిన ఇతి వృతమును వర్ణించాలి. 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ఖండకథా </a:t>
            </a:r>
            <a:r>
              <a:rPr lang="te-IN" sz="2400" dirty="0" smtClean="0"/>
              <a:t>సకలకథలు సమాన్యంగా సంస్కృత భాషాత్మకంగా ఉండవని అంటారు.</a:t>
            </a:r>
            <a:endParaRPr lang="te-IN" sz="2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3581400" y="228600"/>
            <a:ext cx="18036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సకలకథ</a:t>
            </a:r>
            <a:endParaRPr lang="en-US" sz="4000" i="1" u="sng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1920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ఏదో </a:t>
            </a:r>
            <a:r>
              <a:rPr lang="te-IN" sz="2400" dirty="0" smtClean="0"/>
              <a:t>ఇతరకథ నాశ్రయించినా చమత్కారాతిశయానుసారంగా ప్రసిద్ధమైన వేరొక కథా నిబంధనము చెయ్యాలి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te-IN" sz="2400" dirty="0" smtClean="0"/>
              <a:t> </a:t>
            </a:r>
            <a:r>
              <a:rPr lang="te-IN" sz="2400" dirty="0" smtClean="0"/>
              <a:t>రెండు కథలనూ అంగాంగిభావం కుదురుతుంది. </a:t>
            </a:r>
            <a:r>
              <a:rPr lang="te-IN" sz="2400" dirty="0" smtClean="0"/>
              <a:t>సమన్వయం </a:t>
            </a:r>
            <a:r>
              <a:rPr lang="te-IN" sz="2400" dirty="0" smtClean="0"/>
              <a:t>పొందాలి.</a:t>
            </a:r>
            <a:endParaRPr lang="te-IN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657600" y="0"/>
            <a:ext cx="152638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te-IN" sz="4000" b="1" i="1" u="sng" dirty="0" smtClean="0">
                <a:solidFill>
                  <a:prstClr val="white"/>
                </a:solidFill>
              </a:rPr>
              <a:t>ఉపకథ</a:t>
            </a:r>
            <a:endParaRPr lang="en-US" sz="4000" b="1" i="1" u="sng" dirty="0" smtClean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1920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అద్భుతాద్భుత కథల నిబంధనం ఉండాలి. యేకథను ప్రధానం చేసుకొనిన అనేకకథల కూర్పు శోభించాలి. 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అవాంతర కథలు కూడా పరిపూర్ణత్వము కలవి కావాలి.</a:t>
            </a:r>
            <a:endParaRPr lang="te-IN" sz="2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3276600" y="152400"/>
            <a:ext cx="2297424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4000" b="1" i="1" u="sng" dirty="0" smtClean="0"/>
              <a:t>బృహత్కథ</a:t>
            </a:r>
            <a:r>
              <a:rPr lang="en-US" sz="4000" b="1" i="1" u="sng" dirty="0" smtClean="0"/>
              <a:t>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97593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గద్యపద్య </a:t>
            </a:r>
            <a:r>
              <a:rPr lang="te-IN" sz="2400" dirty="0" smtClean="0"/>
              <a:t>సమన్వితం కావాలి. కలిక, ఉత్కలిక అనేపేర్లు కల గద్యలుంటవి. మొదట 'జయతి' అని ఉపక్రమం ఉంటుంది. 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మాలిన్యాది </a:t>
            </a:r>
            <a:r>
              <a:rPr lang="te-IN" sz="2400" dirty="0" smtClean="0"/>
              <a:t>రమ్య పద్య నిబంధనము ఉండాలి. అనంతరము 'ఇతి' అని ఉపక్రమించి ఎనిమిది వాక్యాలు ఉంచాలి. 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వీటిలో </a:t>
            </a:r>
            <a:r>
              <a:rPr lang="te-IN" sz="2400" dirty="0" smtClean="0"/>
              <a:t>ప్రాసల ఉండాలి. తాళానుగుణ్యం తప్పదు. ఎనిమిది </a:t>
            </a:r>
            <a:r>
              <a:rPr lang="te-IN" sz="2400" dirty="0" smtClean="0">
                <a:hlinkClick r:id="rId3" tooltip="విభక్తులు"/>
              </a:rPr>
              <a:t>విభక్తులుతో</a:t>
            </a:r>
            <a:r>
              <a:rPr lang="te-IN" sz="2400" dirty="0" smtClean="0"/>
              <a:t> కూడుకున్న అష్టవాక్యాలకు నిబంధనం ఉండాలి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te-IN" sz="2400" dirty="0" smtClean="0"/>
              <a:t> </a:t>
            </a:r>
            <a:r>
              <a:rPr lang="te-IN" sz="2400" dirty="0" smtClean="0"/>
              <a:t>వీటిలో వర్ణింపబడే నాయకుని నామాంకనము అవసరము. </a:t>
            </a:r>
            <a:r>
              <a:rPr lang="te-IN" sz="2400" dirty="0" smtClean="0"/>
              <a:t>సర్వ </a:t>
            </a:r>
            <a:r>
              <a:rPr lang="te-IN" sz="2400" dirty="0" smtClean="0"/>
              <a:t>విభక్తులతో ఒక పద్యముండాలి.</a:t>
            </a:r>
            <a:endParaRPr lang="te-IN" sz="2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3276600" y="152400"/>
            <a:ext cx="2893741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4000" b="1" i="1" u="sng" dirty="0" smtClean="0"/>
              <a:t>ఉదాహరణము</a:t>
            </a:r>
            <a:endParaRPr lang="en-US" sz="4000" b="1" i="1" u="sng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66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పద్యాలుంటవి</a:t>
            </a:r>
            <a:r>
              <a:rPr lang="te-IN" sz="2400" dirty="0" smtClean="0"/>
              <a:t>. సంబోభన విభక్తి ప్రాచుర్యంగా ఉంటుంది. కళిక లనబడే గద్యలుండవచ్చును. 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విముక్త </a:t>
            </a:r>
            <a:r>
              <a:rPr lang="te-IN" sz="2400" dirty="0" smtClean="0"/>
              <a:t>పునరాకృష్ట శబ్దవిన్యాసశోభను ప్రదర్సించాలి. ఆద్యంతపదాలు శృంఖలితములు కావ్యాలన్నమాట. 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రచన </a:t>
            </a:r>
            <a:r>
              <a:rPr lang="te-IN" sz="2400" dirty="0" smtClean="0"/>
              <a:t>ఓజస్విగా ఉండాలి. </a:t>
            </a:r>
            <a:r>
              <a:rPr lang="te-IN" sz="2400" dirty="0" smtClean="0"/>
              <a:t>మొదటా</a:t>
            </a:r>
            <a:r>
              <a:rPr lang="te-IN" sz="2400" dirty="0" smtClean="0"/>
              <a:t>, చివరా ఆశీర్వాదాలు.</a:t>
            </a:r>
            <a:endParaRPr lang="te-IN" sz="2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3276600" y="228600"/>
            <a:ext cx="26324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చక్రవాళకము</a:t>
            </a:r>
            <a:endParaRPr lang="en-US" sz="4000" i="1" u="sng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720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sz="2400" b="1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మొదటా</a:t>
            </a:r>
            <a:r>
              <a:rPr lang="te-IN" sz="2400" dirty="0" smtClean="0"/>
              <a:t>, చివరా పద్యాలు;మధ్యలో గద్యాలు. భాష భిన్న భిన్నముగా ఉండాలి. గద్యలో నాలుగు వాక్యాలనుగాని, ఎనిమిది వాక్యలనుగాని గుంపులు గుంపులుగా విభాగింపాలి. 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ఇదే </a:t>
            </a:r>
            <a:r>
              <a:rPr lang="te-IN" sz="2400" dirty="0" smtClean="0"/>
              <a:t>స్కంధవిభాగము. ప్రతీ స్కంధమునకును విషయము వేరు వేరుగాఉండాలి. "దేవా -నృపా" అని మధ్యమధ్యలో సంబోధనలు. 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ఈకాలములో </a:t>
            </a:r>
            <a:r>
              <a:rPr lang="te-IN" sz="2400" dirty="0" smtClean="0"/>
              <a:t>ఇవ్వబడే స్వాగత పత్రాలకు ఈపేరు బాగా ఉంటుంది.</a:t>
            </a:r>
            <a:endParaRPr lang="te-IN" sz="2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3352800" y="152400"/>
            <a:ext cx="17636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భోగావళి</a:t>
            </a:r>
            <a:endParaRPr lang="en-US" sz="4000" i="1" u="sng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82682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సామాన్యముగా </a:t>
            </a:r>
            <a:r>
              <a:rPr lang="te-IN" sz="2400" dirty="0" smtClean="0"/>
              <a:t>ఇది భోగావళి మాదిరే. నాయకుని పరాక్రమం, కులక్రమాగత బిరుదులు వర్ణింపబడాలి. 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వాక్యాల </a:t>
            </a:r>
            <a:r>
              <a:rPr lang="te-IN" sz="2400" dirty="0" smtClean="0"/>
              <a:t>ఆడంబరము అవసరము. ఇంకా తారావళి, చతురుత్తరము, చతుర్భద్రము, కరంభకము, విశ్వావళి, రత్నావళి పంచాననావళి, 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అకారాది </a:t>
            </a:r>
            <a:r>
              <a:rPr lang="te-IN" sz="2400" dirty="0" smtClean="0"/>
              <a:t>హకారాంతాక్షరఘటన గల వ్రజ్యాసంపుటితో ఉండే సంఘాతము, నానాకవికర్తృక పద్యాలను ఒకచోట చేర్చటమే స్వరూపంగా ఉన్న సుభాషిత రత్నాగారమువంటి సంఘాతము మొదలైన కావ్య భేదాలు ఇంకా చాలా ఉన్నట్లు </a:t>
            </a:r>
            <a:r>
              <a:rPr lang="te-IN" sz="2400" dirty="0" smtClean="0">
                <a:hlinkClick r:id="rId3" tooltip="అగ్ని పురాణము"/>
              </a:rPr>
              <a:t>అగ్నిపురాణం</a:t>
            </a:r>
            <a:r>
              <a:rPr lang="te-IN" sz="2400" dirty="0" smtClean="0"/>
              <a:t> వల్ల తెలుస్తుంది.</a:t>
            </a:r>
            <a:endParaRPr lang="te-IN" sz="2400" dirty="0"/>
          </a:p>
        </p:txBody>
      </p:sp>
      <p:sp>
        <p:nvSpPr>
          <p:cNvPr id="3" name="Rectangle 2"/>
          <p:cNvSpPr/>
          <p:nvPr/>
        </p:nvSpPr>
        <p:spPr>
          <a:xfrm>
            <a:off x="3429000" y="-152400"/>
            <a:ext cx="2185214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4000" b="1" i="1" u="sng" dirty="0" smtClean="0"/>
              <a:t>బిరుదావళి</a:t>
            </a:r>
            <a:endParaRPr lang="en-US" sz="4000" b="1" i="1" u="sng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24200" y="152400"/>
            <a:ext cx="23920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కావ్యరకాలు</a:t>
            </a:r>
            <a:endParaRPr lang="te-IN" sz="4000" b="1" i="1" u="sng" dirty="0"/>
          </a:p>
        </p:txBody>
      </p:sp>
      <p:sp>
        <p:nvSpPr>
          <p:cNvPr id="4" name="Rectangle 3"/>
          <p:cNvSpPr/>
          <p:nvPr/>
        </p:nvSpPr>
        <p:spPr>
          <a:xfrm>
            <a:off x="228600" y="990600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కావ్యాలలో </a:t>
            </a:r>
            <a:r>
              <a:rPr lang="te-IN" sz="2400" dirty="0" smtClean="0"/>
              <a:t>రెండు రకాలు: అవి శ్రావ్య కావ్యాలు, దృశ్య కావ్యాలు.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971800" y="1981200"/>
            <a:ext cx="29049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దృశ్య </a:t>
            </a:r>
            <a:r>
              <a:rPr lang="te-IN" sz="4000" b="1" i="1" u="sng" dirty="0" smtClean="0"/>
              <a:t>కావ్యాలు</a:t>
            </a:r>
            <a:endParaRPr lang="te-IN" sz="4000" b="1" i="1" u="sng" dirty="0"/>
          </a:p>
        </p:txBody>
      </p:sp>
      <p:sp>
        <p:nvSpPr>
          <p:cNvPr id="6" name="Rectangle 5"/>
          <p:cNvSpPr/>
          <p:nvPr/>
        </p:nvSpPr>
        <p:spPr>
          <a:xfrm>
            <a:off x="228600" y="2873276"/>
            <a:ext cx="8915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>
                <a:hlinkClick r:id="rId3" tooltip="నాటకాలు"/>
              </a:rPr>
              <a:t> </a:t>
            </a:r>
            <a:r>
              <a:rPr lang="te-IN" sz="2400" dirty="0" smtClean="0">
                <a:hlinkClick r:id="rId3" tooltip="నాటకాలు"/>
              </a:rPr>
              <a:t>నాటకాలు</a:t>
            </a:r>
            <a:r>
              <a:rPr lang="te-IN" sz="2400" dirty="0" smtClean="0"/>
              <a:t> మనకు తెలిసిన దృశ్య కావ్యాలు. ఇవి ప్రేక్షకులను ఎక్కువగా రంజింపజేస్తాయి. 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>
                <a:hlinkClick r:id="rId4" tooltip="రంగస్థలం"/>
              </a:rPr>
              <a:t> </a:t>
            </a:r>
            <a:r>
              <a:rPr lang="te-IN" sz="2400" dirty="0" smtClean="0">
                <a:hlinkClick r:id="rId4" tooltip="రంగస్థలం"/>
              </a:rPr>
              <a:t>రంగస్థలం</a:t>
            </a:r>
            <a:r>
              <a:rPr lang="te-IN" sz="2400" dirty="0" smtClean="0"/>
              <a:t> మీద </a:t>
            </a:r>
            <a:r>
              <a:rPr lang="te-IN" sz="2400" dirty="0" smtClean="0">
                <a:hlinkClick r:id="rId5" tooltip="నాటకం"/>
              </a:rPr>
              <a:t>నాటకం</a:t>
            </a:r>
            <a:r>
              <a:rPr lang="te-IN" sz="2400" dirty="0" smtClean="0"/>
              <a:t> ప్రదర్శింపబడుతున్నప్పుడు </a:t>
            </a:r>
            <a:r>
              <a:rPr lang="te-IN" sz="2400" dirty="0" smtClean="0">
                <a:hlinkClick r:id="rId6" tooltip="ప్రేక్షకులు (పుట లేదు)"/>
              </a:rPr>
              <a:t>ప్రేక్షకులు</a:t>
            </a:r>
            <a:r>
              <a:rPr lang="te-IN" sz="2400" dirty="0" smtClean="0"/>
              <a:t> సంపూర్ణమైన రసాస్వాదన చేస్తారు</a:t>
            </a:r>
            <a:endParaRPr lang="en-US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2667000"/>
            <a:ext cx="7038390" cy="13234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e-IN" sz="8000" b="1" i="1" u="sng" dirty="0" smtClean="0"/>
              <a:t>కావ్య గుణములు</a:t>
            </a:r>
            <a:endParaRPr lang="te-IN" sz="8000" b="1" i="1" u="sng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228600"/>
            <a:ext cx="33874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కావ్య గుణములు</a:t>
            </a:r>
            <a:endParaRPr lang="te-IN" sz="4000" b="1" i="1" u="sng" dirty="0"/>
          </a:p>
        </p:txBody>
      </p:sp>
      <p:sp>
        <p:nvSpPr>
          <p:cNvPr id="3" name="Rectangle 2"/>
          <p:cNvSpPr/>
          <p:nvPr/>
        </p:nvSpPr>
        <p:spPr>
          <a:xfrm>
            <a:off x="0" y="11144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గుణమను </a:t>
            </a:r>
            <a:r>
              <a:rPr lang="te-IN" sz="2400" dirty="0" smtClean="0"/>
              <a:t>శబ్దము నానర్ధ సంకలితము.అన్నంభట్టు విరచితమైన </a:t>
            </a:r>
            <a:r>
              <a:rPr lang="te-IN" sz="2400" b="1" dirty="0" smtClean="0"/>
              <a:t>తర్కసంగ్రహము</a:t>
            </a:r>
            <a:r>
              <a:rPr lang="te-IN" sz="2400" dirty="0" smtClean="0"/>
              <a:t> న </a:t>
            </a:r>
            <a:r>
              <a:rPr lang="te-IN" sz="2400" b="1" dirty="0" smtClean="0"/>
              <a:t>ద్రవ్య గుణ కర్మ సామాన్య విశేష సమవాయభావాః</a:t>
            </a:r>
            <a:r>
              <a:rPr lang="te-IN" sz="2400" dirty="0" smtClean="0"/>
              <a:t> </a:t>
            </a:r>
            <a:r>
              <a:rPr lang="te-IN" sz="2400" dirty="0" smtClean="0"/>
              <a:t>అని </a:t>
            </a:r>
            <a:r>
              <a:rPr lang="te-IN" sz="2400" dirty="0" smtClean="0"/>
              <a:t>మొదటి సూత్రము.పై వాక్యమునుబట్టి వైయాకుల మతమును పదార్ధములు సప్త విధములు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te-IN" sz="2400" dirty="0" smtClean="0"/>
              <a:t> </a:t>
            </a:r>
            <a:r>
              <a:rPr lang="te-IN" sz="2400" dirty="0" smtClean="0"/>
              <a:t>ఇందు </a:t>
            </a:r>
            <a:r>
              <a:rPr lang="te-IN" sz="2400" b="1" dirty="0" smtClean="0"/>
              <a:t>రూప రస గంధ స్పర్స సంఖ్యా పరిమాణ పృధక్త్వ సంయోగ విభాగ పరత్వా పరత్వ గురుత్వ ధ్రువత్వ స్నేహ శబ్దబుద్ధి సుఖ దుఃఖఇఛ్చాద్వేష ప్రయత్న ధర్మాధర్మ సంస్కారాః చతుర్వింశతిః గుణాః</a:t>
            </a:r>
            <a:r>
              <a:rPr lang="te-IN" sz="2400" dirty="0" smtClean="0"/>
              <a:t> అని గుణములు 24 గుగా పేర్కొనబడినవి.</a:t>
            </a:r>
            <a:endParaRPr lang="en-US" sz="2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0682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ఇట్లు </a:t>
            </a:r>
            <a:r>
              <a:rPr lang="te-IN" sz="2400" dirty="0" smtClean="0"/>
              <a:t>గుణశబ్దము వస్తుసూత్రధర్మముగాను మనుష్య ధర్మములను శార్యాదులపరముగాను వాడబడి క్రమముగా కావ్యధర్మవాచకముగాగూడ </a:t>
            </a:r>
            <a:r>
              <a:rPr lang="te-IN" sz="2400" dirty="0" smtClean="0"/>
              <a:t>నైనది.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అలంకారశాస్త్ర </a:t>
            </a:r>
            <a:r>
              <a:rPr lang="te-IN" sz="2400" dirty="0" smtClean="0"/>
              <a:t>పితామహుడగు భరతమునీంద్రుడు </a:t>
            </a:r>
            <a:r>
              <a:rPr lang="te-IN" sz="2400" dirty="0" smtClean="0">
                <a:hlinkClick r:id="rId3" tooltip="నాట్య శాస్త్రం"/>
              </a:rPr>
              <a:t>నాట్య శాస్త్రం</a:t>
            </a:r>
            <a:r>
              <a:rPr lang="te-IN" sz="2400" dirty="0" smtClean="0"/>
              <a:t> లోని కావ్యాంగములలో పేర్కొనబడిన గుణములే గుణవిచారావిర్భావమునకు మూలమని పలువిరి అభిప్రాయము, కాగా నాట్యశాస్త్రమునకు పూర్వమే కావ్య గుణప్రసక్తి కలదని కొందరి అభిప్రాయము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దీనికి </a:t>
            </a:r>
            <a:r>
              <a:rPr lang="te-IN" sz="2400" dirty="0" smtClean="0"/>
              <a:t>వీరు చూపిన ప్రమాణము శకరాజగు </a:t>
            </a:r>
            <a:r>
              <a:rPr lang="te-IN" sz="2400" dirty="0" smtClean="0">
                <a:hlinkClick r:id="rId4" tooltip="రుద్రదమనుడు (పుట లేదు)"/>
              </a:rPr>
              <a:t>రుద్రదమనుడు</a:t>
            </a:r>
            <a:r>
              <a:rPr lang="te-IN" sz="2400" dirty="0" smtClean="0"/>
              <a:t> శాసనము.2 కాలము క్రీ.పూ.150 నందు</a:t>
            </a:r>
            <a:endParaRPr lang="te-IN" sz="2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804208"/>
            <a:ext cx="6477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e-IN" sz="2400" b="1" dirty="0" smtClean="0"/>
              <a:t>స్ఫుట లఘు మధుర చిత్రకాంత శబ్దసమయ</a:t>
            </a:r>
            <a:br>
              <a:rPr lang="te-IN" sz="2400" b="1" dirty="0" smtClean="0"/>
            </a:br>
            <a:r>
              <a:rPr lang="te-IN" sz="2400" b="1" dirty="0" smtClean="0"/>
              <a:t> ఉదార అల్ంకృతి గద్య పద్య కావ్య విధాన ప్ర</a:t>
            </a:r>
            <a:br>
              <a:rPr lang="te-IN" sz="2400" b="1" dirty="0" smtClean="0"/>
            </a:br>
            <a:r>
              <a:rPr lang="te-IN" sz="2400" b="1" dirty="0" smtClean="0"/>
              <a:t> వీణేన ప్రమాణ మానోన్మాద స్వర గతి వర్ణ సార</a:t>
            </a:r>
            <a:br>
              <a:rPr lang="te-IN" sz="2400" b="1" dirty="0" smtClean="0"/>
            </a:br>
            <a:r>
              <a:rPr lang="te-IN" sz="2400" b="1" dirty="0" smtClean="0"/>
              <a:t> సత్వాది భిః పరమ లక్షణ వ్యంజనై రుపేతి కాం</a:t>
            </a:r>
            <a:br>
              <a:rPr lang="te-IN" sz="2400" b="1" dirty="0" smtClean="0"/>
            </a:br>
            <a:r>
              <a:rPr lang="te-IN" sz="2400" b="1" dirty="0" smtClean="0"/>
              <a:t> తమూర్తినా స్వయ మధిక మహాక్షత్రప నామ్నా</a:t>
            </a:r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152400" y="3124200"/>
            <a:ext cx="8991600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2400" dirty="0" smtClean="0"/>
              <a:t>ఇది రుద్రదమనుని వర్ణనము.ఇందు పేర్కొనబడిన మధుర (మాధుర్యము), కాంతము (కాంతియును), ఉదారము (ఔదార్యము) అను కావ్య గుణములుగా పలువరు అభిప్రాయపడిరి.రుద్రదమనుని నాటికి అనగా క్రీ.పూ.150 నాట్యశాస్త్రము (క్రీ.పూ.300) పూర్వము అలంకారశాస్త్రము అభివృద్ధిచెందియుండివచ్చును.</a:t>
            </a:r>
            <a:endParaRPr lang="en-US" sz="2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10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కావ్యమును </a:t>
            </a:r>
            <a:r>
              <a:rPr lang="te-IN" sz="2400" dirty="0" smtClean="0"/>
              <a:t>స్త్రీస్వరూపముగా అలంకారికులు సమంవయించుటజేసి తదాశ్రయములైన శౌర్య ఉదార్యముల వంటివి కావ్యగుణములుగా </a:t>
            </a:r>
            <a:r>
              <a:rPr lang="te-IN" sz="2400" dirty="0" smtClean="0"/>
              <a:t>స్వీకరించడబడమైనది.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కావ్యగుణములయొక్క </a:t>
            </a:r>
            <a:r>
              <a:rPr lang="te-IN" sz="2400" dirty="0" smtClean="0"/>
              <a:t>సంఖ్య గూర్చి </a:t>
            </a:r>
            <a:r>
              <a:rPr lang="te-IN" sz="2400" u="sng" dirty="0" smtClean="0">
                <a:hlinkClick r:id="rId3"/>
              </a:rPr>
              <a:t>అగ్ని పురాణములో</a:t>
            </a:r>
            <a:r>
              <a:rPr lang="te-IN" sz="2400" dirty="0" smtClean="0"/>
              <a:t> పేర్కొనబడినది కాని సంఖ్యావివరములు తెలియలేదు. 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నాట్యశాస్త్రము-16వ.ప్ర.95 </a:t>
            </a:r>
            <a:r>
              <a:rPr lang="te-IN" sz="2400" dirty="0" smtClean="0"/>
              <a:t>వ శ్లోకములో గుణములు దశవిధములుగా చెప్పబడింది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అప్పటికి </a:t>
            </a:r>
            <a:r>
              <a:rPr lang="te-IN" sz="2400" dirty="0" smtClean="0"/>
              <a:t>కావ్య నాట్యములకు విభాగములు ఏర్పడి యుండలేదనవచ్చునేమో!</a:t>
            </a:r>
            <a:endParaRPr lang="te-IN" sz="2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152400"/>
            <a:ext cx="6477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/>
              <a:t> </a:t>
            </a:r>
            <a:r>
              <a:rPr lang="te-IN" sz="2400" b="1" dirty="0" smtClean="0"/>
              <a:t>శ్లేషః </a:t>
            </a:r>
            <a:r>
              <a:rPr lang="te-IN" sz="2400" b="1" dirty="0" smtClean="0"/>
              <a:t>ప్రసాదః సంతా సమాధిః</a:t>
            </a:r>
            <a:br>
              <a:rPr lang="te-IN" sz="2400" b="1" dirty="0" smtClean="0"/>
            </a:br>
            <a:r>
              <a:rPr lang="te-IN" sz="2400" b="1" dirty="0" smtClean="0"/>
              <a:t> మాధుర్య మోజః పదసౌకుమార్యం</a:t>
            </a:r>
            <a:br>
              <a:rPr lang="te-IN" sz="2400" b="1" dirty="0" smtClean="0"/>
            </a:br>
            <a:r>
              <a:rPr lang="te-IN" sz="2400" b="1" dirty="0" smtClean="0"/>
              <a:t> అర్ధస్యచ వ్యక్తి రుదార తాచ</a:t>
            </a:r>
            <a:br>
              <a:rPr lang="te-IN" sz="2400" b="1" dirty="0" smtClean="0"/>
            </a:br>
            <a:r>
              <a:rPr lang="te-IN" sz="2400" b="1" dirty="0" smtClean="0"/>
              <a:t> కాంతిశ్చ కావ్యస్య గుణా దశైతే</a:t>
            </a:r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0" y="24098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u="sng" dirty="0" smtClean="0">
                <a:hlinkClick r:id="rId3" tooltip="బామహుడు (పుట లేదు)"/>
              </a:rPr>
              <a:t> </a:t>
            </a:r>
            <a:r>
              <a:rPr lang="te-IN" sz="2400" u="sng" dirty="0" smtClean="0">
                <a:hlinkClick r:id="rId3" tooltip="బామహుడు (పుట లేదు)"/>
              </a:rPr>
              <a:t>బామహుడు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4" tooltip="కావ్యాలంకారము (పుట లేదు)"/>
              </a:rPr>
              <a:t>కావ్యాలంకారము</a:t>
            </a:r>
            <a:r>
              <a:rPr lang="te-IN" sz="2400" dirty="0" smtClean="0"/>
              <a:t> శ్రవ్యకావ్యములగూర్చి వ్రాస్తూ మాధుర్-ఔజః-ప్రసాదములను 3 గుణములనే పేర్కొనినాడు.తరువాతివారగు మమ్మట హేమచంద్రాదులును కావ్యగుణములను 3 గానే </a:t>
            </a:r>
            <a:r>
              <a:rPr lang="te-IN" sz="2400" dirty="0" smtClean="0"/>
              <a:t>అంగీకరించిరి.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>
                <a:hlinkClick r:id="rId5" tooltip="దండి"/>
              </a:rPr>
              <a:t> </a:t>
            </a:r>
            <a:r>
              <a:rPr lang="te-IN" sz="2400" dirty="0" smtClean="0">
                <a:hlinkClick r:id="rId5" tooltip="దండి"/>
              </a:rPr>
              <a:t>దండి</a:t>
            </a:r>
            <a:r>
              <a:rPr lang="te-IN" sz="2400" dirty="0" smtClean="0"/>
              <a:t> గుణములకు గలస్థానమును పైవారివలెనే స్పష్టముగ తెలుపక పోయినను వానికి ప్రాధాన్యమిచ్చి భరతాదులు పేర్కొనిన 10 పేళ్ళనే వివరించెను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అవి </a:t>
            </a:r>
            <a:r>
              <a:rPr lang="te-IN" sz="2400" dirty="0" smtClean="0"/>
              <a:t>క్రమముగా శ్లేష, ప్రసాదము, సమత, మాధుర్యము, సౌకుమార్యము, అర్ధవ్యక్తి, ఉజారత, ఔజస్సు, కాంతి, సమాధి. ఇప్పటున దండాచార్యుడును శాబ్దార్ధ గుణ విభాగము తెల్పియుండలేదు.</a:t>
            </a:r>
            <a:endParaRPr lang="te-IN" sz="24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2400" dirty="0" smtClean="0"/>
              <a:t>కావ్యశరీర సౌందర్యమునకేగాక ఆత్మ తత్వ పరిశీలనాదక్షుడై </a:t>
            </a:r>
            <a:r>
              <a:rPr lang="te-IN" sz="2400" dirty="0" smtClean="0">
                <a:hlinkClick r:id="rId2" tooltip="వామనాచార్యుడు (పుట లేదు)"/>
              </a:rPr>
              <a:t>వామనాచార్యుడు</a:t>
            </a:r>
            <a:r>
              <a:rPr lang="te-IN" sz="2400" dirty="0" smtClean="0"/>
              <a:t> గుణాలంకార సంస్కృతములైన శబ్దార్ధలకే కావ్యశబ్దము వర్తించునని చెప్పుచు తన పూర్వుల కన్న వివేకముగా ప్రదర్సించెను.</a:t>
            </a:r>
          </a:p>
          <a:p>
            <a:pPr>
              <a:lnSpc>
                <a:spcPct val="150000"/>
              </a:lnSpc>
            </a:pPr>
            <a:r>
              <a:rPr lang="te-IN" sz="2400" dirty="0" smtClean="0">
                <a:hlinkClick r:id="rId3" tooltip="ఆనందవర్ధనాచార్యుడు (పుట లేదు)"/>
              </a:rPr>
              <a:t>ఆనందవర్ధనాచార్యుడు</a:t>
            </a:r>
            <a:r>
              <a:rPr lang="te-IN" sz="2400" dirty="0" smtClean="0"/>
              <a:t> </a:t>
            </a:r>
            <a:r>
              <a:rPr lang="te-IN" sz="2400" b="1" dirty="0" smtClean="0"/>
              <a:t>శృంగారః రసాంతరాపేక్షతయా మధురో రసః తన్మయం కావ్య మాశ్రత్య మాధుర్యలక్షణో గుణః ప్రతితిష్ఠతి విప్రలంభశృంగారే కరుణే మాధుర్యం ప్రకర్షవత్</a:t>
            </a:r>
            <a:r>
              <a:rPr lang="te-IN" sz="2400" dirty="0" smtClean="0"/>
              <a:t> అని మాధుర్యము శృంగారముయొక్క ముఖ్య గుణమనియు, విప్రలంభశృంగారమునందును కరుణము నందును తద్విజృంభణ అభికమనియు చెప్పుచు గుణత్రయమును సూచించాడు.</a:t>
            </a:r>
          </a:p>
          <a:p>
            <a:pPr>
              <a:lnSpc>
                <a:spcPct val="150000"/>
              </a:lnSpc>
            </a:pPr>
            <a:r>
              <a:rPr lang="te-IN" sz="2400" dirty="0" smtClean="0">
                <a:hlinkClick r:id="rId4" tooltip="మమ్మటుడు (పుట లేదు)"/>
              </a:rPr>
              <a:t>మమ్మటుడును</a:t>
            </a:r>
            <a:r>
              <a:rPr lang="te-IN" sz="2400" dirty="0" smtClean="0"/>
              <a:t> ఆనందవర్ధనాచార్యుడువలె గుణత్రయమును మాధుర్యౌజఃప్రసాదములు అంగీకరించి దండి వామనాదులు చెప్పిన గుణములను పేర్కొనినాడు</a:t>
            </a:r>
            <a:r>
              <a:rPr lang="te-IN" sz="2400" dirty="0" smtClean="0"/>
              <a:t>.</a:t>
            </a:r>
            <a:endParaRPr lang="te-IN" sz="24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28600"/>
            <a:ext cx="8991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te-IN" sz="2400" dirty="0" smtClean="0"/>
          </a:p>
          <a:p>
            <a:pPr>
              <a:lnSpc>
                <a:spcPct val="150000"/>
              </a:lnSpc>
            </a:pPr>
            <a:r>
              <a:rPr lang="te-IN" sz="2400" dirty="0" smtClean="0">
                <a:hlinkClick r:id="rId2" tooltip="పండితరాజు (పుట లేదు)"/>
              </a:rPr>
              <a:t>పండితరాజు</a:t>
            </a:r>
            <a:r>
              <a:rPr lang="te-IN" sz="2400" dirty="0" smtClean="0"/>
              <a:t> ప్రాచీనులు చెప్పిన 10 గుణములను వివరించుచు మతమున మాత్రము గుణములు మూడే అని చెప్పినాడు.</a:t>
            </a:r>
            <a:endParaRPr lang="te-IN" sz="2400" dirty="0"/>
          </a:p>
        </p:txBody>
      </p:sp>
      <p:sp>
        <p:nvSpPr>
          <p:cNvPr id="3" name="Rectangle 2"/>
          <p:cNvSpPr/>
          <p:nvPr/>
        </p:nvSpPr>
        <p:spPr>
          <a:xfrm>
            <a:off x="0" y="1580102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పైవిమర్సనములవలన </a:t>
            </a:r>
            <a:r>
              <a:rPr lang="te-IN" sz="2400" dirty="0" smtClean="0"/>
              <a:t>సారాంశమేమనగా కావ్యమునందు గుణప్రాధాన్య విషయ మెట్లున్నను గుణముల సంఖ్యావిరూపణమునందే భిన్నాభిప్రాయములు కనబడుచున్నవి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గుణముల </a:t>
            </a:r>
            <a:r>
              <a:rPr lang="te-IN" sz="2400" dirty="0" smtClean="0"/>
              <a:t>సంఖ్య 10యును వారు కొందరు, 24అని కొందరు, 3యని కొందరి </a:t>
            </a:r>
            <a:r>
              <a:rPr lang="te-IN" sz="2400" dirty="0" smtClean="0"/>
              <a:t>పేర్కొనరి.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en-US" sz="2400" dirty="0" smtClean="0">
                <a:hlinkClick r:id="rId4" tooltip="కాకునూరి అప్పకవి"/>
              </a:rPr>
              <a:t> </a:t>
            </a:r>
            <a:r>
              <a:rPr lang="te-IN" sz="2400" dirty="0" smtClean="0">
                <a:hlinkClick r:id="rId4" tooltip="కాకునూరి అప్పకవి"/>
              </a:rPr>
              <a:t>అప్పకవి</a:t>
            </a:r>
            <a:r>
              <a:rPr lang="te-IN" sz="2400" dirty="0" smtClean="0"/>
              <a:t> తప్ప తెలుగు ప్రాచీనాలంకారికులందరు గుణములను దశవిధములగనే వివరించిరి. 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అప్పకవియు </a:t>
            </a:r>
            <a:r>
              <a:rPr lang="te-IN" sz="2400" dirty="0" smtClean="0"/>
              <a:t>తన గ్రంథమున ప్రసక్తముగా కావ్యగుణములను వర్ణించాడు. 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en-US" sz="2400" b="1" dirty="0" smtClean="0"/>
              <a:t> </a:t>
            </a:r>
            <a:r>
              <a:rPr lang="te-IN" sz="2400" b="1" dirty="0" smtClean="0"/>
              <a:t>అర్ధవ్యక్తి </a:t>
            </a:r>
            <a:r>
              <a:rPr lang="te-IN" sz="2400" b="1" dirty="0" smtClean="0"/>
              <a:t>సౌకుమార్యజః ప్రసాదకాంతి </a:t>
            </a:r>
            <a:r>
              <a:rPr lang="te-IN" sz="2400" b="1" dirty="0" smtClean="0"/>
              <a:t>మధురతౌదార్యసమాధి</a:t>
            </a:r>
            <a:endParaRPr lang="en-US" sz="24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720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b="1" dirty="0" smtClean="0"/>
              <a:t> </a:t>
            </a:r>
            <a:r>
              <a:rPr lang="te-IN" sz="2400" b="1" dirty="0" smtClean="0"/>
              <a:t>సామ్యశేషములు</a:t>
            </a:r>
            <a:r>
              <a:rPr lang="te-IN" sz="2400" dirty="0" smtClean="0"/>
              <a:t> పదియుని తెల్పుచు నేయే దోషమున కేయేగుణము </a:t>
            </a:r>
            <a:r>
              <a:rPr lang="en-US" sz="2400" dirty="0" smtClean="0"/>
              <a:t>   </a:t>
            </a:r>
            <a:r>
              <a:rPr lang="te-IN" sz="2400" dirty="0" smtClean="0"/>
              <a:t>పరిహారకారమో </a:t>
            </a:r>
            <a:r>
              <a:rPr lang="te-IN" sz="2400" dirty="0" smtClean="0"/>
              <a:t>చెప్పుచు మరికొన్ని 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2 </a:t>
            </a:r>
            <a:r>
              <a:rPr lang="te-IN" sz="2400" dirty="0" smtClean="0"/>
              <a:t>గుణములను పేర్కొనినాడు.</a:t>
            </a:r>
            <a:endParaRPr lang="te-IN" sz="2400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2362200"/>
            <a:ext cx="6849952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e-IN" sz="8000" b="1" i="1" u="sng" dirty="0" smtClean="0"/>
              <a:t>కావ్య నిర్వచనాలు</a:t>
            </a:r>
            <a:endParaRPr lang="te-IN" sz="8000" b="1" i="1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5600" y="152400"/>
            <a:ext cx="29001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శ్రావ్య కావ్యాలు</a:t>
            </a:r>
            <a:endParaRPr lang="te-IN" sz="4000" b="1" i="1" u="sng" dirty="0"/>
          </a:p>
        </p:txBody>
      </p:sp>
      <p:sp>
        <p:nvSpPr>
          <p:cNvPr id="3" name="Rectangle 2"/>
          <p:cNvSpPr/>
          <p:nvPr/>
        </p:nvSpPr>
        <p:spPr>
          <a:xfrm>
            <a:off x="0" y="99060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శ్రావ్య </a:t>
            </a:r>
            <a:r>
              <a:rPr lang="te-IN" sz="2400" dirty="0" smtClean="0"/>
              <a:t>కావ్యాలలో వాటిని చదువుకొని, అర్థం చేసుకొని, ఊహించి, భావించి దానిని దర్శించడానికి కష్టపడవలసి వస్తుంది. 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అయితే </a:t>
            </a:r>
            <a:r>
              <a:rPr lang="te-IN" sz="2400" dirty="0" smtClean="0"/>
              <a:t>శ్రావ్య కావ్యంలో నాటకీయ లక్షణాన్ని ప్రవేశపెడితే నాటకంలోని సౌలభ్యాన్ని కొంతవరకు సాధించవచ్చును. 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ఈ </a:t>
            </a:r>
            <a:r>
              <a:rPr lang="te-IN" sz="2400" dirty="0" smtClean="0"/>
              <a:t>శ్రవ్య దృశ్య కావ్యాలకే అనభినేయ, అభినేయ కావ్యాలని అంటారు. 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ఈ </a:t>
            </a:r>
            <a:r>
              <a:rPr lang="te-IN" sz="2400" dirty="0" smtClean="0"/>
              <a:t>పేర్లు మనలను దాదాపు </a:t>
            </a:r>
            <a:r>
              <a:rPr lang="te-IN" sz="2400" dirty="0" smtClean="0">
                <a:hlinkClick r:id="rId3" tooltip="నాట్యం"/>
              </a:rPr>
              <a:t>నాట్యం</a:t>
            </a:r>
            <a:r>
              <a:rPr lang="te-IN" sz="2400" dirty="0" smtClean="0"/>
              <a:t> దగ్గరకు లాక్కుపోతున్నవి.</a:t>
            </a:r>
            <a:endParaRPr lang="en-US" sz="24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144000" cy="1130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2400" dirty="0" smtClean="0"/>
              <a:t/>
            </a:r>
            <a:br>
              <a:rPr lang="te-IN" sz="2400" dirty="0" smtClean="0"/>
            </a:b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2819400" y="228600"/>
            <a:ext cx="35509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కావ్య నిర్వచనాలు</a:t>
            </a:r>
            <a:endParaRPr lang="te-IN" sz="4000" b="1" i="1" u="sng" dirty="0"/>
          </a:p>
        </p:txBody>
      </p:sp>
      <p:sp>
        <p:nvSpPr>
          <p:cNvPr id="4" name="Rectangle 3"/>
          <p:cNvSpPr/>
          <p:nvPr/>
        </p:nvSpPr>
        <p:spPr>
          <a:xfrm>
            <a:off x="0" y="144780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కవి </a:t>
            </a:r>
            <a:r>
              <a:rPr lang="te-IN" sz="2400" dirty="0" smtClean="0"/>
              <a:t>శబ్దం మొదటగా వేదాల్లో పరమాత్మ పరంగా వాడారు. కవి ఋషి, ద్రష్ట, సృష్ట, అందువల్లనే "నానృషి కురుతే కావ్యం" అన్నారు. 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కవి </a:t>
            </a:r>
            <a:r>
              <a:rPr lang="te-IN" sz="2400" dirty="0" smtClean="0"/>
              <a:t>క్రాంత దర్శికావ్యానికి పరమ ప్రయోజనం </a:t>
            </a:r>
            <a:r>
              <a:rPr lang="te-IN" sz="2400" dirty="0" smtClean="0">
                <a:hlinkClick r:id="rId3" tooltip="ఆనందం"/>
              </a:rPr>
              <a:t>ఆనందం</a:t>
            </a:r>
            <a:r>
              <a:rPr lang="te-IN" sz="2400" dirty="0" smtClean="0"/>
              <a:t>. ఆనందంతో పాటు ఉపదేశం ఉండాలి. అందువల్లనే విశ్వశ్రేయస్సే కావ్యం అన్నారు.</a:t>
            </a:r>
            <a:endParaRPr lang="en-US" sz="24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52400"/>
            <a:ext cx="69285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ప్రాచీన సంస్కృత కవుల నిర్వచనాలు</a:t>
            </a:r>
            <a:endParaRPr lang="te-IN" sz="4000" b="1" i="1" u="sng" dirty="0"/>
          </a:p>
        </p:txBody>
      </p:sp>
      <p:sp>
        <p:nvSpPr>
          <p:cNvPr id="3" name="Rectangle 2"/>
          <p:cNvSpPr/>
          <p:nvPr/>
        </p:nvSpPr>
        <p:spPr>
          <a:xfrm>
            <a:off x="0" y="10732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సంస్కృత </a:t>
            </a:r>
            <a:r>
              <a:rPr lang="te-IN" sz="2400" dirty="0" smtClean="0"/>
              <a:t>అలంకారికులు కావ్యాన్ని నిర్వచించారు 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1</a:t>
            </a:r>
            <a:r>
              <a:rPr lang="te-IN" sz="2400" dirty="0" smtClean="0"/>
              <a:t>. భరతుడు - నాట్య శాస్త్రం - ఇతివృత్తంతు కావ్యస్య శరీరం పరికీర్తితం, అనగా ఇతివృత్తము కావ్యమునకు శరీరమని </a:t>
            </a:r>
            <a:r>
              <a:rPr lang="te-IN" sz="2400" dirty="0" smtClean="0"/>
              <a:t>చెప్పవచ్చును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2</a:t>
            </a:r>
            <a:r>
              <a:rPr lang="te-IN" sz="2400" dirty="0" smtClean="0"/>
              <a:t>. </a:t>
            </a:r>
            <a:r>
              <a:rPr lang="te-IN" sz="2400" dirty="0" smtClean="0">
                <a:hlinkClick r:id="rId3" tooltip="దండి (కవి)"/>
              </a:rPr>
              <a:t>దండి</a:t>
            </a:r>
            <a:r>
              <a:rPr lang="te-IN" sz="2400" dirty="0" smtClean="0"/>
              <a:t> - కావ్యాదర్శం - ఇష్టార్థ వ్యవచ్చిన్న పదావళీ కావ్యం అనగా మనోహరమగు అర్థముతో అలంకృతమైన పదసముదాయము </a:t>
            </a:r>
            <a:r>
              <a:rPr lang="te-IN" sz="2400" dirty="0" smtClean="0"/>
              <a:t>కావ్యము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3</a:t>
            </a:r>
            <a:r>
              <a:rPr lang="te-IN" sz="2400" dirty="0" smtClean="0"/>
              <a:t>. భామహుడు -భామహాలంకారం - శబ్దార్థౌ సహితౌ కావ్యం - అనగా శబ్దార్థములుతో కూడినది కావ్యము. 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భామహుడి </a:t>
            </a:r>
            <a:r>
              <a:rPr lang="te-IN" sz="2400" dirty="0" smtClean="0"/>
              <a:t>ఇంకో నిర్వచనం -కావ్యంతు జాయతే జాతకస్య చిత్ప్రతిభావతః అనగా ప్రతిభావంతుడగు ఒకానొకకవికి మాత్రమే కావ్యనిర్మాణము </a:t>
            </a:r>
            <a:r>
              <a:rPr lang="te-IN" sz="2400" dirty="0" smtClean="0"/>
              <a:t>సాధ్యమగును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4</a:t>
            </a:r>
            <a:r>
              <a:rPr lang="te-IN" sz="2400" dirty="0" smtClean="0"/>
              <a:t>. రుద్రటుడు - రుద్రటాలంకారం - శబ్ధార్థౌ కావ్యం</a:t>
            </a:r>
            <a:endParaRPr lang="te-IN" sz="24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5</a:t>
            </a:r>
            <a:r>
              <a:rPr lang="te-IN" sz="2400" dirty="0" smtClean="0"/>
              <a:t>. మమ్మటుడు - కావ్య ప్రకాశం - తదదోషౌ శబ్ధార్థౌ సగుణావనలంకృతీ పునః క్వాపి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te-IN" sz="2400" dirty="0" smtClean="0"/>
              <a:t> </a:t>
            </a:r>
            <a:r>
              <a:rPr lang="te-IN" sz="2400" dirty="0" smtClean="0"/>
              <a:t>అనగా దోషరహితములును, గుణసహితములును,సాలంకారములును అగు శబ్దార్థములు కావ్యము.ఎచతనైనా అలంకారములు </a:t>
            </a:r>
            <a:r>
              <a:rPr lang="te-IN" sz="2400" dirty="0" smtClean="0"/>
              <a:t>ఉండకపోవచ్చును.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6</a:t>
            </a:r>
            <a:r>
              <a:rPr lang="te-IN" sz="2400" dirty="0" smtClean="0"/>
              <a:t>. విశ్వనాథుడు - సాహిత్య దర్పణం - వాక్యం రసాత్మకం కావ్యం.అనగా రసాత్మకమైన వాక్యము </a:t>
            </a:r>
            <a:r>
              <a:rPr lang="te-IN" sz="2400" dirty="0" smtClean="0"/>
              <a:t>కావ్యము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7</a:t>
            </a:r>
            <a:r>
              <a:rPr lang="te-IN" sz="2400" dirty="0" smtClean="0"/>
              <a:t>. జగన్నాథ పండిత రాయలు - రస గంగాధరం - రమణీయార్థ ప్రతిపాదక శబ్ధః కావ్యం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అనగా </a:t>
            </a:r>
            <a:r>
              <a:rPr lang="te-IN" sz="2400" dirty="0" smtClean="0"/>
              <a:t>రమణీయమైన అర్థమును ప్రతిపాదించు శబ్దము </a:t>
            </a:r>
            <a:r>
              <a:rPr lang="te-IN" sz="2400" dirty="0" smtClean="0"/>
              <a:t>కావ్యము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8</a:t>
            </a:r>
            <a:r>
              <a:rPr lang="te-IN" sz="2400" dirty="0" smtClean="0"/>
              <a:t>. విద్యాధరుడు-కవయతీతి కవిః. అనగా వర్ణించువాడు కవి</a:t>
            </a:r>
            <a:endParaRPr lang="te-IN" sz="24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9</a:t>
            </a:r>
            <a:r>
              <a:rPr lang="te-IN" sz="2400" dirty="0" smtClean="0"/>
              <a:t>. అభినవగుప్తుడు-కవనీయం కావ్యం. అనగా వర్ణింపదగినది </a:t>
            </a:r>
            <a:r>
              <a:rPr lang="te-IN" sz="2400" dirty="0" smtClean="0"/>
              <a:t>కావ్యం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10</a:t>
            </a:r>
            <a:r>
              <a:rPr lang="te-IN" sz="2400" dirty="0" smtClean="0"/>
              <a:t>. ఆనందవర్థనుడు -అపారే కావ్యసంసారే కవిరేవ ప్రజాపతిః. అనగా అంతులేని కావ్యప్రపంచమునకు కవియే </a:t>
            </a:r>
            <a:r>
              <a:rPr lang="te-IN" sz="2400" dirty="0" smtClean="0"/>
              <a:t>బ్రహ్మ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11</a:t>
            </a:r>
            <a:r>
              <a:rPr lang="te-IN" sz="2400" dirty="0" smtClean="0"/>
              <a:t>. భర్తృహరి-సుకవితా యద్యస్తి రాజ్యేన కిం. అనగా మంచి కవిత్వం ఉన్నచో సామరాజ్యమెందుకు?</a:t>
            </a:r>
            <a:endParaRPr lang="te-IN" sz="24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206514"/>
            <a:ext cx="55659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పాశ్చాత్య కవుల నిర్వచనాలు</a:t>
            </a:r>
            <a:endParaRPr lang="te-IN" sz="4000" b="1" i="1" u="sng" dirty="0"/>
          </a:p>
        </p:txBody>
      </p:sp>
      <p:sp>
        <p:nvSpPr>
          <p:cNvPr id="3" name="Rectangle 2"/>
          <p:cNvSpPr/>
          <p:nvPr/>
        </p:nvSpPr>
        <p:spPr>
          <a:xfrm>
            <a:off x="0" y="1028343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అయితే </a:t>
            </a:r>
            <a:r>
              <a:rPr lang="te-IN" sz="2400" dirty="0" smtClean="0"/>
              <a:t>పాశ్చాత్యులు కావ్యాన్ని కాకుండా కవిత్వాన్ని </a:t>
            </a:r>
            <a:r>
              <a:rPr lang="te-IN" sz="2400" dirty="0" smtClean="0"/>
              <a:t>నిర్వచించారు.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1</a:t>
            </a:r>
            <a:r>
              <a:rPr lang="te-IN" sz="2400" dirty="0" smtClean="0"/>
              <a:t>. అరిస్టాటిల్ : కవిత్వమంటే అనుకరణమే, అనుకరణమంటే సృజన వ్యాపారమే కానీ కేవలానుకరణం </a:t>
            </a:r>
            <a:r>
              <a:rPr lang="te-IN" sz="2400" dirty="0" smtClean="0"/>
              <a:t>కాదు.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2</a:t>
            </a:r>
            <a:r>
              <a:rPr lang="te-IN" sz="2400" dirty="0" smtClean="0"/>
              <a:t>. శామ్యుల్ జాన్సన్ : </a:t>
            </a:r>
            <a:r>
              <a:rPr lang="en-US" sz="2400" dirty="0" smtClean="0"/>
              <a:t>Poetry is metrical composition. It is the art of uniting pleasure with truth by calling forth imagination to the help of reason. 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కవిత్వమంటే </a:t>
            </a:r>
            <a:r>
              <a:rPr lang="te-IN" sz="2400" dirty="0" smtClean="0"/>
              <a:t>అంటే చందో బద్ద రచన. అది బుద్ధియు, భావనం సాధనాలుగా ఆనంద సత్యాల ఐక్యాన్ని సంఘటించే </a:t>
            </a:r>
            <a:r>
              <a:rPr lang="te-IN" sz="2400" dirty="0" smtClean="0"/>
              <a:t>కళ.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3</a:t>
            </a:r>
            <a:r>
              <a:rPr lang="te-IN" sz="2400" dirty="0" smtClean="0"/>
              <a:t>. జే. ఎస్. మిల్ : </a:t>
            </a:r>
            <a:r>
              <a:rPr lang="en-US" sz="2400" dirty="0" smtClean="0"/>
              <a:t>What is poetry but the thought and words in which emotion spontaneously embodies itself. </a:t>
            </a:r>
            <a:endParaRPr lang="te-IN" sz="24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కవిత్వం </a:t>
            </a:r>
            <a:r>
              <a:rPr lang="te-IN" sz="2400" dirty="0" smtClean="0"/>
              <a:t>అంటే భావావేశం. తనంత తాను దాల్చెడి సహజ శబ్ధార్థ </a:t>
            </a:r>
            <a:r>
              <a:rPr lang="te-IN" sz="2400" dirty="0" smtClean="0"/>
              <a:t>స్వరూపం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4</a:t>
            </a:r>
            <a:r>
              <a:rPr lang="te-IN" sz="2400" dirty="0" smtClean="0"/>
              <a:t>. వర్డ్స్ వర్త్ : </a:t>
            </a:r>
            <a:r>
              <a:rPr lang="en-US" sz="2400" dirty="0" smtClean="0"/>
              <a:t>For all good poetry is the spontaneous overflow of powerful feelings. Poetry is the emotion recollected in tranquility</a:t>
            </a:r>
            <a:r>
              <a:rPr lang="en-US" sz="2400" dirty="0" smtClean="0"/>
              <a:t>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ఉత్తమ కవిత్వం ఎల్లప్పుడు పొంగి పొరలి వచ్చే శక్తిమంతాలైన అనుభూతులతో నిండి </a:t>
            </a:r>
            <a:r>
              <a:rPr lang="te-IN" sz="2400" dirty="0" smtClean="0"/>
              <a:t>ఉంటుంది.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5</a:t>
            </a:r>
            <a:r>
              <a:rPr lang="te-IN" sz="2400" dirty="0" smtClean="0"/>
              <a:t>. షెల్లీ : </a:t>
            </a:r>
            <a:r>
              <a:rPr lang="en-US" sz="2400" dirty="0" smtClean="0"/>
              <a:t>Poetry in a general sense may be defined as the expression of the imagination. </a:t>
            </a:r>
            <a:r>
              <a:rPr lang="te-IN" sz="2400" dirty="0" smtClean="0"/>
              <a:t>భావనా వ్యక్తీకరణమే </a:t>
            </a:r>
            <a:r>
              <a:rPr lang="te-IN" sz="2400" dirty="0" smtClean="0"/>
              <a:t>కవిత్వము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6</a:t>
            </a:r>
            <a:r>
              <a:rPr lang="te-IN" sz="2400" dirty="0" smtClean="0"/>
              <a:t>. హేజ్ లిట్ : </a:t>
            </a:r>
            <a:r>
              <a:rPr lang="en-US" sz="2400" dirty="0" smtClean="0"/>
              <a:t>Poetry is the language of imagination and emotion. </a:t>
            </a:r>
            <a:r>
              <a:rPr lang="te-IN" sz="2400" dirty="0" smtClean="0"/>
              <a:t>భావావేశ భావనల శబ్ధ స్వరూపమే కవిత్వం 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7</a:t>
            </a:r>
            <a:r>
              <a:rPr lang="te-IN" sz="2400" dirty="0" smtClean="0"/>
              <a:t>. కార్లైల్ : </a:t>
            </a:r>
            <a:r>
              <a:rPr lang="en-US" sz="2400" dirty="0" smtClean="0"/>
              <a:t>Poetry we will call musical thought. </a:t>
            </a:r>
            <a:r>
              <a:rPr lang="te-IN" sz="2400" dirty="0" smtClean="0"/>
              <a:t>కవిత్వం లాయాత్మకమైన </a:t>
            </a:r>
            <a:r>
              <a:rPr lang="te-IN" sz="2400" dirty="0" smtClean="0"/>
              <a:t>భావన</a:t>
            </a:r>
            <a:endParaRPr lang="te-IN" sz="24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286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endParaRPr lang="te-IN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8</a:t>
            </a:r>
            <a:r>
              <a:rPr lang="te-IN" sz="2400" dirty="0" smtClean="0"/>
              <a:t>. కోలరిడ్జ్ : </a:t>
            </a:r>
            <a:r>
              <a:rPr lang="en-US" sz="2400" dirty="0" smtClean="0"/>
              <a:t>Best words in their best order is the poetry. </a:t>
            </a:r>
            <a:r>
              <a:rPr lang="te-IN" sz="2400" dirty="0" smtClean="0"/>
              <a:t>ఉత్తమమైన శబ్ధాలు, ఉత్తమమైన రీతిలో అమరివుండడమే </a:t>
            </a:r>
            <a:r>
              <a:rPr lang="te-IN" sz="2400" dirty="0" smtClean="0"/>
              <a:t>కవిత్వం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9</a:t>
            </a:r>
            <a:r>
              <a:rPr lang="te-IN" sz="2400" dirty="0" smtClean="0"/>
              <a:t>. మాత్యూ ఆర్నాల్డ్ : </a:t>
            </a:r>
            <a:r>
              <a:rPr lang="en-US" sz="2400" dirty="0" smtClean="0"/>
              <a:t>Poetry is the criticism of life. </a:t>
            </a:r>
            <a:r>
              <a:rPr lang="te-IN" sz="2400" dirty="0" smtClean="0"/>
              <a:t>జీవిత విమర్శనమే </a:t>
            </a:r>
            <a:r>
              <a:rPr lang="te-IN" sz="2400" dirty="0" smtClean="0"/>
              <a:t>కవిత్వం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10</a:t>
            </a:r>
            <a:r>
              <a:rPr lang="te-IN" sz="2400" dirty="0" smtClean="0"/>
              <a:t>. ఏడ్గార్ ఏలంపో : </a:t>
            </a:r>
            <a:r>
              <a:rPr lang="en-US" sz="2400" dirty="0" smtClean="0"/>
              <a:t>Poetry is the rhythmic creation of beauty. </a:t>
            </a:r>
            <a:r>
              <a:rPr lang="te-IN" sz="2400" dirty="0" smtClean="0"/>
              <a:t>కవిత్వం అంటే సౌందర్యాన్ని లయాత్మకంగా సృష్టించడం.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endParaRPr lang="te-IN" sz="24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228600"/>
            <a:ext cx="52116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తెలుగు కవుల నిర్వచనాలు</a:t>
            </a:r>
            <a:endParaRPr lang="te-IN" sz="4000" b="1" i="1" u="sng" dirty="0"/>
          </a:p>
        </p:txBody>
      </p:sp>
      <p:sp>
        <p:nvSpPr>
          <p:cNvPr id="3" name="Rectangle 2"/>
          <p:cNvSpPr/>
          <p:nvPr/>
        </p:nvSpPr>
        <p:spPr>
          <a:xfrm>
            <a:off x="0" y="76200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తెలుగు </a:t>
            </a:r>
            <a:r>
              <a:rPr lang="te-IN" sz="2400" dirty="0" smtClean="0"/>
              <a:t>కవులు కావ్యాన్ని దాని ప్రయోజనాన్ని గురించి నిర్వచించారు. కావ్యం ఎట్లా ఉండాలో తెలుగు కవులు నిర్వచించారు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te-IN" sz="2400" dirty="0" smtClean="0"/>
              <a:t> </a:t>
            </a:r>
            <a:r>
              <a:rPr lang="te-IN" sz="2400" dirty="0" smtClean="0"/>
              <a:t>1.నన్నయ- కవిత్వ లక్షణాలుగా ప్రసన్న కథా కలిథార్థ యుక్తిని, అక్షర రమ్యతను, నానా రుచిరార్థ సూక్తి నిధిత్వాన్ని సూచించారు 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2.తిక్కన </a:t>
            </a:r>
            <a:r>
              <a:rPr lang="te-IN" sz="2400" dirty="0" smtClean="0"/>
              <a:t>-రసాభ్యుచిత బంధాన్ని కావ్య లక్షణాలుగా చెప్పారు. ప్రభంధ కవులు వర్ణనలకే </a:t>
            </a:r>
            <a:r>
              <a:rPr lang="te-IN" sz="2400" dirty="0" smtClean="0"/>
              <a:t>ప్రాధ్యాన్యమిచ్చారు.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ఆధునిక </a:t>
            </a:r>
            <a:r>
              <a:rPr lang="te-IN" sz="2400" dirty="0" smtClean="0"/>
              <a:t>కవులలో కవిత్వాన్ని నిర్వచించిన వారిలో ప్రముఖులు </a:t>
            </a:r>
            <a:r>
              <a:rPr lang="te-IN" sz="2400" dirty="0" smtClean="0">
                <a:hlinkClick r:id="rId3" tooltip="శ్రీశ్రీ"/>
              </a:rPr>
              <a:t>శ్రీశ్రీ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కవిత్వమంటే </a:t>
            </a:r>
            <a:r>
              <a:rPr lang="te-IN" sz="2400" dirty="0" smtClean="0"/>
              <a:t>కదిలించేది పెనునిద్దుర వదిలించేది అన్నారు. 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ఇది </a:t>
            </a:r>
            <a:r>
              <a:rPr lang="te-IN" sz="2400" dirty="0" smtClean="0"/>
              <a:t>కవిత్వానికి సంబంధించిన ప్రయోజనాన్ని తెలుపుతుంది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te-IN" sz="2400" dirty="0" smtClean="0"/>
              <a:t> </a:t>
            </a:r>
            <a:r>
              <a:rPr lang="te-IN" sz="2400" dirty="0" smtClean="0"/>
              <a:t>సామాజిక స్పృహ, సామాజిక చైతన్యం కవిత్వ లక్షణాలుగా ఆధునికులు వివరిచారు.</a:t>
            </a:r>
            <a:endParaRPr lang="te-IN" sz="24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2286000"/>
            <a:ext cx="7427033" cy="193899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e-IN" sz="12000" dirty="0" smtClean="0"/>
              <a:t>ధన్యవాదాలు</a:t>
            </a:r>
            <a:endParaRPr lang="en-US" sz="1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5600" y="228600"/>
            <a:ext cx="29145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ధ్వని కావ్యము</a:t>
            </a:r>
            <a:endParaRPr lang="te-IN" sz="4000" b="1" i="1" u="sng" dirty="0"/>
          </a:p>
        </p:txBody>
      </p:sp>
      <p:sp>
        <p:nvSpPr>
          <p:cNvPr id="3" name="Rectangle 2"/>
          <p:cNvSpPr/>
          <p:nvPr/>
        </p:nvSpPr>
        <p:spPr>
          <a:xfrm>
            <a:off x="0" y="9906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శబ్దార్ధాలు </a:t>
            </a:r>
            <a:r>
              <a:rPr lang="te-IN" sz="2400" dirty="0" smtClean="0"/>
              <a:t>అప్రధానలు కావాలి. వ్యంగ్యార్ధము సర్వాతిశయితంగా ఉండాలి.కవి వ్యంగ్య ప్రధానమతి అయినప్పుడే కావ్యానికి ఈ సరసనామ సిద్ధి కలుగుతుంది. 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ఏమాత్రమైనా </a:t>
            </a:r>
            <a:r>
              <a:rPr lang="te-IN" sz="2400" dirty="0" smtClean="0"/>
              <a:t>వ్యగ్యార్ధ తత్పరతత్వ విషయంలో మైమరచి శబ్దవ్యాసమ్మీదగాని, అర్ధనిబంధనమ్మీదగాని తన </a:t>
            </a:r>
            <a:r>
              <a:rPr lang="te-IN" sz="2400" dirty="0" smtClean="0">
                <a:hlinkClick r:id="rId3" tooltip="బుద్ధి"/>
              </a:rPr>
              <a:t>బుద్ధి</a:t>
            </a:r>
            <a:r>
              <a:rPr lang="te-IN" sz="2400" dirty="0" smtClean="0"/>
              <a:t>ని ప్రసరించాడో అప్పటి కావ్యము ధ్వని కావ్యము కాబోదు.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228600"/>
            <a:ext cx="38395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గుణీభూత కావ్యము</a:t>
            </a:r>
            <a:endParaRPr lang="te-IN" sz="4000" b="1" i="1" u="sng" dirty="0"/>
          </a:p>
        </p:txBody>
      </p:sp>
      <p:sp>
        <p:nvSpPr>
          <p:cNvPr id="3" name="Rectangle 2"/>
          <p:cNvSpPr/>
          <p:nvPr/>
        </p:nvSpPr>
        <p:spPr>
          <a:xfrm>
            <a:off x="0" y="137160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ఇందులో </a:t>
            </a:r>
            <a:r>
              <a:rPr lang="te-IN" sz="2400" dirty="0" smtClean="0"/>
              <a:t>వ్యంగ్యార్ధానికి సర్వప్రాధాన్యం ఉండదు. వాచ్యార్ధముకూడా తన ప్రాధాన్యాన్ని పోగొట్టుకోదు. ఒక్కొక్కప్పుడు వ్యంగ్యమును కూడా వాచ్యము అసుందరముగా చేస్తుంది. 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తనకు </a:t>
            </a:r>
            <a:r>
              <a:rPr lang="te-IN" sz="2400" dirty="0" smtClean="0"/>
              <a:t>అంగము చేసుకుంటుంది. 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వ్యగ్యార్ధము </a:t>
            </a:r>
            <a:r>
              <a:rPr lang="te-IN" sz="2400" dirty="0" smtClean="0"/>
              <a:t>వివక్షితము కావొచ్చు కాని ప్రధానము కాకపోవటం మూలాన దానిని గుణీభూత కావ్య మందురు.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000" y="228600"/>
            <a:ext cx="26981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చిత్ర కావ్యము</a:t>
            </a:r>
            <a:endParaRPr lang="te-IN" sz="4000" b="1" i="1" u="sng" dirty="0"/>
          </a:p>
        </p:txBody>
      </p:sp>
      <p:sp>
        <p:nvSpPr>
          <p:cNvPr id="3" name="Rectangle 2"/>
          <p:cNvSpPr/>
          <p:nvPr/>
        </p:nvSpPr>
        <p:spPr>
          <a:xfrm>
            <a:off x="0" y="9144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గోడమీద </a:t>
            </a:r>
            <a:r>
              <a:rPr lang="te-IN" sz="2400" dirty="0" smtClean="0"/>
              <a:t>బొమ్మలను మనము చిత్రమంటాము. ఈకావ్యము కూడా అటువంటిదే. 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ప్రాణం </a:t>
            </a:r>
            <a:r>
              <a:rPr lang="te-IN" sz="2400" dirty="0" smtClean="0"/>
              <a:t>లేకపోయినా ప్రాణము ఉన్నదాని మాదిరిగా కనబడడం మూలాన ఆశ్చర్యం కలుగుతుంది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te-IN" sz="2400" dirty="0" smtClean="0"/>
              <a:t> </a:t>
            </a:r>
            <a:r>
              <a:rPr lang="te-IN" sz="2400" dirty="0" smtClean="0"/>
              <a:t>చిత్ర కావ్యం కూడా అంతే. కావ్యానికి వ్యగ్యము జీవితము. చిత్రంలో జీవితం ఉండదు. చిత్ర కావ్యంలో వ్యగ్యము ఉండదు. అసలుండదని కాదు; వివక్షితంగా ఉండదు. 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ఇందులో </a:t>
            </a:r>
            <a:r>
              <a:rPr lang="te-IN" sz="2400" dirty="0" smtClean="0"/>
              <a:t>వ్యగ్యార్ధాన్ని నిబంధిచాలి అని కవి అనుకోడు. అతడనుకోకుండానే ఏదో నిస్సారవ్యంగ్యము వస్తే రావచ్చు. శబ్దము, అర్ధము ఉందులో </a:t>
            </a:r>
            <a:r>
              <a:rPr lang="te-IN" sz="2400" dirty="0" smtClean="0"/>
              <a:t>ప్రధానము.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శబ్దాడంబరమును </a:t>
            </a:r>
            <a:r>
              <a:rPr lang="te-IN" sz="2400" dirty="0" smtClean="0"/>
              <a:t>కవి ఇందులో బాగా చూపిస్తాడు. అర్ధాలలోని చిత్ర </a:t>
            </a:r>
            <a:r>
              <a:rPr lang="te-IN" sz="2400" dirty="0" smtClean="0"/>
              <a:t>విచిత్ర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te-IN" sz="2400" dirty="0" smtClean="0"/>
              <a:t>గతులను చూపి నగిషీ చెక్కుతాడు కవి. కాబట్టి శబ్ద చిత్రం ఒక రకంగాను, అర్ధ చిత్రం ఒక రకంగానూ ఉంటుంది. 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విదగ్ధ </a:t>
            </a:r>
            <a:r>
              <a:rPr lang="te-IN" sz="2400" dirty="0" smtClean="0"/>
              <a:t>ముఖమండనము, కవ్వెంద్ర కంఠాభరణము తవీటిలో చూడదగిన కావ్యాలు.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52400"/>
            <a:ext cx="28472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పద్య కావ్యము</a:t>
            </a:r>
            <a:endParaRPr lang="te-IN" sz="4000" b="1" i="1" u="sng" dirty="0"/>
          </a:p>
        </p:txBody>
      </p:sp>
      <p:sp>
        <p:nvSpPr>
          <p:cNvPr id="3" name="Rectangle 2"/>
          <p:cNvSpPr/>
          <p:nvPr/>
        </p:nvSpPr>
        <p:spPr>
          <a:xfrm>
            <a:off x="0" y="83820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ఇందులో </a:t>
            </a:r>
            <a:r>
              <a:rPr lang="te-IN" sz="2400" dirty="0" smtClean="0"/>
              <a:t>అన్నీ పద్యాలే. </a:t>
            </a:r>
            <a:r>
              <a:rPr lang="te-IN" sz="2400" dirty="0" smtClean="0">
                <a:hlinkClick r:id="rId3" tooltip="గద్య (పుట లేదు)"/>
              </a:rPr>
              <a:t>గద్య</a:t>
            </a:r>
            <a:r>
              <a:rPr lang="te-IN" sz="2400" dirty="0" smtClean="0"/>
              <a:t> ముండదు. 'ఇతిశ్రీ' అని చెప్పేచోతు తప్ప. ఈ కావ్యాన్ని సర్గలుగా విభాగిస్తారు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te-IN" sz="2400" dirty="0" smtClean="0"/>
              <a:t> </a:t>
            </a:r>
            <a:r>
              <a:rPr lang="te-IN" sz="2400" dirty="0" smtClean="0"/>
              <a:t>కావ్యము కన్య కాబట్టి ఆపిల్లకు కొందరు ఆశ్వాసభాగం చేస్తారు. సర్గలుకాని, ఆశ్వాసాలు కాని ఎన్నిఅయినా ఉండవచ్చును. 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ఒక్కొక్క </a:t>
            </a:r>
            <a:r>
              <a:rPr lang="te-IN" sz="2400" dirty="0" smtClean="0"/>
              <a:t>విభాగంలో ఎన్నయినా పద్యాలు ఉండవచ్చును. ఆకవీశ్వరులవారు ఎంతగుక్కపెడితే అంత. </a:t>
            </a:r>
            <a:endParaRPr lang="en-US" sz="24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te-IN" sz="2400" dirty="0" smtClean="0"/>
              <a:t>ఆయాసం </a:t>
            </a:r>
            <a:r>
              <a:rPr lang="te-IN" sz="2400" dirty="0" smtClean="0"/>
              <a:t>వచ్చినప్పుడు ఆశ్వాసం తగ్గటం కూడా ఉంటుంది.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89</TotalTime>
  <Words>1227</Words>
  <Application>Microsoft Office PowerPoint</Application>
  <PresentationFormat>On-screen Show (4:3)</PresentationFormat>
  <Paragraphs>200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Verve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13</cp:revision>
  <dcterms:created xsi:type="dcterms:W3CDTF">2006-08-16T00:00:00Z</dcterms:created>
  <dcterms:modified xsi:type="dcterms:W3CDTF">2020-04-15T12:46:20Z</dcterms:modified>
</cp:coreProperties>
</file>