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sldIdLst>
    <p:sldId id="256" r:id="rId3"/>
    <p:sldId id="319" r:id="rId4"/>
    <p:sldId id="317" r:id="rId5"/>
    <p:sldId id="265" r:id="rId6"/>
    <p:sldId id="266" r:id="rId7"/>
    <p:sldId id="267" r:id="rId8"/>
    <p:sldId id="257" r:id="rId9"/>
    <p:sldId id="258" r:id="rId10"/>
    <p:sldId id="259" r:id="rId11"/>
    <p:sldId id="260" r:id="rId12"/>
    <p:sldId id="261" r:id="rId13"/>
    <p:sldId id="262" r:id="rId14"/>
    <p:sldId id="263" r:id="rId15"/>
    <p:sldId id="264"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8"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14/04/2020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14/04/2020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14/04/2020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14/04/2020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hyperlink" Target="https://te.wikipedia.org/wiki/%E0%B0%9A%E0%B0%82%E0%B0%AA%E0%B0%95%E0%B0%AE%E0%B0%BE%E0%B0%B2"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te.wikipedia.org/wiki/%E0%B0%AA%E0%B0%A6%E0%B1%8D%E0%B0%AF%E0%B0%AE%E0%B1%81" TargetMode="External"/><Relationship Id="rId2" Type="http://schemas.openxmlformats.org/officeDocument/2006/relationships/hyperlink" Target="https://te.wikipedia.org/wiki/%E0%B0%9B%E0%B0%82%E0%B0%A6%E0%B0%B8%E0%B1%8D%E0%B0%B8%E0%B1%81"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te.wikipedia.org/wiki/%E0%B0%AF%E0%B0%9C%E0%B1%81%E0%B0%B0%E0%B1%8D%E0%B0%B5%E0%B1%87%E0%B0%A6%E0%B0%AE%E0%B1%81" TargetMode="External"/><Relationship Id="rId3" Type="http://schemas.openxmlformats.org/officeDocument/2006/relationships/hyperlink" Target="https://te.wikipedia.org/wiki/%E0%B0%B8%E0%B0%82%E0%B0%B8%E0%B1%8D%E0%B0%95%E0%B1%83%E0%B0%A4%E0%B0%AE%E0%B1%81" TargetMode="External"/><Relationship Id="rId7" Type="http://schemas.openxmlformats.org/officeDocument/2006/relationships/hyperlink" Target="https://te.wikipedia.org/wiki/%E0%B0%B8%E0%B0%BE%E0%B0%AE%E0%B0%B5%E0%B1%87%E0%B0%A6%E0%B0%AE%E0%B1%81" TargetMode="External"/><Relationship Id="rId2" Type="http://schemas.openxmlformats.org/officeDocument/2006/relationships/hyperlink" Target="https://te.wikipedia.org/wiki/%E0%B0%AA%E0%B0%A6%E0%B1%8D%E0%B0%AF%E0%B0%82" TargetMode="External"/><Relationship Id="rId1" Type="http://schemas.openxmlformats.org/officeDocument/2006/relationships/slideLayout" Target="../slideLayouts/slideLayout7.xml"/><Relationship Id="rId6" Type="http://schemas.openxmlformats.org/officeDocument/2006/relationships/hyperlink" Target="https://te.wikipedia.org/wiki/%E0%B0%8B%E0%B0%97%E0%B1%8D%E0%B0%B5%E0%B1%87%E0%B0%A6%E0%B0%AE%E0%B1%81" TargetMode="External"/><Relationship Id="rId5" Type="http://schemas.openxmlformats.org/officeDocument/2006/relationships/hyperlink" Target="https://te.wikipedia.org/wiki/%E0%B0%B5%E0%B1%87%E0%B0%A6%E0%B0%BE%E0%B0%82%E0%B0%97%E0%B0%BE%E0%B0%B2%E0%B1%81" TargetMode="External"/><Relationship Id="rId4" Type="http://schemas.openxmlformats.org/officeDocument/2006/relationships/hyperlink" Target="https://te.wikipedia.org/wiki/%E0%B0%9A%E0%B0%A4%E0%B1%81%E0%B0%B0%E0%B1%8D%E0%B0%B5%E0%B1%87%E0%B0%A6%E0%B0%BE%E0%B0%B2%E0%B1%81" TargetMode="External"/><Relationship Id="rId9" Type="http://schemas.openxmlformats.org/officeDocument/2006/relationships/hyperlink" Target="https://te.wikipedia.org/wiki/%E0%B0%AC%E0%B1%8D%E0%B0%B0%E0%B0%B9%E0%B1%8D%E0%B0%A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e.wikipedia.org/wiki/%E0%B0%AA%E0%B0%A6%E0%B1%8D%E0%B0%AF%E0%B0%82" TargetMode="External"/><Relationship Id="rId2" Type="http://schemas.openxmlformats.org/officeDocument/2006/relationships/hyperlink" Target="https://te.wikipedia.org/wiki/%E0%B0%9B%E0%B0%82%E0%B0%A6%E0%B0%B8%E0%B1%8D%E0%B0%B8%E0%B1%81" TargetMode="External"/><Relationship Id="rId1" Type="http://schemas.openxmlformats.org/officeDocument/2006/relationships/slideLayout" Target="../slideLayouts/slideLayout7.xml"/><Relationship Id="rId4" Type="http://schemas.openxmlformats.org/officeDocument/2006/relationships/hyperlink" Target="https://te.wikipedia.org/wiki/%E0%B0%95%E0%B0%BE%E0%B0%B5%E0%B1%8D%E0%B0%AF%E0%B0%BE%E0%B0%B2%E0%B1%81"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te.wikipedia.org/wiki/%E0%B0%AF%E0%B0%A4%E0%B0%BF" TargetMode="External"/><Relationship Id="rId2" Type="http://schemas.openxmlformats.org/officeDocument/2006/relationships/hyperlink" Target="https://te.wikipedia.org/wiki/%E0%B0%9B%E0%B0%82%E0%B0%A6%E0%B0%B8%E0%B1%8D%E0%B0%B8%E0%B1%81"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s://te.wikipedia.org/wiki/%E0%B0%AA%E0%B1%8D%E0%B0%B0%E0%B0%BE%E0%B0%B8"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te.wikipedia.org/wiki/%E0%B0%B0%E0%B0%82%E0%B0%97%E0%B0%A8%E0%B0%BE%E0%B0%A5_%E0%B0%B0%E0%B0%BE%E0%B0%AE%E0%B0%BE%E0%B0%AF%E0%B0%A3%E0%B0%AE%E0%B1%81" TargetMode="External"/><Relationship Id="rId2" Type="http://schemas.openxmlformats.org/officeDocument/2006/relationships/hyperlink" Target="https://te.wikipedia.org/wiki/%E0%B0%97%E0%B1%8B%E0%B0%A8_%E0%B0%AC%E0%B1%81%E0%B0%A6%E0%B1%8D%E0%B0%A6%E0%B0%BE%E0%B0%B0%E0%B1%86%E0%B0%A1%E0%B1%8D%E0%B0%A1%E0%B0%BF"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te.wikipedia.org/wiki/%E0%B0%A4%E0%B1%86%E0%B0%B2%E0%B1%81%E0%B0%97%E0%B1%81_%E0%B0%B8%E0%B0%BE%E0%B0%B9%E0%B0%BF%E0%B0%A4%E0%B1%8D%E0%B0%AF%E0%B0%82_-_%E0%B0%AA%E0%B1%8D%E0%B0%B0%E0%B0%BE%E0%B0%99%E0%B1%8D%E0%B0%A8%E0%B0%A8%E0%B1%8D%E0%B0%A8%E0%B0%AF_%E0%B0%AF%E0%B1%81%E0%B0%97%E0%B0%AE%E0%B1%81"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te.wikipedia.org/w/index.php?title=%E0%B0%B8%E0%B1%82%E0%B0%B0%E0%B1%8D%E0%B0%AF_%E0%B0%97%E0%B0%A3%E0%B0%AE%E0%B1%81&amp;action=edit&amp;redlink=1" TargetMode="External"/><Relationship Id="rId2" Type="http://schemas.openxmlformats.org/officeDocument/2006/relationships/hyperlink" Target="https://te.wikipedia.org/w/index.php?title=%E0%B0%87%E0%B0%82%E0%B0%A6%E0%B1%8D%E0%B0%B0_%E0%B0%97%E0%B0%A3%E0%B0%AE%E0%B1%81%E0%B0%B2%E0%B1%81&amp;action=edit&amp;redlink=1"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te.wikipedia.org/wiki/%E0%B0%A6%E0%B1%8D%E0%B0%B5%E0%B0%BF%E0%B0%AA%E0%B0%A6"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te.wikipedia.org/wiki/%E0%B0%AA%E0%B0%BF%E0%B0%82%E0%B0%97%E0%B0%B3%E0%B1%81%E0%B0%A1%E0%B1%81"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hyperlink" Target="https://te.wikipedia.org/wiki/%E0%B0%9B%E0%B0%82%E0%B0%A6%E0%B0%B8%E0%B1%8D%E0%B0%B8%E0%B1%81"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s://te.wikipedia.org/wiki/%E0%B0%AA%E0%B1%8D%E0%B0%B0%E0%B0%BE%E0%B0%B8%E0%B0%AF%E0%B0%A4%E0%B0%BF"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 Id="rId5" Type="http://schemas.openxmlformats.org/officeDocument/2006/relationships/hyperlink" Target="https://te.wikipedia.org/wiki/%E0%B0%AA%E0%B1%8D%E0%B0%B0%E0%B0%BE%E0%B0%B8" TargetMode="External"/><Relationship Id="rId4" Type="http://schemas.openxmlformats.org/officeDocument/2006/relationships/hyperlink" Target="https://te.wikipedia.org/wiki/%E0%B0%85%E0%B0%82%E0%B0%A4%E0%B0%B0%E0%B0%BE%E0%B0%95%E0%B1%8D%E0%B0%95%E0%B0%B0"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hyperlink" Target="https://te.wikipedia.org/wiki/%E0%B0%AA%E0%B1%8D%E0%B0%B0%E0%B0%BE%E0%B0%B8%E0%B0%AF%E0%B0%A4%E0%B0%BF" TargetMode="External"/><Relationship Id="rId2" Type="http://schemas.openxmlformats.org/officeDocument/2006/relationships/hyperlink" Target="https://te.wikipedia.org/wiki/%E0%B0%AF%E0%B0%A4%E0%B0%BF" TargetMode="External"/><Relationship Id="rId1" Type="http://schemas.openxmlformats.org/officeDocument/2006/relationships/slideLayout" Target="../slideLayouts/slideLayout7.xml"/><Relationship Id="rId4" Type="http://schemas.openxmlformats.org/officeDocument/2006/relationships/hyperlink" Target="https://te.wikipedia.org/wiki/%E0%B0%AA%E0%B1%8D%E0%B0%B0%E0%B0%BE%E0%B0%B8"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hyperlink" Target="https://te.wikipedia.org/wiki/%E0%B0%95%E0%B1%8A%E0%B0%AE%E0%B0%B0%E0%B1%8D%E0%B0%B0%E0%B0%BE%E0%B0%9C%E0%B1%81_%E0%B0%B2%E0%B0%95%E0%B1%8D%E0%B0%B7%E0%B1%8D%E0%B0%AE%E0%B0%A3%E0%B0%B0%E0%B0%BE%E0%B0%B5%E0%B1%81"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e.wikipedia.org/wiki/%E0%B0%AA%E0%B0%BE%E0%B0%B0%E0%B1%8D%E0%B0%B5%E0%B0%A4%E0%B0%BF" TargetMode="External"/><Relationship Id="rId2" Type="http://schemas.openxmlformats.org/officeDocument/2006/relationships/hyperlink" Target="https://te.wikipedia.org/wiki/%E0%B0%88%E0%B0%B6%E0%B1%8D%E0%B0%B5%E0%B0%B0%E0%B1%81%E0%B0%A1%E0%B1%81" TargetMode="External"/><Relationship Id="rId1" Type="http://schemas.openxmlformats.org/officeDocument/2006/relationships/slideLayout" Target="../slideLayouts/slideLayout7.xml"/><Relationship Id="rId6" Type="http://schemas.openxmlformats.org/officeDocument/2006/relationships/hyperlink" Target="https://te.wikipedia.org/wiki/%E0%B0%A8%E0%B0%BE%E0%B0%9F%E0%B1%8D%E0%B0%AF_%E0%B0%B6%E0%B0%BE%E0%B0%B8%E0%B1%8D%E0%B0%A4%E0%B1%8D%E0%B0%B0%E0%B0%82" TargetMode="External"/><Relationship Id="rId5" Type="http://schemas.openxmlformats.org/officeDocument/2006/relationships/hyperlink" Target="https://te.wikipedia.org/wiki/%E0%B0%85%E0%B0%97%E0%B1%8D%E0%B0%A8%E0%B0%BF_%E0%B0%AA%E0%B1%81%E0%B0%B0%E0%B0%BE%E0%B0%A3%E0%B0%AE%E0%B1%81" TargetMode="External"/><Relationship Id="rId4" Type="http://schemas.openxmlformats.org/officeDocument/2006/relationships/hyperlink" Target="https://te.wikipedia.org/wiki/%E0%B0%95%E0%B0%B0%E0%B1%8D%E0%B0%A3%E0%B0%BE%E0%B0%9F%E0%B0%95"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te.wikipedia.org/w/index.php?title=%E0%B0%B8%E0%B1%82%E0%B0%B0%E0%B1%8D%E0%B0%AF_%E0%B0%97%E0%B0%A3%E0%B0%82&amp;action=edit&amp;redlink=1" TargetMode="External"/><Relationship Id="rId2" Type="http://schemas.openxmlformats.org/officeDocument/2006/relationships/hyperlink" Target="https://te.wikipedia.org/w/index.php?title=%E0%B0%87%E0%B0%82%E0%B0%A6%E0%B1%8D%E0%B0%B0_%E0%B0%97%E0%B0%A3%E0%B0%82&amp;action=edit&amp;redlink=1" TargetMode="External"/><Relationship Id="rId1" Type="http://schemas.openxmlformats.org/officeDocument/2006/relationships/slideLayout" Target="../slideLayouts/slideLayout7.xml"/><Relationship Id="rId5" Type="http://schemas.openxmlformats.org/officeDocument/2006/relationships/hyperlink" Target="https://te.wikipedia.org/wiki/%E0%B0%A4%E0%B1%87%E0%B0%9F%E0%B0%97%E0%B1%80%E0%B0%A4%E0%B0%BF" TargetMode="External"/><Relationship Id="rId4" Type="http://schemas.openxmlformats.org/officeDocument/2006/relationships/hyperlink" Target="https://te.wikipedia.org/wiki/%E0%B0%86%E0%B0%9F%E0%B0%B5%E0%B1%86%E0%B0%B2%E0%B0%A6%E0%B0%BF"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hyperlink" Target="https://te.wikipedia.org/wiki/%E0%B0%AA%E0%B1%8D%E0%B0%B0%E0%B0%BE%E0%B0%B8" TargetMode="External"/><Relationship Id="rId2" Type="http://schemas.openxmlformats.org/officeDocument/2006/relationships/hyperlink" Target="https://te.wikipedia.org/wiki/%E0%B0%AA%E0%B1%8D%E0%B0%B0%E0%B0%BE%E0%B0%B8%E0%B0%AF%E0%B0%A4%E0%B0%BF" TargetMode="Externa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te.wikipedia.org/wiki/%E0%B0%B6%E0%B1%8D%E0%B0%B0%E0%B1%80_%E0%B0%B6%E0%B1%8D%E0%B0%B0%E0%B1%8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1219200"/>
            <a:ext cx="7772400" cy="1470025"/>
          </a:xfrm>
          <a:prstGeom prst="rect">
            <a:avLst/>
          </a:prstGeom>
          <a:solidFill>
            <a:schemeClr val="bg1"/>
          </a:solidFill>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t>P.R GOVT DEGREE COLLEGE(A)</a:t>
            </a:r>
            <a:b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br>
            <a:r>
              <a:rPr kumimoji="0" lang="en-US" sz="48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rPr>
              <a:t>KAKINADA</a:t>
            </a:r>
            <a:endParaRPr kumimoji="0" lang="en-US" sz="4800" b="1" i="0" u="none" strike="noStrike" kern="1200" normalizeH="0" baseline="0" noProof="0" dirty="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j-lt"/>
              <a:ea typeface="+mj-ea"/>
              <a:cs typeface="+mj-cs"/>
            </a:endParaRPr>
          </a:p>
        </p:txBody>
      </p:sp>
      <p:sp>
        <p:nvSpPr>
          <p:cNvPr id="3" name="Subtitle 2"/>
          <p:cNvSpPr txBox="1">
            <a:spLocks/>
          </p:cNvSpPr>
          <p:nvPr/>
        </p:nvSpPr>
        <p:spPr>
          <a:xfrm>
            <a:off x="381000" y="3886200"/>
            <a:ext cx="7848600" cy="914400"/>
          </a:xfrm>
          <a:prstGeom prst="rect">
            <a:avLst/>
          </a:prstGeom>
          <a:solidFill>
            <a:schemeClr val="bg1"/>
          </a:solidFill>
          <a:ln>
            <a:solidFill>
              <a:schemeClr val="bg1"/>
            </a:solidFill>
          </a:ln>
        </p:spPr>
        <p:txBody>
          <a:bodyPr>
            <a:noAutofit/>
          </a:bodyPr>
          <a:lstStyle/>
          <a:p>
            <a:pPr marL="2171700" lvl="4" indent="-342900">
              <a:spcBef>
                <a:spcPct val="20000"/>
              </a:spcBef>
              <a:buFont typeface="Arial" pitchFamily="34" charset="0"/>
              <a:buChar char="•"/>
            </a:pP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DEPT OF TELUGU</a:t>
            </a:r>
          </a:p>
          <a:p>
            <a:pPr marL="2171700" lvl="4" indent="-342900">
              <a:spcBef>
                <a:spcPct val="20000"/>
              </a:spcBef>
              <a:buFont typeface="Arial" pitchFamily="34" charset="0"/>
              <a:buChar char="•"/>
            </a:pP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II &amp; III </a:t>
            </a: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B.A </a:t>
            </a: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 </a:t>
            </a:r>
            <a:r>
              <a:rPr kumimoji="0" lang="en-US" sz="3200" b="1" i="0" u="none" strike="noStrike" kern="1200" normalizeH="0" baseline="0" noProof="0" dirty="0" smtClean="0">
                <a:ln w="19050">
                  <a:solidFill>
                    <a:schemeClr val="bg1"/>
                  </a:solidFill>
                  <a:prstDash val="solid"/>
                </a:ln>
                <a:solidFill>
                  <a:schemeClr val="accent3"/>
                </a:solidFill>
                <a:effectLst>
                  <a:outerShdw blurRad="50000" dist="50800" dir="7500000" algn="tl">
                    <a:srgbClr val="000000">
                      <a:shade val="5000"/>
                      <a:alpha val="35000"/>
                    </a:srgbClr>
                  </a:outerShdw>
                </a:effectLst>
                <a:uLnTx/>
                <a:uFillTx/>
                <a:latin typeface="+mn-lt"/>
                <a:ea typeface="+mn-ea"/>
                <a:cs typeface="+mn-cs"/>
              </a:rPr>
              <a:t>Telugu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228600"/>
            <a:ext cx="3526928" cy="707886"/>
          </a:xfrm>
          <a:prstGeom prst="rect">
            <a:avLst/>
          </a:prstGeom>
        </p:spPr>
        <p:txBody>
          <a:bodyPr wrap="none">
            <a:spAutoFit/>
          </a:bodyPr>
          <a:lstStyle/>
          <a:p>
            <a:r>
              <a:rPr lang="te-IN" sz="4000" b="1" i="1" u="sng" dirty="0" smtClean="0"/>
              <a:t>కొన్ని నియమాలు</a:t>
            </a:r>
            <a:endParaRPr lang="te-IN" sz="4000" b="1" i="1" u="sng" dirty="0"/>
          </a:p>
        </p:txBody>
      </p:sp>
      <p:sp>
        <p:nvSpPr>
          <p:cNvPr id="3" name="Rectangle 2"/>
          <p:cNvSpPr/>
          <p:nvPr/>
        </p:nvSpPr>
        <p:spPr>
          <a:xfrm>
            <a:off x="0" y="762000"/>
            <a:ext cx="9144000" cy="6186309"/>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దీర్ఘాలన్నీ </a:t>
            </a:r>
            <a:r>
              <a:rPr lang="te-IN" sz="2400" dirty="0" smtClean="0"/>
              <a:t>గురువులు, ఉదాహరణకు ఆట = </a:t>
            </a:r>
            <a:r>
              <a:rPr lang="en-US" sz="2400" dirty="0" smtClean="0"/>
              <a:t>U I</a:t>
            </a:r>
          </a:p>
          <a:p>
            <a:pPr>
              <a:lnSpc>
                <a:spcPct val="150000"/>
              </a:lnSpc>
            </a:pPr>
            <a:r>
              <a:rPr lang="en-US" sz="2400" dirty="0" smtClean="0"/>
              <a:t>"</a:t>
            </a:r>
            <a:r>
              <a:rPr lang="te-IN" sz="2400" dirty="0" smtClean="0"/>
              <a:t>ఐ" "ఔ" అచ్చులతో కూడుకున్న అక్షరాలు గురువులు. (ఉదా: ఔనులో "ఔ" గురువు, "సైనికుడు"లో "సై" గురువు)</a:t>
            </a:r>
          </a:p>
          <a:p>
            <a:pPr>
              <a:lnSpc>
                <a:spcPct val="150000"/>
              </a:lnSpc>
              <a:buFont typeface="Wingdings" pitchFamily="2" charset="2"/>
              <a:buChar char="Ø"/>
            </a:pPr>
            <a:r>
              <a:rPr lang="en-US" sz="2400" dirty="0" smtClean="0"/>
              <a:t> </a:t>
            </a:r>
            <a:r>
              <a:rPr lang="te-IN" sz="2400" dirty="0" smtClean="0"/>
              <a:t>ఒక </a:t>
            </a:r>
            <a:r>
              <a:rPr lang="te-IN" sz="2400" dirty="0" smtClean="0"/>
              <a:t>సున్నా, విసర్గలు ఉన్న అక్షరాలు అన్నీ గురువులే (ఉదా: సందడిలో సం గురువు, అంత:పురములో త: అనునది గురువు )</a:t>
            </a:r>
          </a:p>
          <a:p>
            <a:pPr>
              <a:lnSpc>
                <a:spcPct val="150000"/>
              </a:lnSpc>
              <a:buFont typeface="Wingdings" pitchFamily="2" charset="2"/>
              <a:buChar char="Ø"/>
            </a:pPr>
            <a:r>
              <a:rPr lang="en-US" sz="2400" dirty="0" smtClean="0"/>
              <a:t> </a:t>
            </a:r>
            <a:r>
              <a:rPr lang="te-IN" sz="2400" dirty="0" smtClean="0"/>
              <a:t>సంయుక్తాక్షరం </a:t>
            </a:r>
            <a:r>
              <a:rPr lang="te-IN" sz="2400" dirty="0" smtClean="0"/>
              <a:t>(లేదా ద్విత్వాక్షరం) ముందున్న అక్షరం గురువవుతుంది</a:t>
            </a:r>
            <a:r>
              <a:rPr lang="te-IN" sz="2400" dirty="0" smtClean="0"/>
              <a:t>.</a:t>
            </a:r>
            <a:endParaRPr lang="en-US" sz="2400" dirty="0" smtClean="0"/>
          </a:p>
          <a:p>
            <a:pPr>
              <a:lnSpc>
                <a:spcPct val="150000"/>
              </a:lnSpc>
            </a:pPr>
            <a:r>
              <a:rPr lang="te-IN" sz="2400" dirty="0" smtClean="0"/>
              <a:t> </a:t>
            </a:r>
            <a:r>
              <a:rPr lang="te-IN" sz="2400" dirty="0" smtClean="0"/>
              <a:t>(ఉదా: అమ్మలో అ గురువు, భర్తలో భ గురువు). </a:t>
            </a:r>
            <a:endParaRPr lang="en-US" sz="2400" dirty="0" smtClean="0"/>
          </a:p>
          <a:p>
            <a:pPr>
              <a:lnSpc>
                <a:spcPct val="150000"/>
              </a:lnSpc>
              <a:buFont typeface="Wingdings" pitchFamily="2" charset="2"/>
              <a:buChar char="Ø"/>
            </a:pPr>
            <a:r>
              <a:rPr lang="en-US" sz="2400" dirty="0" smtClean="0"/>
              <a:t> </a:t>
            </a:r>
            <a:r>
              <a:rPr lang="te-IN" sz="2400" dirty="0" smtClean="0"/>
              <a:t>ఇది </a:t>
            </a:r>
            <a:r>
              <a:rPr lang="te-IN" sz="2400" dirty="0" smtClean="0"/>
              <a:t>సాధారణంగా ఒకే పదంలోని అక్షరాలకే వర్తిస్తుంది. ఒక వాక్యంలో రెండుపదాలున్నప్పుడు, రెండవ పదం మొదటి అక్షరం సంయుక్తమైనా మొదటి పదం చివరి అక్షరం గురువు అవ్వదు</a:t>
            </a:r>
            <a:r>
              <a:rPr lang="te-IN" sz="2400" dirty="0" smtClean="0"/>
              <a:t>.</a:t>
            </a:r>
            <a:endParaRPr lang="en-US" sz="2400" dirty="0" smtClean="0"/>
          </a:p>
          <a:p>
            <a:pPr>
              <a:lnSpc>
                <a:spcPct val="150000"/>
              </a:lnSpc>
              <a:buFont typeface="Wingdings" pitchFamily="2" charset="2"/>
              <a:buChar char="Ø"/>
            </a:pPr>
            <a:r>
              <a:rPr lang="te-IN" sz="2400" dirty="0" smtClean="0"/>
              <a:t> </a:t>
            </a:r>
            <a:r>
              <a:rPr lang="te-IN" sz="2400" dirty="0" smtClean="0"/>
              <a:t>(ఉదా: అది ఒక స్తంభము అన్న వాక్యంలో "క" గురువు కాదు) అయితే </a:t>
            </a:r>
            <a:r>
              <a:rPr lang="te-IN" sz="2400" dirty="0" smtClean="0"/>
              <a:t>రెండు</a:t>
            </a:r>
            <a:endParaRPr lang="te-I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6186309"/>
          </a:xfrm>
          <a:prstGeom prst="rect">
            <a:avLst/>
          </a:prstGeom>
        </p:spPr>
        <p:txBody>
          <a:bodyPr wrap="square">
            <a:spAutoFit/>
          </a:bodyPr>
          <a:lstStyle/>
          <a:p>
            <a:pPr>
              <a:lnSpc>
                <a:spcPct val="150000"/>
              </a:lnSpc>
            </a:pPr>
            <a:r>
              <a:rPr lang="te-IN" sz="2400" dirty="0" smtClean="0"/>
              <a:t> పదాలూ ఒకే సమాసంలో ఉంటే ఈ నియమం వర్తిస్తుంది. </a:t>
            </a:r>
          </a:p>
          <a:p>
            <a:pPr>
              <a:lnSpc>
                <a:spcPct val="150000"/>
              </a:lnSpc>
            </a:pPr>
            <a:r>
              <a:rPr lang="te-IN" sz="2400" dirty="0" smtClean="0"/>
              <a:t>(</a:t>
            </a:r>
            <a:r>
              <a:rPr lang="te-IN" sz="2400" dirty="0" smtClean="0"/>
              <a:t>ఉదా: అది ఒక స్తంభము అన్న వాక్యంలో "క" గురువు కాదు) </a:t>
            </a:r>
            <a:endParaRPr lang="en-US" sz="2400" dirty="0" smtClean="0"/>
          </a:p>
          <a:p>
            <a:pPr>
              <a:lnSpc>
                <a:spcPct val="150000"/>
              </a:lnSpc>
              <a:buFont typeface="Wingdings" pitchFamily="2" charset="2"/>
              <a:buChar char="Ø"/>
            </a:pPr>
            <a:r>
              <a:rPr lang="en-US" sz="2400" dirty="0" smtClean="0"/>
              <a:t> </a:t>
            </a:r>
            <a:r>
              <a:rPr lang="te-IN" sz="2400" dirty="0" smtClean="0"/>
              <a:t>అయితే </a:t>
            </a:r>
            <a:r>
              <a:rPr lang="te-IN" sz="2400" dirty="0" smtClean="0"/>
              <a:t>రెండు పదాలూ ఒకే సమాసంలో ఉంటే ఈ నియమం వర్తిస్తుంది. (ఉదా: అది ఒక రత్నస్తంభము అన్నప్పుడు "త్న" గురువు అవుతుంది)</a:t>
            </a:r>
          </a:p>
          <a:p>
            <a:pPr>
              <a:lnSpc>
                <a:spcPct val="150000"/>
              </a:lnSpc>
              <a:buFont typeface="Wingdings" pitchFamily="2" charset="2"/>
              <a:buChar char="Ø"/>
            </a:pPr>
            <a:r>
              <a:rPr lang="en-US" sz="2400" dirty="0" smtClean="0"/>
              <a:t> </a:t>
            </a:r>
            <a:r>
              <a:rPr lang="te-IN" sz="2400" dirty="0" smtClean="0"/>
              <a:t>ఋ </a:t>
            </a:r>
            <a:r>
              <a:rPr lang="te-IN" sz="2400" dirty="0" smtClean="0"/>
              <a:t>అచ్చుతో ఉన్న అక్షరాలూ, వాటి ముందరి అక్షరాలూ (కృ, మొదలగున్నవి ) లఘువులు మాత్రమే.</a:t>
            </a:r>
          </a:p>
          <a:p>
            <a:pPr>
              <a:lnSpc>
                <a:spcPct val="150000"/>
              </a:lnSpc>
              <a:buFont typeface="Wingdings" pitchFamily="2" charset="2"/>
              <a:buChar char="Ø"/>
            </a:pPr>
            <a:r>
              <a:rPr lang="en-US" sz="2400" dirty="0" smtClean="0"/>
              <a:t> </a:t>
            </a:r>
            <a:r>
              <a:rPr lang="te-IN" sz="2400" dirty="0" smtClean="0"/>
              <a:t>ర </a:t>
            </a:r>
            <a:r>
              <a:rPr lang="te-IN" sz="2400" dirty="0" smtClean="0"/>
              <a:t>వత్తు ఉన్నప్పటికీ దాని ముందు అక్షరములు కొన్ని సందర్భములలో లఘువులే! అద్రుచులోని అ లఘువు, సక్రమలో స గురువు. అభ్యాసము ద్వారా వీటిని తెలుసుకొనవచ్చు.</a:t>
            </a:r>
          </a:p>
          <a:p>
            <a:pPr>
              <a:lnSpc>
                <a:spcPct val="150000"/>
              </a:lnSpc>
              <a:buFont typeface="Wingdings" pitchFamily="2" charset="2"/>
              <a:buChar char="Ø"/>
            </a:pPr>
            <a:r>
              <a:rPr lang="en-US" sz="2400" dirty="0" smtClean="0"/>
              <a:t> </a:t>
            </a:r>
            <a:r>
              <a:rPr lang="te-IN" sz="2400" dirty="0" smtClean="0"/>
              <a:t>పొల్లుతో </a:t>
            </a:r>
            <a:r>
              <a:rPr lang="te-IN" sz="2400" dirty="0" smtClean="0"/>
              <a:t>కూడిన అక్షరాలు గురువులు. (ఉదా: "పూసెన్ గలువలు"లో "సెన్" గురువు)</a:t>
            </a:r>
            <a:endParaRPr lang="te-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152400"/>
            <a:ext cx="3127779" cy="707886"/>
          </a:xfrm>
          <a:prstGeom prst="rect">
            <a:avLst/>
          </a:prstGeom>
        </p:spPr>
        <p:txBody>
          <a:bodyPr wrap="none">
            <a:spAutoFit/>
          </a:bodyPr>
          <a:lstStyle/>
          <a:p>
            <a:r>
              <a:rPr lang="te-IN" sz="4000" b="1" i="1" u="sng" dirty="0" smtClean="0"/>
              <a:t>గణాలు-రకాలు </a:t>
            </a:r>
            <a:endParaRPr lang="te-IN" sz="4000" b="1" i="1" u="sng" dirty="0"/>
          </a:p>
        </p:txBody>
      </p:sp>
      <p:sp>
        <p:nvSpPr>
          <p:cNvPr id="3" name="Rectangle 2"/>
          <p:cNvSpPr/>
          <p:nvPr/>
        </p:nvSpPr>
        <p:spPr>
          <a:xfrm>
            <a:off x="76200" y="914400"/>
            <a:ext cx="9144000" cy="3416320"/>
          </a:xfrm>
          <a:prstGeom prst="rect">
            <a:avLst/>
          </a:prstGeom>
        </p:spPr>
        <p:txBody>
          <a:bodyPr wrap="square">
            <a:spAutoFit/>
          </a:bodyPr>
          <a:lstStyle/>
          <a:p>
            <a:pPr>
              <a:lnSpc>
                <a:spcPct val="150000"/>
              </a:lnSpc>
            </a:pPr>
            <a:r>
              <a:rPr lang="te-IN" sz="2400" dirty="0" smtClean="0"/>
              <a:t>అక్షరాల గుంపును గణము అని అంటారు.ఇవి నాలుగు రకాలు 1. ఏకాక్షర గణాలు .2. రెండక్షరాల గణాలు 3. మూడక్షరాల గణాలు 4.నాలుగక్షరాల గణాలు.</a:t>
            </a:r>
          </a:p>
          <a:p>
            <a:pPr>
              <a:lnSpc>
                <a:spcPct val="150000"/>
              </a:lnSpc>
            </a:pPr>
            <a:r>
              <a:rPr lang="te-IN" sz="2400" b="1" dirty="0" smtClean="0"/>
              <a:t>ఏకాక్షర గణాలు</a:t>
            </a:r>
            <a:endParaRPr lang="te-IN" sz="2400" dirty="0" smtClean="0"/>
          </a:p>
          <a:p>
            <a:pPr>
              <a:lnSpc>
                <a:spcPct val="150000"/>
              </a:lnSpc>
            </a:pPr>
            <a:r>
              <a:rPr lang="te-IN" sz="2400" dirty="0" smtClean="0"/>
              <a:t>ఒకే అక్షరం గణంగా ఏర్పడుతుంది.అది గురువు లేదా లఘువు కావచ్చు.</a:t>
            </a:r>
          </a:p>
          <a:p>
            <a:pPr>
              <a:lnSpc>
                <a:spcPct val="150000"/>
              </a:lnSpc>
            </a:pPr>
            <a:r>
              <a:rPr lang="en-US" sz="2400" dirty="0" smtClean="0"/>
              <a:t>U, l, U</a:t>
            </a:r>
          </a:p>
          <a:p>
            <a:pPr>
              <a:lnSpc>
                <a:spcPct val="150000"/>
              </a:lnSpc>
            </a:pPr>
            <a:r>
              <a:rPr lang="te-IN" sz="2400" dirty="0" smtClean="0"/>
              <a:t>ఉదా: శ్రీ, ల, సై</a:t>
            </a:r>
            <a:endParaRPr lang="te-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152400"/>
            <a:ext cx="3658374" cy="707886"/>
          </a:xfrm>
          <a:prstGeom prst="rect">
            <a:avLst/>
          </a:prstGeom>
        </p:spPr>
        <p:txBody>
          <a:bodyPr wrap="none">
            <a:spAutoFit/>
          </a:bodyPr>
          <a:lstStyle/>
          <a:p>
            <a:r>
              <a:rPr lang="te-IN" sz="4000" b="1" i="1" u="sng" dirty="0" smtClean="0"/>
              <a:t>రెండక్షరాల గణాలు</a:t>
            </a:r>
            <a:endParaRPr lang="te-IN" sz="4000" b="1" i="1" u="sng" dirty="0"/>
          </a:p>
        </p:txBody>
      </p:sp>
      <p:sp>
        <p:nvSpPr>
          <p:cNvPr id="3" name="Rectangle 2"/>
          <p:cNvSpPr/>
          <p:nvPr/>
        </p:nvSpPr>
        <p:spPr>
          <a:xfrm>
            <a:off x="76200" y="914400"/>
            <a:ext cx="9144000" cy="2862322"/>
          </a:xfrm>
          <a:prstGeom prst="rect">
            <a:avLst/>
          </a:prstGeom>
        </p:spPr>
        <p:txBody>
          <a:bodyPr wrap="square">
            <a:spAutoFit/>
          </a:bodyPr>
          <a:lstStyle/>
          <a:p>
            <a:pPr>
              <a:lnSpc>
                <a:spcPct val="150000"/>
              </a:lnSpc>
            </a:pPr>
            <a:r>
              <a:rPr lang="te-IN" sz="2400" dirty="0" smtClean="0"/>
              <a:t>రెండు అక్షరాలు కలిసి గణంగా ఏర్పడును. ఇవి నాలుగు రకాలు </a:t>
            </a:r>
            <a:r>
              <a:rPr lang="te-IN" sz="2400" dirty="0" smtClean="0"/>
              <a:t>.</a:t>
            </a:r>
            <a:endParaRPr lang="en-US" sz="2400" dirty="0" smtClean="0"/>
          </a:p>
          <a:p>
            <a:pPr marL="457200" indent="-457200">
              <a:lnSpc>
                <a:spcPct val="150000"/>
              </a:lnSpc>
              <a:buAutoNum type="arabicPeriod"/>
            </a:pPr>
            <a:r>
              <a:rPr lang="te-IN" sz="2400" dirty="0" smtClean="0"/>
              <a:t>లలము </a:t>
            </a:r>
            <a:endParaRPr lang="en-US" sz="2400" dirty="0" smtClean="0"/>
          </a:p>
          <a:p>
            <a:pPr marL="457200" indent="-457200">
              <a:lnSpc>
                <a:spcPct val="150000"/>
              </a:lnSpc>
              <a:buAutoNum type="arabicPeriod"/>
            </a:pPr>
            <a:r>
              <a:rPr lang="te-IN" sz="2400" dirty="0" smtClean="0"/>
              <a:t>2</a:t>
            </a:r>
            <a:r>
              <a:rPr lang="te-IN" sz="2400" dirty="0" smtClean="0"/>
              <a:t>. లగము ( వ గణం ) </a:t>
            </a:r>
            <a:endParaRPr lang="en-US" sz="2400" dirty="0" smtClean="0"/>
          </a:p>
          <a:p>
            <a:pPr marL="457200" indent="-457200">
              <a:lnSpc>
                <a:spcPct val="150000"/>
              </a:lnSpc>
              <a:buAutoNum type="arabicPeriod"/>
            </a:pPr>
            <a:r>
              <a:rPr lang="te-IN" sz="2400" dirty="0" smtClean="0"/>
              <a:t>3</a:t>
            </a:r>
            <a:r>
              <a:rPr lang="te-IN" sz="2400" dirty="0" smtClean="0"/>
              <a:t>. గలము ( హ గణం ) </a:t>
            </a:r>
            <a:endParaRPr lang="en-US" sz="2400" dirty="0" smtClean="0"/>
          </a:p>
          <a:p>
            <a:pPr marL="457200" indent="-457200">
              <a:lnSpc>
                <a:spcPct val="150000"/>
              </a:lnSpc>
              <a:buAutoNum type="arabicPeriod"/>
            </a:pPr>
            <a:r>
              <a:rPr lang="te-IN" sz="2400" dirty="0" smtClean="0"/>
              <a:t>4.గగము</a:t>
            </a:r>
            <a:r>
              <a:rPr lang="te-IN" sz="2400" dirty="0" smtClean="0"/>
              <a:t>.</a:t>
            </a:r>
            <a:endParaRPr lang="te-IN" sz="2400" dirty="0"/>
          </a:p>
        </p:txBody>
      </p:sp>
      <p:sp>
        <p:nvSpPr>
          <p:cNvPr id="4" name="Rectangle 3"/>
          <p:cNvSpPr/>
          <p:nvPr/>
        </p:nvSpPr>
        <p:spPr>
          <a:xfrm>
            <a:off x="0" y="3711476"/>
            <a:ext cx="9144000" cy="2308324"/>
          </a:xfrm>
          <a:prstGeom prst="rect">
            <a:avLst/>
          </a:prstGeom>
        </p:spPr>
        <p:txBody>
          <a:bodyPr wrap="square">
            <a:spAutoFit/>
          </a:bodyPr>
          <a:lstStyle/>
          <a:p>
            <a:pPr>
              <a:lnSpc>
                <a:spcPct val="150000"/>
              </a:lnSpc>
              <a:buFont typeface="Wingdings" pitchFamily="2" charset="2"/>
              <a:buChar char="Ø"/>
            </a:pPr>
            <a:r>
              <a:rPr lang="en-US" sz="2400" b="1" dirty="0" smtClean="0"/>
              <a:t> </a:t>
            </a:r>
            <a:r>
              <a:rPr lang="te-IN" sz="2400" b="1" dirty="0" smtClean="0"/>
              <a:t>లల</a:t>
            </a:r>
            <a:r>
              <a:rPr lang="te-IN" sz="2400" dirty="0" smtClean="0"/>
              <a:t> </a:t>
            </a:r>
            <a:r>
              <a:rPr lang="en-US" sz="2400" dirty="0" smtClean="0"/>
              <a:t>II </a:t>
            </a:r>
            <a:r>
              <a:rPr lang="te-IN" sz="2400" dirty="0" smtClean="0"/>
              <a:t>ఉదా: రమ, క్రమ, సమ, ధన, అన్నీ కూడా లల గణములు</a:t>
            </a:r>
          </a:p>
          <a:p>
            <a:pPr>
              <a:lnSpc>
                <a:spcPct val="150000"/>
              </a:lnSpc>
              <a:buFont typeface="Wingdings" pitchFamily="2" charset="2"/>
              <a:buChar char="Ø"/>
            </a:pPr>
            <a:r>
              <a:rPr lang="en-US" sz="2400" b="1" dirty="0" smtClean="0"/>
              <a:t> </a:t>
            </a:r>
            <a:r>
              <a:rPr lang="te-IN" sz="2400" b="1" dirty="0" smtClean="0"/>
              <a:t>లగ </a:t>
            </a:r>
            <a:r>
              <a:rPr lang="te-IN" sz="2400" b="1" dirty="0" smtClean="0"/>
              <a:t>లేదా వ</a:t>
            </a:r>
            <a:r>
              <a:rPr lang="te-IN" sz="2400" dirty="0" smtClean="0"/>
              <a:t> </a:t>
            </a:r>
            <a:r>
              <a:rPr lang="en-US" sz="2400" dirty="0" smtClean="0"/>
              <a:t>IU </a:t>
            </a:r>
            <a:r>
              <a:rPr lang="te-IN" sz="2400" dirty="0" smtClean="0"/>
              <a:t>ఉదా: రమా</a:t>
            </a:r>
          </a:p>
          <a:p>
            <a:pPr>
              <a:lnSpc>
                <a:spcPct val="150000"/>
              </a:lnSpc>
              <a:buFont typeface="Wingdings" pitchFamily="2" charset="2"/>
              <a:buChar char="Ø"/>
            </a:pPr>
            <a:r>
              <a:rPr lang="en-US" sz="2400" b="1" dirty="0" smtClean="0"/>
              <a:t> </a:t>
            </a:r>
            <a:r>
              <a:rPr lang="te-IN" sz="2400" b="1" dirty="0" smtClean="0"/>
              <a:t>గల </a:t>
            </a:r>
            <a:r>
              <a:rPr lang="te-IN" sz="2400" b="1" dirty="0" smtClean="0"/>
              <a:t>లేదా హ</a:t>
            </a:r>
            <a:r>
              <a:rPr lang="te-IN" sz="2400" dirty="0" smtClean="0"/>
              <a:t> </a:t>
            </a:r>
            <a:r>
              <a:rPr lang="en-US" sz="2400" dirty="0" smtClean="0"/>
              <a:t>UI </a:t>
            </a:r>
            <a:r>
              <a:rPr lang="te-IN" sz="2400" dirty="0" smtClean="0"/>
              <a:t>ఉదా: అన్న, అమ్మ, కృష్ణ</a:t>
            </a:r>
          </a:p>
          <a:p>
            <a:pPr>
              <a:lnSpc>
                <a:spcPct val="150000"/>
              </a:lnSpc>
              <a:buFont typeface="Wingdings" pitchFamily="2" charset="2"/>
              <a:buChar char="Ø"/>
            </a:pPr>
            <a:r>
              <a:rPr lang="en-US" sz="2400" b="1" dirty="0" smtClean="0"/>
              <a:t> </a:t>
            </a:r>
            <a:r>
              <a:rPr lang="te-IN" sz="2400" b="1" dirty="0" smtClean="0"/>
              <a:t>గగ</a:t>
            </a:r>
            <a:r>
              <a:rPr lang="te-IN" sz="2400" dirty="0" smtClean="0"/>
              <a:t> </a:t>
            </a:r>
            <a:r>
              <a:rPr lang="en-US" sz="2400" dirty="0" smtClean="0"/>
              <a:t>UU </a:t>
            </a:r>
            <a:r>
              <a:rPr lang="te-IN" sz="2400" dirty="0" smtClean="0"/>
              <a:t>ఉదా: రంరం, సంతాన్</a:t>
            </a:r>
            <a:endParaRPr lang="te-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52400"/>
            <a:ext cx="3996607" cy="707886"/>
          </a:xfrm>
          <a:prstGeom prst="rect">
            <a:avLst/>
          </a:prstGeom>
        </p:spPr>
        <p:txBody>
          <a:bodyPr wrap="none">
            <a:spAutoFit/>
          </a:bodyPr>
          <a:lstStyle/>
          <a:p>
            <a:r>
              <a:rPr lang="te-IN" sz="4000" b="1" i="1" u="sng" dirty="0" smtClean="0"/>
              <a:t>మూడక్షరాల గణాలు</a:t>
            </a:r>
            <a:endParaRPr lang="te-IN" sz="4000" b="1" i="1" u="sng" dirty="0"/>
          </a:p>
        </p:txBody>
      </p:sp>
      <p:sp>
        <p:nvSpPr>
          <p:cNvPr id="3" name="Rectangle 2"/>
          <p:cNvSpPr/>
          <p:nvPr/>
        </p:nvSpPr>
        <p:spPr>
          <a:xfrm>
            <a:off x="0" y="914400"/>
            <a:ext cx="9144000" cy="5632311"/>
          </a:xfrm>
          <a:prstGeom prst="rect">
            <a:avLst/>
          </a:prstGeom>
        </p:spPr>
        <p:txBody>
          <a:bodyPr wrap="square">
            <a:spAutoFit/>
          </a:bodyPr>
          <a:lstStyle/>
          <a:p>
            <a:pPr>
              <a:lnSpc>
                <a:spcPct val="150000"/>
              </a:lnSpc>
              <a:buFont typeface="Wingdings" pitchFamily="2" charset="2"/>
              <a:buChar char="v"/>
            </a:pPr>
            <a:r>
              <a:rPr lang="en-US" sz="2400" dirty="0" smtClean="0"/>
              <a:t> </a:t>
            </a:r>
            <a:r>
              <a:rPr lang="te-IN" sz="2400" dirty="0" smtClean="0"/>
              <a:t>ఇవి </a:t>
            </a:r>
            <a:r>
              <a:rPr lang="te-IN" sz="2400" dirty="0" smtClean="0"/>
              <a:t>మూడక్షరాల కలయికలతో ఏర్పడేవి (బైనరీ 0, 1, తీసుకున్న 000, 001, 010, 011, 100, 101, 110, 111) </a:t>
            </a:r>
            <a:endParaRPr lang="en-US" sz="2400" dirty="0" smtClean="0"/>
          </a:p>
          <a:p>
            <a:pPr>
              <a:lnSpc>
                <a:spcPct val="150000"/>
              </a:lnSpc>
              <a:buFont typeface="Wingdings" pitchFamily="2" charset="2"/>
              <a:buChar char="v"/>
            </a:pPr>
            <a:r>
              <a:rPr lang="en-US" sz="2400" dirty="0" smtClean="0"/>
              <a:t> </a:t>
            </a:r>
            <a:r>
              <a:rPr lang="te-IN" sz="2400" dirty="0" smtClean="0"/>
              <a:t>కింది </a:t>
            </a:r>
            <a:r>
              <a:rPr lang="te-IN" sz="2400" dirty="0" smtClean="0"/>
              <a:t>వాక్యాన్ని మననం చేసుకుంటూ వీటిని సులువుగా గుర్తుంచుకోవచ్చు. </a:t>
            </a:r>
            <a:endParaRPr lang="en-US" sz="2400" dirty="0" smtClean="0"/>
          </a:p>
          <a:p>
            <a:pPr>
              <a:lnSpc>
                <a:spcPct val="150000"/>
              </a:lnSpc>
              <a:buFont typeface="Wingdings" pitchFamily="2" charset="2"/>
              <a:buChar char="v"/>
            </a:pPr>
            <a:r>
              <a:rPr lang="en-US" sz="2400" b="1" dirty="0" smtClean="0"/>
              <a:t> </a:t>
            </a:r>
            <a:r>
              <a:rPr lang="te-IN" sz="2400" b="1" dirty="0" smtClean="0"/>
              <a:t>య </a:t>
            </a:r>
            <a:r>
              <a:rPr lang="te-IN" sz="2400" b="1" dirty="0" smtClean="0"/>
              <a:t>మా తా రా జ భా న స ల గం</a:t>
            </a:r>
            <a:r>
              <a:rPr lang="te-IN" sz="2400" dirty="0" smtClean="0"/>
              <a:t> </a:t>
            </a:r>
            <a:r>
              <a:rPr lang="te-IN" sz="2400" b="1" dirty="0" smtClean="0"/>
              <a:t>య</a:t>
            </a:r>
            <a:r>
              <a:rPr lang="te-IN" sz="2400" dirty="0" smtClean="0"/>
              <a:t>గణం కావాలంటే పై వాక్యంలో </a:t>
            </a:r>
            <a:r>
              <a:rPr lang="te-IN" sz="2400" i="1" dirty="0" smtClean="0"/>
              <a:t>య</a:t>
            </a:r>
            <a:r>
              <a:rPr lang="te-IN" sz="2400" dirty="0" smtClean="0"/>
              <a:t>తో మొదలుపెట్టి వరుసగా మూడక్షరాల గురు లఘువులను గుర్తిస్తే యగణం అవుతుంది. </a:t>
            </a:r>
            <a:endParaRPr lang="en-US" sz="2400" dirty="0" smtClean="0"/>
          </a:p>
          <a:p>
            <a:pPr>
              <a:lnSpc>
                <a:spcPct val="150000"/>
              </a:lnSpc>
              <a:buFont typeface="Wingdings" pitchFamily="2" charset="2"/>
              <a:buChar char="v"/>
            </a:pPr>
            <a:r>
              <a:rPr lang="en-US" sz="2400" dirty="0" smtClean="0"/>
              <a:t> </a:t>
            </a:r>
            <a:r>
              <a:rPr lang="te-IN" sz="2400" dirty="0" smtClean="0"/>
              <a:t>యతో </a:t>
            </a:r>
            <a:r>
              <a:rPr lang="te-IN" sz="2400" dirty="0" smtClean="0"/>
              <a:t>మొదలుపెట్టి మూడక్షరాలు: య మా తా - లఘువు,, గురువు, గురువు </a:t>
            </a:r>
            <a:r>
              <a:rPr lang="en-US" sz="2400" dirty="0" smtClean="0"/>
              <a:t>IUU </a:t>
            </a:r>
            <a:r>
              <a:rPr lang="te-IN" sz="2400" dirty="0" smtClean="0"/>
              <a:t>అలాగే రాతో మొదలుపెట్టి మూడక్షరాలు (రా జ భా - </a:t>
            </a:r>
            <a:r>
              <a:rPr lang="en-US" sz="2400" dirty="0" smtClean="0"/>
              <a:t>UIU) </a:t>
            </a:r>
            <a:r>
              <a:rPr lang="te-IN" sz="2400" dirty="0" smtClean="0"/>
              <a:t>రగణం అవుతుంది. </a:t>
            </a:r>
            <a:endParaRPr lang="en-US" sz="2400" dirty="0" smtClean="0"/>
          </a:p>
          <a:p>
            <a:pPr>
              <a:lnSpc>
                <a:spcPct val="150000"/>
              </a:lnSpc>
              <a:buFont typeface="Wingdings" pitchFamily="2" charset="2"/>
              <a:buChar char="v"/>
            </a:pPr>
            <a:r>
              <a:rPr lang="te-IN" sz="2400" dirty="0" smtClean="0"/>
              <a:t>ఈ </a:t>
            </a:r>
            <a:r>
              <a:rPr lang="te-IN" sz="2400" dirty="0" smtClean="0"/>
              <a:t>విధంగా అన్ని గణాలను గుర్తుంచుకోవచ్చు</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9144000" cy="5632311"/>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అన్ని </a:t>
            </a:r>
            <a:r>
              <a:rPr lang="te-IN" sz="2400" dirty="0" smtClean="0"/>
              <a:t>గణాలు:</a:t>
            </a:r>
          </a:p>
          <a:p>
            <a:pPr>
              <a:lnSpc>
                <a:spcPct val="150000"/>
              </a:lnSpc>
              <a:buFont typeface="Wingdings" pitchFamily="2" charset="2"/>
              <a:buChar char="Ø"/>
            </a:pPr>
            <a:r>
              <a:rPr lang="en-US" sz="2400" dirty="0" smtClean="0"/>
              <a:t> </a:t>
            </a:r>
            <a:r>
              <a:rPr lang="te-IN" sz="2400" dirty="0" smtClean="0"/>
              <a:t>ఆది </a:t>
            </a:r>
            <a:r>
              <a:rPr lang="te-IN" sz="2400" dirty="0" smtClean="0"/>
              <a:t>గురువు </a:t>
            </a:r>
            <a:r>
              <a:rPr lang="te-IN" sz="2400" b="1" dirty="0" smtClean="0"/>
              <a:t>భ</a:t>
            </a:r>
            <a:r>
              <a:rPr lang="te-IN" sz="2400" dirty="0" smtClean="0"/>
              <a:t> గణము </a:t>
            </a:r>
            <a:r>
              <a:rPr lang="en-US" sz="2400" dirty="0" smtClean="0"/>
              <a:t>UII</a:t>
            </a:r>
          </a:p>
          <a:p>
            <a:pPr>
              <a:lnSpc>
                <a:spcPct val="150000"/>
              </a:lnSpc>
              <a:buFont typeface="Wingdings" pitchFamily="2" charset="2"/>
              <a:buChar char="Ø"/>
            </a:pPr>
            <a:r>
              <a:rPr lang="en-US" sz="2400" dirty="0" smtClean="0"/>
              <a:t> </a:t>
            </a:r>
            <a:r>
              <a:rPr lang="te-IN" sz="2400" dirty="0" smtClean="0"/>
              <a:t>మధ్య </a:t>
            </a:r>
            <a:r>
              <a:rPr lang="te-IN" sz="2400" dirty="0" smtClean="0"/>
              <a:t>గురువు </a:t>
            </a:r>
            <a:r>
              <a:rPr lang="te-IN" sz="2400" b="1" dirty="0" smtClean="0"/>
              <a:t>జ</a:t>
            </a:r>
            <a:r>
              <a:rPr lang="te-IN" sz="2400" dirty="0" smtClean="0"/>
              <a:t> గణము </a:t>
            </a:r>
            <a:r>
              <a:rPr lang="en-US" sz="2400" dirty="0" smtClean="0"/>
              <a:t>IUI</a:t>
            </a:r>
          </a:p>
          <a:p>
            <a:pPr>
              <a:lnSpc>
                <a:spcPct val="150000"/>
              </a:lnSpc>
              <a:buFont typeface="Wingdings" pitchFamily="2" charset="2"/>
              <a:buChar char="Ø"/>
            </a:pPr>
            <a:r>
              <a:rPr lang="en-US" sz="2400" dirty="0" smtClean="0"/>
              <a:t> </a:t>
            </a:r>
            <a:r>
              <a:rPr lang="te-IN" sz="2400" dirty="0" smtClean="0"/>
              <a:t>అంత్య </a:t>
            </a:r>
            <a:r>
              <a:rPr lang="te-IN" sz="2400" dirty="0" smtClean="0"/>
              <a:t>గురువు </a:t>
            </a:r>
            <a:r>
              <a:rPr lang="te-IN" sz="2400" b="1" dirty="0" smtClean="0"/>
              <a:t>స</a:t>
            </a:r>
            <a:r>
              <a:rPr lang="te-IN" sz="2400" dirty="0" smtClean="0"/>
              <a:t> గణము </a:t>
            </a:r>
            <a:r>
              <a:rPr lang="en-US" sz="2400" dirty="0" err="1" smtClean="0"/>
              <a:t>lIIU</a:t>
            </a:r>
            <a:endParaRPr lang="en-US" sz="2400" dirty="0" smtClean="0"/>
          </a:p>
          <a:p>
            <a:pPr>
              <a:lnSpc>
                <a:spcPct val="150000"/>
              </a:lnSpc>
              <a:buFont typeface="Wingdings" pitchFamily="2" charset="2"/>
              <a:buChar char="Ø"/>
            </a:pPr>
            <a:r>
              <a:rPr lang="en-US" sz="2400" dirty="0" smtClean="0"/>
              <a:t> </a:t>
            </a:r>
            <a:r>
              <a:rPr lang="te-IN" sz="2400" dirty="0" smtClean="0"/>
              <a:t>సర్వ </a:t>
            </a:r>
            <a:r>
              <a:rPr lang="te-IN" sz="2400" dirty="0" smtClean="0"/>
              <a:t>లఘువులు </a:t>
            </a:r>
            <a:r>
              <a:rPr lang="te-IN" sz="2400" b="1" dirty="0" smtClean="0"/>
              <a:t>న</a:t>
            </a:r>
            <a:r>
              <a:rPr lang="te-IN" sz="2400" dirty="0" smtClean="0"/>
              <a:t> గణము </a:t>
            </a:r>
            <a:r>
              <a:rPr lang="en-US" sz="2400" dirty="0" smtClean="0"/>
              <a:t>III</a:t>
            </a:r>
          </a:p>
          <a:p>
            <a:pPr>
              <a:lnSpc>
                <a:spcPct val="150000"/>
              </a:lnSpc>
              <a:buFont typeface="Wingdings" pitchFamily="2" charset="2"/>
              <a:buChar char="Ø"/>
            </a:pPr>
            <a:r>
              <a:rPr lang="en-US" sz="2400" dirty="0" smtClean="0"/>
              <a:t> </a:t>
            </a:r>
            <a:r>
              <a:rPr lang="te-IN" sz="2400" dirty="0" smtClean="0"/>
              <a:t>ఆది </a:t>
            </a:r>
            <a:r>
              <a:rPr lang="te-IN" sz="2400" dirty="0" smtClean="0"/>
              <a:t>లఘువు </a:t>
            </a:r>
            <a:r>
              <a:rPr lang="te-IN" sz="2400" b="1" dirty="0" smtClean="0"/>
              <a:t>య</a:t>
            </a:r>
            <a:r>
              <a:rPr lang="te-IN" sz="2400" dirty="0" smtClean="0"/>
              <a:t> గణము </a:t>
            </a:r>
            <a:r>
              <a:rPr lang="en-US" sz="2400" dirty="0" smtClean="0"/>
              <a:t>IUU</a:t>
            </a:r>
          </a:p>
          <a:p>
            <a:pPr>
              <a:lnSpc>
                <a:spcPct val="150000"/>
              </a:lnSpc>
              <a:buFont typeface="Wingdings" pitchFamily="2" charset="2"/>
              <a:buChar char="Ø"/>
            </a:pPr>
            <a:r>
              <a:rPr lang="en-US" sz="2400" dirty="0" smtClean="0"/>
              <a:t> </a:t>
            </a:r>
            <a:r>
              <a:rPr lang="te-IN" sz="2400" dirty="0" smtClean="0"/>
              <a:t>మధ్య </a:t>
            </a:r>
            <a:r>
              <a:rPr lang="te-IN" sz="2400" dirty="0" smtClean="0"/>
              <a:t>లఘువు </a:t>
            </a:r>
            <a:r>
              <a:rPr lang="te-IN" sz="2400" b="1" dirty="0" smtClean="0"/>
              <a:t>ర</a:t>
            </a:r>
            <a:r>
              <a:rPr lang="te-IN" sz="2400" dirty="0" smtClean="0"/>
              <a:t> గణము </a:t>
            </a:r>
            <a:r>
              <a:rPr lang="en-US" sz="2400" dirty="0" smtClean="0"/>
              <a:t>UIU</a:t>
            </a:r>
          </a:p>
          <a:p>
            <a:pPr>
              <a:lnSpc>
                <a:spcPct val="150000"/>
              </a:lnSpc>
              <a:buFont typeface="Wingdings" pitchFamily="2" charset="2"/>
              <a:buChar char="Ø"/>
            </a:pPr>
            <a:r>
              <a:rPr lang="en-US" sz="2400" dirty="0" smtClean="0"/>
              <a:t> </a:t>
            </a:r>
            <a:r>
              <a:rPr lang="te-IN" sz="2400" dirty="0" smtClean="0"/>
              <a:t>అంత్య </a:t>
            </a:r>
            <a:r>
              <a:rPr lang="te-IN" sz="2400" dirty="0" smtClean="0"/>
              <a:t>లఘువు </a:t>
            </a:r>
            <a:r>
              <a:rPr lang="te-IN" sz="2400" b="1" dirty="0" smtClean="0"/>
              <a:t>త</a:t>
            </a:r>
            <a:r>
              <a:rPr lang="te-IN" sz="2400" dirty="0" smtClean="0"/>
              <a:t> గణము </a:t>
            </a:r>
            <a:r>
              <a:rPr lang="en-US" sz="2400" dirty="0" smtClean="0"/>
              <a:t>UUI</a:t>
            </a:r>
          </a:p>
          <a:p>
            <a:pPr>
              <a:lnSpc>
                <a:spcPct val="150000"/>
              </a:lnSpc>
              <a:buFont typeface="Wingdings" pitchFamily="2" charset="2"/>
              <a:buChar char="Ø"/>
            </a:pPr>
            <a:r>
              <a:rPr lang="en-US" sz="2400" dirty="0" smtClean="0"/>
              <a:t> </a:t>
            </a:r>
            <a:r>
              <a:rPr lang="te-IN" sz="2400" dirty="0" smtClean="0"/>
              <a:t>సర్వ </a:t>
            </a:r>
            <a:r>
              <a:rPr lang="te-IN" sz="2400" dirty="0" smtClean="0"/>
              <a:t>గురువులు </a:t>
            </a:r>
            <a:r>
              <a:rPr lang="te-IN" sz="2400" b="1" dirty="0" smtClean="0"/>
              <a:t>మ</a:t>
            </a:r>
            <a:r>
              <a:rPr lang="te-IN" sz="2400" dirty="0" smtClean="0"/>
              <a:t> గణము </a:t>
            </a:r>
            <a:r>
              <a:rPr lang="en-US" sz="2400" dirty="0" smtClean="0"/>
              <a:t>UUU</a:t>
            </a:r>
          </a:p>
          <a:p>
            <a:pPr>
              <a:lnSpc>
                <a:spcPct val="150000"/>
              </a:lnSpc>
              <a:buFont typeface="Wingdings" pitchFamily="2" charset="2"/>
              <a:buChar char="Ø"/>
            </a:pPr>
            <a:r>
              <a:rPr lang="en-US" sz="2400" dirty="0" smtClean="0"/>
              <a:t> </a:t>
            </a:r>
            <a:r>
              <a:rPr lang="te-IN" sz="2400" dirty="0" smtClean="0"/>
              <a:t>ఇవి </a:t>
            </a:r>
            <a:r>
              <a:rPr lang="te-IN" sz="2400" dirty="0" smtClean="0"/>
              <a:t>మూడక్షరముల గణములు</a:t>
            </a:r>
            <a:endParaRPr lang="te-IN"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152400"/>
            <a:ext cx="2204450" cy="707886"/>
          </a:xfrm>
          <a:prstGeom prst="rect">
            <a:avLst/>
          </a:prstGeom>
        </p:spPr>
        <p:txBody>
          <a:bodyPr wrap="none">
            <a:spAutoFit/>
          </a:bodyPr>
          <a:lstStyle/>
          <a:p>
            <a:r>
              <a:rPr lang="te-IN" sz="4000" b="1" i="1" u="sng" dirty="0" smtClean="0"/>
              <a:t>ఉపగణాలు</a:t>
            </a:r>
            <a:endParaRPr lang="te-IN" sz="4000" b="1" i="1" u="sng" dirty="0"/>
          </a:p>
        </p:txBody>
      </p:sp>
      <p:sp>
        <p:nvSpPr>
          <p:cNvPr id="3" name="Rectangle 2"/>
          <p:cNvSpPr/>
          <p:nvPr/>
        </p:nvSpPr>
        <p:spPr>
          <a:xfrm>
            <a:off x="228600" y="990600"/>
            <a:ext cx="9144000" cy="1200329"/>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ఉప </a:t>
            </a:r>
            <a:r>
              <a:rPr lang="te-IN" sz="2400" dirty="0" smtClean="0"/>
              <a:t>గణములు అనగా పైవాటి సమ్మేళనంలో ఏర్పడేవి. ఇవి మూడు రకములు</a:t>
            </a:r>
            <a:endParaRPr lang="en-US" sz="2400" dirty="0"/>
          </a:p>
        </p:txBody>
      </p:sp>
      <p:sp>
        <p:nvSpPr>
          <p:cNvPr id="4" name="Rectangle 3"/>
          <p:cNvSpPr/>
          <p:nvPr/>
        </p:nvSpPr>
        <p:spPr>
          <a:xfrm>
            <a:off x="228600" y="1979474"/>
            <a:ext cx="7315200" cy="1754326"/>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సూర్య </a:t>
            </a:r>
            <a:r>
              <a:rPr lang="te-IN" sz="2400" dirty="0" smtClean="0"/>
              <a:t>గణములున </a:t>
            </a:r>
            <a:r>
              <a:rPr lang="te-IN" sz="2400" dirty="0" smtClean="0"/>
              <a:t> </a:t>
            </a:r>
            <a:endParaRPr lang="en-US" sz="2400" dirty="0" smtClean="0"/>
          </a:p>
          <a:p>
            <a:pPr>
              <a:lnSpc>
                <a:spcPct val="150000"/>
              </a:lnSpc>
              <a:buFont typeface="Wingdings" pitchFamily="2" charset="2"/>
              <a:buChar char="Ø"/>
            </a:pPr>
            <a:r>
              <a:rPr lang="en-US" sz="2400" dirty="0" smtClean="0"/>
              <a:t> </a:t>
            </a:r>
            <a:r>
              <a:rPr lang="te-IN" sz="2400" dirty="0" smtClean="0"/>
              <a:t>న </a:t>
            </a:r>
            <a:r>
              <a:rPr lang="te-IN" sz="2400" dirty="0" smtClean="0"/>
              <a:t>= </a:t>
            </a:r>
            <a:r>
              <a:rPr lang="en-US" sz="2400" dirty="0" smtClean="0"/>
              <a:t>III</a:t>
            </a:r>
          </a:p>
          <a:p>
            <a:pPr>
              <a:lnSpc>
                <a:spcPct val="150000"/>
              </a:lnSpc>
              <a:buFont typeface="Wingdings" pitchFamily="2" charset="2"/>
              <a:buChar char="Ø"/>
            </a:pPr>
            <a:r>
              <a:rPr lang="te-IN" sz="2400" dirty="0" smtClean="0"/>
              <a:t>హ = గల = </a:t>
            </a:r>
            <a:r>
              <a:rPr lang="en-US" sz="2400" dirty="0" smtClean="0"/>
              <a:t>UI</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6477000" cy="4562788"/>
          </a:xfrm>
          <a:prstGeom prst="rect">
            <a:avLst/>
          </a:prstGeom>
        </p:spPr>
        <p:txBody>
          <a:bodyPr wrap="square">
            <a:spAutoFit/>
          </a:bodyPr>
          <a:lstStyle/>
          <a:p>
            <a:pPr>
              <a:lnSpc>
                <a:spcPct val="150000"/>
              </a:lnSpc>
            </a:pPr>
            <a:r>
              <a:rPr lang="te-IN" sz="2800" dirty="0" smtClean="0"/>
              <a:t>ఇంద్ర </a:t>
            </a:r>
            <a:r>
              <a:rPr lang="te-IN" sz="2800" dirty="0" smtClean="0"/>
              <a:t>గణములు</a:t>
            </a:r>
            <a:r>
              <a:rPr lang="en-US" sz="2800" dirty="0" smtClean="0"/>
              <a:t> </a:t>
            </a:r>
            <a:endParaRPr lang="en-US" sz="2800" dirty="0" smtClean="0"/>
          </a:p>
          <a:p>
            <a:pPr>
              <a:lnSpc>
                <a:spcPct val="150000"/>
              </a:lnSpc>
              <a:buFont typeface="Wingdings" pitchFamily="2" charset="2"/>
              <a:buChar char="q"/>
            </a:pPr>
            <a:r>
              <a:rPr lang="en-US" sz="2800" dirty="0" smtClean="0"/>
              <a:t> </a:t>
            </a:r>
            <a:r>
              <a:rPr lang="te-IN" sz="2800" dirty="0" smtClean="0"/>
              <a:t>నగ </a:t>
            </a:r>
            <a:r>
              <a:rPr lang="te-IN" sz="2800" dirty="0" smtClean="0"/>
              <a:t>= </a:t>
            </a:r>
            <a:r>
              <a:rPr lang="en-US" sz="2800" dirty="0" smtClean="0"/>
              <a:t>IIIU</a:t>
            </a:r>
          </a:p>
          <a:p>
            <a:pPr>
              <a:lnSpc>
                <a:spcPct val="150000"/>
              </a:lnSpc>
              <a:buFont typeface="Wingdings" pitchFamily="2" charset="2"/>
              <a:buChar char="q"/>
            </a:pPr>
            <a:r>
              <a:rPr lang="en-US" sz="2800" dirty="0" smtClean="0"/>
              <a:t> </a:t>
            </a:r>
            <a:r>
              <a:rPr lang="te-IN" sz="2800" dirty="0" smtClean="0"/>
              <a:t>సల </a:t>
            </a:r>
            <a:r>
              <a:rPr lang="te-IN" sz="2800" dirty="0" smtClean="0"/>
              <a:t>= </a:t>
            </a:r>
            <a:r>
              <a:rPr lang="en-US" sz="2800" dirty="0" smtClean="0"/>
              <a:t>IIUI</a:t>
            </a:r>
          </a:p>
          <a:p>
            <a:pPr>
              <a:lnSpc>
                <a:spcPct val="150000"/>
              </a:lnSpc>
              <a:buFont typeface="Wingdings" pitchFamily="2" charset="2"/>
              <a:buChar char="q"/>
            </a:pPr>
            <a:r>
              <a:rPr lang="en-US" sz="2800" dirty="0" smtClean="0"/>
              <a:t> </a:t>
            </a:r>
            <a:r>
              <a:rPr lang="te-IN" sz="2800" dirty="0" smtClean="0"/>
              <a:t>నల </a:t>
            </a:r>
            <a:r>
              <a:rPr lang="te-IN" sz="2800" dirty="0" smtClean="0"/>
              <a:t>= </a:t>
            </a:r>
            <a:r>
              <a:rPr lang="en-US" sz="2800" dirty="0" smtClean="0"/>
              <a:t>IIII</a:t>
            </a:r>
          </a:p>
          <a:p>
            <a:pPr>
              <a:lnSpc>
                <a:spcPct val="150000"/>
              </a:lnSpc>
              <a:buFont typeface="Wingdings" pitchFamily="2" charset="2"/>
              <a:buChar char="q"/>
            </a:pPr>
            <a:r>
              <a:rPr lang="en-US" sz="2800" dirty="0" smtClean="0"/>
              <a:t>    </a:t>
            </a:r>
            <a:r>
              <a:rPr lang="te-IN" sz="2800" dirty="0" smtClean="0"/>
              <a:t>భ </a:t>
            </a:r>
            <a:r>
              <a:rPr lang="te-IN" sz="2800" dirty="0" smtClean="0"/>
              <a:t>= </a:t>
            </a:r>
            <a:r>
              <a:rPr lang="en-US" sz="2800" dirty="0" smtClean="0"/>
              <a:t>UII</a:t>
            </a:r>
          </a:p>
          <a:p>
            <a:pPr>
              <a:lnSpc>
                <a:spcPct val="150000"/>
              </a:lnSpc>
              <a:buFont typeface="Wingdings" pitchFamily="2" charset="2"/>
              <a:buChar char="q"/>
            </a:pPr>
            <a:r>
              <a:rPr lang="en-US" sz="2800" dirty="0" smtClean="0"/>
              <a:t> </a:t>
            </a:r>
            <a:r>
              <a:rPr lang="en-US" sz="2800" dirty="0" smtClean="0"/>
              <a:t>   </a:t>
            </a:r>
            <a:r>
              <a:rPr lang="te-IN" sz="2800" dirty="0" smtClean="0"/>
              <a:t>ర </a:t>
            </a:r>
            <a:r>
              <a:rPr lang="te-IN" sz="2800" dirty="0" smtClean="0"/>
              <a:t>= </a:t>
            </a:r>
            <a:r>
              <a:rPr lang="en-US" sz="2800" dirty="0" smtClean="0"/>
              <a:t>UIU</a:t>
            </a:r>
          </a:p>
          <a:p>
            <a:pPr>
              <a:lnSpc>
                <a:spcPct val="150000"/>
              </a:lnSpc>
              <a:buFont typeface="Wingdings" pitchFamily="2" charset="2"/>
              <a:buChar char="q"/>
            </a:pPr>
            <a:r>
              <a:rPr lang="en-US" sz="2800" dirty="0" smtClean="0"/>
              <a:t>    </a:t>
            </a:r>
            <a:r>
              <a:rPr lang="te-IN" sz="2800" dirty="0" smtClean="0"/>
              <a:t>త </a:t>
            </a:r>
            <a:r>
              <a:rPr lang="te-IN" sz="2800" dirty="0" smtClean="0"/>
              <a:t>= </a:t>
            </a:r>
            <a:r>
              <a:rPr lang="en-US" sz="2800" dirty="0" smtClean="0"/>
              <a:t>UUI</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4572000" cy="5209118"/>
          </a:xfrm>
          <a:prstGeom prst="rect">
            <a:avLst/>
          </a:prstGeom>
        </p:spPr>
        <p:txBody>
          <a:bodyPr>
            <a:spAutoFit/>
          </a:bodyPr>
          <a:lstStyle/>
          <a:p>
            <a:pPr>
              <a:lnSpc>
                <a:spcPct val="150000"/>
              </a:lnSpc>
            </a:pPr>
            <a:r>
              <a:rPr lang="te-IN" sz="2800" dirty="0" smtClean="0"/>
              <a:t>చంద్ర </a:t>
            </a:r>
            <a:r>
              <a:rPr lang="te-IN" sz="2800" dirty="0" smtClean="0"/>
              <a:t>గణములు</a:t>
            </a:r>
            <a:r>
              <a:rPr lang="en-US" sz="2800" dirty="0" smtClean="0"/>
              <a:t> </a:t>
            </a:r>
          </a:p>
          <a:p>
            <a:pPr>
              <a:lnSpc>
                <a:spcPct val="150000"/>
              </a:lnSpc>
              <a:buFont typeface="Wingdings" pitchFamily="2" charset="2"/>
              <a:buChar char="q"/>
            </a:pPr>
            <a:r>
              <a:rPr lang="en-US" sz="2800" dirty="0" smtClean="0"/>
              <a:t> </a:t>
            </a:r>
            <a:r>
              <a:rPr lang="te-IN" sz="2800" dirty="0" smtClean="0"/>
              <a:t>భల </a:t>
            </a:r>
            <a:r>
              <a:rPr lang="te-IN" sz="2800" dirty="0" smtClean="0"/>
              <a:t>= </a:t>
            </a:r>
            <a:r>
              <a:rPr lang="en-US" sz="2800" dirty="0" smtClean="0"/>
              <a:t>UIII</a:t>
            </a:r>
          </a:p>
          <a:p>
            <a:pPr>
              <a:lnSpc>
                <a:spcPct val="150000"/>
              </a:lnSpc>
              <a:buFont typeface="Wingdings" pitchFamily="2" charset="2"/>
              <a:buChar char="q"/>
            </a:pPr>
            <a:r>
              <a:rPr lang="en-US" sz="2800" dirty="0" smtClean="0"/>
              <a:t> </a:t>
            </a:r>
            <a:r>
              <a:rPr lang="te-IN" sz="2800" dirty="0" smtClean="0"/>
              <a:t>భగరు </a:t>
            </a:r>
            <a:r>
              <a:rPr lang="te-IN" sz="2800" dirty="0" smtClean="0"/>
              <a:t>= </a:t>
            </a:r>
            <a:r>
              <a:rPr lang="en-US" sz="2800" dirty="0" smtClean="0"/>
              <a:t>UIIU</a:t>
            </a:r>
          </a:p>
          <a:p>
            <a:pPr>
              <a:lnSpc>
                <a:spcPct val="150000"/>
              </a:lnSpc>
              <a:buFont typeface="Wingdings" pitchFamily="2" charset="2"/>
              <a:buChar char="q"/>
            </a:pPr>
            <a:r>
              <a:rPr lang="en-US" sz="2800" dirty="0" smtClean="0"/>
              <a:t> </a:t>
            </a:r>
            <a:r>
              <a:rPr lang="te-IN" sz="2800" dirty="0" smtClean="0"/>
              <a:t>తల </a:t>
            </a:r>
            <a:r>
              <a:rPr lang="te-IN" sz="2800" dirty="0" smtClean="0"/>
              <a:t>= </a:t>
            </a:r>
            <a:r>
              <a:rPr lang="en-US" sz="2800" dirty="0" smtClean="0"/>
              <a:t>UUII</a:t>
            </a:r>
          </a:p>
          <a:p>
            <a:pPr>
              <a:lnSpc>
                <a:spcPct val="150000"/>
              </a:lnSpc>
              <a:buFont typeface="Wingdings" pitchFamily="2" charset="2"/>
              <a:buChar char="q"/>
            </a:pPr>
            <a:r>
              <a:rPr lang="en-US" sz="2800" dirty="0" smtClean="0"/>
              <a:t> </a:t>
            </a:r>
            <a:r>
              <a:rPr lang="te-IN" sz="2800" dirty="0" smtClean="0"/>
              <a:t>తగ </a:t>
            </a:r>
            <a:r>
              <a:rPr lang="te-IN" sz="2800" dirty="0" smtClean="0"/>
              <a:t>= </a:t>
            </a:r>
            <a:r>
              <a:rPr lang="en-US" sz="2800" dirty="0" smtClean="0"/>
              <a:t>UUIU</a:t>
            </a:r>
          </a:p>
          <a:p>
            <a:pPr>
              <a:lnSpc>
                <a:spcPct val="150000"/>
              </a:lnSpc>
              <a:buFont typeface="Wingdings" pitchFamily="2" charset="2"/>
              <a:buChar char="q"/>
            </a:pPr>
            <a:r>
              <a:rPr lang="en-US" sz="2800" dirty="0" smtClean="0"/>
              <a:t> </a:t>
            </a:r>
            <a:r>
              <a:rPr lang="te-IN" sz="2800" dirty="0" smtClean="0"/>
              <a:t>మలఘ </a:t>
            </a:r>
            <a:r>
              <a:rPr lang="te-IN" sz="2800" dirty="0" smtClean="0"/>
              <a:t>= </a:t>
            </a:r>
            <a:r>
              <a:rPr lang="en-US" sz="2800" dirty="0" smtClean="0"/>
              <a:t>UUUI</a:t>
            </a:r>
          </a:p>
          <a:p>
            <a:pPr>
              <a:lnSpc>
                <a:spcPct val="150000"/>
              </a:lnSpc>
              <a:buFont typeface="Wingdings" pitchFamily="2" charset="2"/>
              <a:buChar char="q"/>
            </a:pPr>
            <a:r>
              <a:rPr lang="en-US" sz="2800" dirty="0" smtClean="0"/>
              <a:t> </a:t>
            </a:r>
            <a:r>
              <a:rPr lang="te-IN" sz="2800" dirty="0" smtClean="0"/>
              <a:t>నలల </a:t>
            </a:r>
            <a:r>
              <a:rPr lang="te-IN" sz="2800" dirty="0" smtClean="0"/>
              <a:t>= </a:t>
            </a:r>
            <a:r>
              <a:rPr lang="en-US" sz="2800" dirty="0" smtClean="0"/>
              <a:t>IIIII</a:t>
            </a:r>
          </a:p>
          <a:p>
            <a:pPr>
              <a:lnSpc>
                <a:spcPct val="150000"/>
              </a:lnSpc>
              <a:buFont typeface="Wingdings" pitchFamily="2" charset="2"/>
              <a:buChar char="q"/>
            </a:pPr>
            <a:r>
              <a:rPr lang="en-US" sz="2800" dirty="0" smtClean="0"/>
              <a:t> </a:t>
            </a:r>
            <a:r>
              <a:rPr lang="te-IN" sz="2800" dirty="0" smtClean="0"/>
              <a:t>నగగ </a:t>
            </a:r>
            <a:r>
              <a:rPr lang="te-IN" sz="2800" dirty="0" smtClean="0"/>
              <a:t>= </a:t>
            </a:r>
            <a:r>
              <a:rPr lang="en-US" sz="2800" dirty="0" smtClean="0"/>
              <a:t>IIIUU</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4572000" cy="4616648"/>
          </a:xfrm>
          <a:prstGeom prst="rect">
            <a:avLst/>
          </a:prstGeom>
        </p:spPr>
        <p:txBody>
          <a:bodyPr>
            <a:spAutoFit/>
          </a:bodyPr>
          <a:lstStyle/>
          <a:p>
            <a:pPr>
              <a:lnSpc>
                <a:spcPct val="150000"/>
              </a:lnSpc>
              <a:buFont typeface="Wingdings" pitchFamily="2" charset="2"/>
              <a:buChar char="q"/>
            </a:pPr>
            <a:r>
              <a:rPr lang="en-US" sz="2800" dirty="0" smtClean="0"/>
              <a:t> </a:t>
            </a:r>
            <a:r>
              <a:rPr lang="te-IN" sz="2800" dirty="0" smtClean="0"/>
              <a:t>నవ </a:t>
            </a:r>
            <a:r>
              <a:rPr lang="te-IN" sz="2800" dirty="0" smtClean="0"/>
              <a:t>= </a:t>
            </a:r>
            <a:r>
              <a:rPr lang="en-US" sz="2800" dirty="0" smtClean="0"/>
              <a:t>IIIIU</a:t>
            </a:r>
          </a:p>
          <a:p>
            <a:pPr>
              <a:lnSpc>
                <a:spcPct val="150000"/>
              </a:lnSpc>
              <a:buFont typeface="Wingdings" pitchFamily="2" charset="2"/>
              <a:buChar char="q"/>
            </a:pPr>
            <a:r>
              <a:rPr lang="en-US" sz="2800" dirty="0" smtClean="0"/>
              <a:t> </a:t>
            </a:r>
            <a:r>
              <a:rPr lang="te-IN" sz="2800" dirty="0" smtClean="0"/>
              <a:t>సహ </a:t>
            </a:r>
            <a:r>
              <a:rPr lang="te-IN" sz="2800" dirty="0" smtClean="0"/>
              <a:t>= </a:t>
            </a:r>
            <a:r>
              <a:rPr lang="en-US" sz="2800" dirty="0" smtClean="0"/>
              <a:t>IIUUI</a:t>
            </a:r>
          </a:p>
          <a:p>
            <a:pPr>
              <a:lnSpc>
                <a:spcPct val="150000"/>
              </a:lnSpc>
              <a:buFont typeface="Wingdings" pitchFamily="2" charset="2"/>
              <a:buChar char="q"/>
            </a:pPr>
            <a:r>
              <a:rPr lang="en-US" sz="2800" dirty="0" smtClean="0"/>
              <a:t> </a:t>
            </a:r>
            <a:r>
              <a:rPr lang="te-IN" sz="2800" dirty="0" smtClean="0"/>
              <a:t>సవ </a:t>
            </a:r>
            <a:r>
              <a:rPr lang="te-IN" sz="2800" dirty="0" smtClean="0"/>
              <a:t>= </a:t>
            </a:r>
            <a:r>
              <a:rPr lang="en-US" sz="2800" dirty="0" smtClean="0"/>
              <a:t>IIUIU</a:t>
            </a:r>
          </a:p>
          <a:p>
            <a:pPr>
              <a:lnSpc>
                <a:spcPct val="150000"/>
              </a:lnSpc>
              <a:buFont typeface="Wingdings" pitchFamily="2" charset="2"/>
              <a:buChar char="q"/>
            </a:pPr>
            <a:r>
              <a:rPr lang="en-US" sz="2800" dirty="0" smtClean="0"/>
              <a:t> </a:t>
            </a:r>
            <a:r>
              <a:rPr lang="te-IN" sz="2800" dirty="0" smtClean="0"/>
              <a:t>సగగ </a:t>
            </a:r>
            <a:r>
              <a:rPr lang="te-IN" sz="2800" dirty="0" smtClean="0"/>
              <a:t>= </a:t>
            </a:r>
            <a:r>
              <a:rPr lang="en-US" sz="2800" dirty="0" smtClean="0"/>
              <a:t>IIUUU</a:t>
            </a:r>
          </a:p>
          <a:p>
            <a:pPr>
              <a:lnSpc>
                <a:spcPct val="150000"/>
              </a:lnSpc>
              <a:buFont typeface="Wingdings" pitchFamily="2" charset="2"/>
              <a:buChar char="q"/>
            </a:pPr>
            <a:r>
              <a:rPr lang="en-US" sz="2800" dirty="0" smtClean="0"/>
              <a:t> </a:t>
            </a:r>
            <a:r>
              <a:rPr lang="te-IN" sz="2800" dirty="0" smtClean="0"/>
              <a:t>నహ </a:t>
            </a:r>
            <a:r>
              <a:rPr lang="te-IN" sz="2800" dirty="0" smtClean="0"/>
              <a:t>= </a:t>
            </a:r>
            <a:r>
              <a:rPr lang="en-US" sz="2800" dirty="0" smtClean="0"/>
              <a:t>IIIUI</a:t>
            </a:r>
          </a:p>
          <a:p>
            <a:pPr>
              <a:lnSpc>
                <a:spcPct val="150000"/>
              </a:lnSpc>
              <a:buFont typeface="Wingdings" pitchFamily="2" charset="2"/>
              <a:buChar char="q"/>
            </a:pPr>
            <a:r>
              <a:rPr lang="en-US" sz="2800" dirty="0" smtClean="0"/>
              <a:t> </a:t>
            </a:r>
            <a:r>
              <a:rPr lang="te-IN" sz="2800" dirty="0" smtClean="0"/>
              <a:t>రగురు </a:t>
            </a:r>
            <a:r>
              <a:rPr lang="te-IN" sz="2800" dirty="0" smtClean="0"/>
              <a:t>= </a:t>
            </a:r>
            <a:r>
              <a:rPr lang="en-US" sz="2800" dirty="0" smtClean="0"/>
              <a:t>UIUU</a:t>
            </a:r>
          </a:p>
          <a:p>
            <a:pPr>
              <a:lnSpc>
                <a:spcPct val="150000"/>
              </a:lnSpc>
              <a:buFont typeface="Wingdings" pitchFamily="2" charset="2"/>
              <a:buChar char="q"/>
            </a:pPr>
            <a:r>
              <a:rPr lang="en-US" sz="2800" dirty="0" smtClean="0"/>
              <a:t> </a:t>
            </a:r>
            <a:r>
              <a:rPr lang="te-IN" sz="2800" dirty="0" smtClean="0"/>
              <a:t>నల </a:t>
            </a:r>
            <a:r>
              <a:rPr lang="te-IN" sz="2800" dirty="0" smtClean="0"/>
              <a:t>= </a:t>
            </a:r>
            <a:r>
              <a:rPr lang="en-US" sz="2800" dirty="0" smtClean="0"/>
              <a:t>IIII</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unnamed.png"/>
          <p:cNvPicPr>
            <a:picLocks noChangeAspect="1"/>
          </p:cNvPicPr>
          <p:nvPr/>
        </p:nvPicPr>
        <p:blipFill>
          <a:blip r:embed="rId2"/>
          <a:stretch>
            <a:fillRect/>
          </a:stretch>
        </p:blipFill>
        <p:spPr>
          <a:xfrm>
            <a:off x="1772086" y="400486"/>
            <a:ext cx="5847914" cy="584791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04800"/>
            <a:ext cx="2941831" cy="707886"/>
          </a:xfrm>
          <a:prstGeom prst="rect">
            <a:avLst/>
          </a:prstGeom>
        </p:spPr>
        <p:txBody>
          <a:bodyPr wrap="none">
            <a:spAutoFit/>
          </a:bodyPr>
          <a:lstStyle/>
          <a:p>
            <a:r>
              <a:rPr lang="te-IN" sz="4000" b="1" i="1" u="sng" dirty="0" smtClean="0"/>
              <a:t>పద్య లక్షణాలు</a:t>
            </a:r>
            <a:endParaRPr lang="te-IN" sz="4000" b="1" i="1" u="sng" dirty="0"/>
          </a:p>
        </p:txBody>
      </p:sp>
      <p:sp>
        <p:nvSpPr>
          <p:cNvPr id="3" name="Rectangle 2"/>
          <p:cNvSpPr/>
          <p:nvPr/>
        </p:nvSpPr>
        <p:spPr>
          <a:xfrm>
            <a:off x="304800" y="1066800"/>
            <a:ext cx="2785404" cy="553998"/>
          </a:xfrm>
          <a:prstGeom prst="rect">
            <a:avLst/>
          </a:prstGeom>
        </p:spPr>
        <p:txBody>
          <a:bodyPr wrap="square">
            <a:spAutoFit/>
          </a:bodyPr>
          <a:lstStyle/>
          <a:p>
            <a:r>
              <a:rPr lang="te-IN" sz="3000" b="1" i="1" u="sng" dirty="0" smtClean="0">
                <a:hlinkClick r:id="rId2"/>
              </a:rPr>
              <a:t>చంపకమాల</a:t>
            </a:r>
            <a:endParaRPr lang="en-US" sz="3000" b="1" i="1" dirty="0"/>
          </a:p>
        </p:txBody>
      </p:sp>
      <p:sp>
        <p:nvSpPr>
          <p:cNvPr id="5" name="Rectangle 4"/>
          <p:cNvSpPr/>
          <p:nvPr/>
        </p:nvSpPr>
        <p:spPr>
          <a:xfrm>
            <a:off x="228600" y="1752600"/>
            <a:ext cx="8686800" cy="1754326"/>
          </a:xfrm>
          <a:prstGeom prst="rect">
            <a:avLst/>
          </a:prstGeom>
        </p:spPr>
        <p:txBody>
          <a:bodyPr wrap="square">
            <a:spAutoFit/>
          </a:bodyPr>
          <a:lstStyle/>
          <a:p>
            <a:pPr>
              <a:lnSpc>
                <a:spcPct val="150000"/>
              </a:lnSpc>
            </a:pPr>
            <a:r>
              <a:rPr lang="te-IN" sz="2400" dirty="0" smtClean="0"/>
              <a:t>ఇది వృత్త ఛందస్సు క్రిందికి వస్తుంది. ప్రతి వృత్త పద్యములో ఈ లక్షణాలు ఉంటాయి. నాలుగు పాదములు ఉంటాయి, నియమిత గణాలు ఉంటాయి, నియమిత సంఖ్యలో ఆక్షరాలు ఉంటాయి, యతి, ప్రాస నియము </a:t>
            </a:r>
            <a:r>
              <a:rPr lang="te-IN" sz="2400" dirty="0" smtClean="0"/>
              <a:t>ఉంటాయి</a:t>
            </a:r>
            <a:r>
              <a:rPr lang="en-US" sz="2400" baseline="30000" dirty="0" smtClean="0"/>
              <a:t>.</a:t>
            </a:r>
            <a:endParaRPr lang="en-US" sz="2400" dirty="0"/>
          </a:p>
        </p:txBody>
      </p:sp>
      <p:sp>
        <p:nvSpPr>
          <p:cNvPr id="1025" name="Rectangle 1"/>
          <p:cNvSpPr>
            <a:spLocks noChangeArrowheads="1"/>
          </p:cNvSpPr>
          <p:nvPr/>
        </p:nvSpPr>
        <p:spPr bwMode="auto">
          <a:xfrm>
            <a:off x="1339229" y="4103638"/>
            <a:ext cx="6433171" cy="115416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0" u="none" strike="noStrike" cap="none" normalizeH="0" baseline="0" dirty="0" smtClean="0">
                <a:ln>
                  <a:noFill/>
                </a:ln>
                <a:solidFill>
                  <a:srgbClr val="000000"/>
                </a:solidFill>
                <a:effectLst/>
                <a:latin typeface="Arial" charset="0"/>
                <a:cs typeface="Gautami"/>
              </a:rPr>
              <a:t>నజభజజ్జలరేఫలు పెనంగి దిశాయతి తోడ గూడినన్</a:t>
            </a:r>
            <a:r>
              <a:rPr kumimoji="0" lang="en-US" sz="2400" b="1" i="0" u="none" strike="noStrike" cap="none" normalizeH="0" baseline="0" dirty="0" smtClean="0">
                <a:ln>
                  <a:noFill/>
                </a:ln>
                <a:solidFill>
                  <a:schemeClr val="tx1"/>
                </a:solidFill>
                <a:effectLst/>
                <a:latin typeface="Arial" charset="0"/>
                <a:cs typeface="Arial" charset="0"/>
              </a:rPr>
              <a:t/>
            </a:r>
            <a:br>
              <a:rPr kumimoji="0" lang="en-US" sz="2400" b="1" i="0" u="none" strike="noStrike" cap="none" normalizeH="0" baseline="0" dirty="0" smtClean="0">
                <a:ln>
                  <a:noFill/>
                </a:ln>
                <a:solidFill>
                  <a:schemeClr val="tx1"/>
                </a:solidFill>
                <a:effectLst/>
                <a:latin typeface="Arial" charset="0"/>
                <a:cs typeface="Arial" charset="0"/>
              </a:rPr>
            </a:br>
            <a:r>
              <a:rPr kumimoji="0" lang="te-IN" sz="2400" b="1" i="0" u="none" strike="noStrike" cap="none" normalizeH="0" baseline="0" dirty="0" smtClean="0">
                <a:ln>
                  <a:noFill/>
                </a:ln>
                <a:solidFill>
                  <a:srgbClr val="000000"/>
                </a:solidFill>
                <a:effectLst/>
                <a:latin typeface="Arial" charset="0"/>
                <a:cs typeface="Gautami"/>
              </a:rPr>
              <a:t>త్రిజగదభిష్టుతా బుధనిధీ విను చంపకమాలయై చనున్</a:t>
            </a:r>
            <a:r>
              <a:rPr kumimoji="0" lang="en-US" sz="2400" b="1" i="0" u="none" strike="noStrike" cap="none" normalizeH="0" baseline="0" dirty="0" smtClean="0">
                <a:ln>
                  <a:noFill/>
                </a:ln>
                <a:solidFill>
                  <a:srgbClr val="000000"/>
                </a:solidFill>
                <a:effectLst/>
                <a:latin typeface="Arial" charset="0"/>
                <a:cs typeface="Gautami"/>
              </a:rPr>
              <a:t>.</a:t>
            </a:r>
            <a:r>
              <a:rPr kumimoji="0" lang="en-US" sz="2400" b="1"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2496196" cy="707886"/>
          </a:xfrm>
          <a:prstGeom prst="rect">
            <a:avLst/>
          </a:prstGeom>
        </p:spPr>
        <p:txBody>
          <a:bodyPr wrap="none">
            <a:spAutoFit/>
          </a:bodyPr>
          <a:lstStyle/>
          <a:p>
            <a:r>
              <a:rPr lang="te-IN" sz="4000" b="1" i="1" u="sng" dirty="0" smtClean="0"/>
              <a:t>లక్షణములు</a:t>
            </a:r>
            <a:endParaRPr lang="te-IN" sz="4000" b="1" i="1" u="sng" dirty="0"/>
          </a:p>
        </p:txBody>
      </p:sp>
      <p:sp>
        <p:nvSpPr>
          <p:cNvPr id="3" name="Rectangle 2"/>
          <p:cNvSpPr/>
          <p:nvPr/>
        </p:nvSpPr>
        <p:spPr>
          <a:xfrm>
            <a:off x="228600" y="1023878"/>
            <a:ext cx="8610600" cy="2862322"/>
          </a:xfrm>
          <a:prstGeom prst="rect">
            <a:avLst/>
          </a:prstGeom>
        </p:spPr>
        <p:txBody>
          <a:bodyPr wrap="square">
            <a:spAutoFit/>
          </a:bodyPr>
          <a:lstStyle/>
          <a:p>
            <a:pPr>
              <a:lnSpc>
                <a:spcPct val="150000"/>
              </a:lnSpc>
            </a:pPr>
            <a:r>
              <a:rPr lang="te-IN" sz="2400" dirty="0" smtClean="0"/>
              <a:t>పాదాలు: 4</a:t>
            </a:r>
          </a:p>
          <a:p>
            <a:pPr>
              <a:lnSpc>
                <a:spcPct val="150000"/>
              </a:lnSpc>
            </a:pPr>
            <a:r>
              <a:rPr lang="te-IN" sz="2400" dirty="0" smtClean="0"/>
              <a:t>ప్రతి పాదంలోనూ అక్షరముల సంఖ్య = 21</a:t>
            </a:r>
          </a:p>
          <a:p>
            <a:pPr>
              <a:lnSpc>
                <a:spcPct val="150000"/>
              </a:lnSpc>
            </a:pPr>
            <a:r>
              <a:rPr lang="te-IN" sz="2400" dirty="0" smtClean="0"/>
              <a:t>ప్రతిపాదంలోని గణాలు: న, జ, భ, జ, జ, జ, ర</a:t>
            </a:r>
          </a:p>
          <a:p>
            <a:pPr>
              <a:lnSpc>
                <a:spcPct val="150000"/>
              </a:lnSpc>
            </a:pPr>
            <a:r>
              <a:rPr lang="te-IN" sz="2400" dirty="0" smtClean="0">
                <a:hlinkClick r:id="rId2" tooltip="యతి"/>
              </a:rPr>
              <a:t>యతి </a:t>
            </a:r>
            <a:r>
              <a:rPr lang="te-IN" sz="2400" dirty="0" smtClean="0"/>
              <a:t>: ప్రతిపాదంలోనూ 11 వ అక్షరము</a:t>
            </a:r>
          </a:p>
          <a:p>
            <a:pPr>
              <a:lnSpc>
                <a:spcPct val="150000"/>
              </a:lnSpc>
            </a:pPr>
            <a:r>
              <a:rPr lang="te-IN" sz="2400" dirty="0" smtClean="0">
                <a:hlinkClick r:id="rId3" tooltip="ప్రాస"/>
              </a:rPr>
              <a:t>ప్రాస</a:t>
            </a:r>
            <a:r>
              <a:rPr lang="te-IN" sz="2400" dirty="0" smtClean="0"/>
              <a:t>: పాటించ వలెను, ప్రాస యతి చెల్లదు</a:t>
            </a:r>
            <a:endParaRPr lang="te-I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194608"/>
            <a:ext cx="4572000" cy="1938992"/>
          </a:xfrm>
          <a:prstGeom prst="rect">
            <a:avLst/>
          </a:prstGeom>
        </p:spPr>
        <p:txBody>
          <a:bodyPr>
            <a:spAutoFit/>
          </a:bodyPr>
          <a:lstStyle/>
          <a:p>
            <a:r>
              <a:rPr lang="te-IN" sz="4000" b="1" i="1" u="sng" dirty="0" smtClean="0"/>
              <a:t>గణ </a:t>
            </a:r>
            <a:r>
              <a:rPr lang="te-IN" sz="4000" b="1" i="1" u="sng" dirty="0" smtClean="0"/>
              <a:t>విభజన</a:t>
            </a:r>
            <a:endParaRPr lang="te-IN" sz="4000" b="1" i="1" u="sng" dirty="0" smtClean="0"/>
          </a:p>
          <a:p>
            <a:r>
              <a:rPr lang="te-IN" sz="4000" i="1" u="sng" dirty="0" smtClean="0"/>
              <a:t/>
            </a:r>
            <a:br>
              <a:rPr lang="te-IN" sz="4000" i="1" u="sng" dirty="0" smtClean="0"/>
            </a:br>
            <a:endParaRPr lang="en-US" sz="4000" i="1" u="sng" dirty="0"/>
          </a:p>
        </p:txBody>
      </p:sp>
      <p:graphicFrame>
        <p:nvGraphicFramePr>
          <p:cNvPr id="3" name="Table 2"/>
          <p:cNvGraphicFramePr>
            <a:graphicFrameLocks noGrp="1"/>
          </p:cNvGraphicFramePr>
          <p:nvPr/>
        </p:nvGraphicFramePr>
        <p:xfrm>
          <a:off x="311835" y="1508761"/>
          <a:ext cx="8527365" cy="4206239"/>
        </p:xfrm>
        <a:graphic>
          <a:graphicData uri="http://schemas.openxmlformats.org/drawingml/2006/table">
            <a:tbl>
              <a:tblPr/>
              <a:tblGrid>
                <a:gridCol w="1218195"/>
                <a:gridCol w="1218195"/>
                <a:gridCol w="1218195"/>
                <a:gridCol w="1218195"/>
                <a:gridCol w="1218195"/>
                <a:gridCol w="1218195"/>
                <a:gridCol w="1218195"/>
              </a:tblGrid>
              <a:tr h="885524">
                <a:tc gridSpan="7">
                  <a:txBody>
                    <a:bodyPr/>
                    <a:lstStyle/>
                    <a:p>
                      <a:pPr algn="ctr"/>
                      <a:r>
                        <a:rPr lang="te-IN" sz="2400" dirty="0"/>
                        <a:t>చంపకమాల వృత్త పాదము యొక్క గణ విభజన</a:t>
                      </a:r>
                    </a:p>
                  </a:txBody>
                  <a:tcPr anchor="ctr">
                    <a:solidFill>
                      <a:srgbClr val="F8F9F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5524">
                <a:tc>
                  <a:txBody>
                    <a:bodyPr/>
                    <a:lstStyle/>
                    <a:p>
                      <a:pPr algn="ctr"/>
                      <a:r>
                        <a:rPr lang="te-IN"/>
                        <a:t>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ర</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r>
              <a:tr h="885524">
                <a:tc>
                  <a:txBody>
                    <a:bodyPr/>
                    <a:lstStyle/>
                    <a:p>
                      <a:pPr algn="ctr"/>
                      <a:r>
                        <a:rPr lang="en-US"/>
                        <a:t>I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1549667">
                <a:tc>
                  <a:txBody>
                    <a:bodyPr/>
                    <a:lstStyle/>
                    <a:p>
                      <a:pPr algn="ctr"/>
                      <a:r>
                        <a:rPr lang="te-IN" u="sng"/>
                        <a:t>ప</a:t>
                      </a:r>
                      <a:r>
                        <a:rPr lang="te-IN"/>
                        <a:t>దము</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లబట్టి</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నందల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కు</a:t>
                      </a:r>
                      <a:r>
                        <a:rPr lang="te-IN" u="sng"/>
                        <a:t>బా</a:t>
                      </a:r>
                      <a:r>
                        <a:rPr lang="te-IN"/>
                        <a:t> టొ</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కయింత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యులేక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dirty="0"/>
                        <a:t>శూరతన్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4800"/>
            <a:ext cx="2526654" cy="707886"/>
          </a:xfrm>
          <a:prstGeom prst="rect">
            <a:avLst/>
          </a:prstGeom>
        </p:spPr>
        <p:txBody>
          <a:bodyPr wrap="none">
            <a:spAutoFit/>
          </a:bodyPr>
          <a:lstStyle/>
          <a:p>
            <a:r>
              <a:rPr lang="te-IN" sz="4000" b="1" i="1" u="sng" dirty="0" smtClean="0"/>
              <a:t>ఉత్పలమాల</a:t>
            </a:r>
            <a:endParaRPr lang="te-IN" sz="4000" b="1" i="1" u="sng" dirty="0"/>
          </a:p>
        </p:txBody>
      </p:sp>
      <p:sp>
        <p:nvSpPr>
          <p:cNvPr id="3" name="Rectangle 2"/>
          <p:cNvSpPr/>
          <p:nvPr/>
        </p:nvSpPr>
        <p:spPr>
          <a:xfrm>
            <a:off x="381000" y="1143000"/>
            <a:ext cx="8763000" cy="1708160"/>
          </a:xfrm>
          <a:prstGeom prst="rect">
            <a:avLst/>
          </a:prstGeom>
        </p:spPr>
        <p:txBody>
          <a:bodyPr wrap="square">
            <a:spAutoFit/>
          </a:bodyPr>
          <a:lstStyle/>
          <a:p>
            <a:pPr>
              <a:lnSpc>
                <a:spcPct val="150000"/>
              </a:lnSpc>
            </a:pPr>
            <a:r>
              <a:rPr lang="te-IN" sz="2400" dirty="0" smtClean="0"/>
              <a:t>ఇది వృత్త </a:t>
            </a:r>
            <a:r>
              <a:rPr lang="te-IN" sz="2400" dirty="0" smtClean="0">
                <a:hlinkClick r:id="rId2" tooltip="ఛందస్సు"/>
              </a:rPr>
              <a:t>ఛందస్సు</a:t>
            </a:r>
            <a:r>
              <a:rPr lang="te-IN" sz="2400" dirty="0" smtClean="0"/>
              <a:t> క్రిందికి వస్తుంది. ప్రతి వృత్త </a:t>
            </a:r>
            <a:r>
              <a:rPr lang="te-IN" sz="2400" dirty="0" smtClean="0">
                <a:hlinkClick r:id="rId3" tooltip="పద్యము"/>
              </a:rPr>
              <a:t>పద్యము</a:t>
            </a:r>
            <a:r>
              <a:rPr lang="te-IN" sz="2400" dirty="0" smtClean="0"/>
              <a:t>లో ఈ లక్షణాలు ఉంటాయి. నాలుగు పాదములు ఉంటాయి, నియమిత గణాలు ఉంటాయి, నియమిత సంఖ్యలో ఆక్షరాలు ఉంటాయి, యతి, ప్రాస నియము ఉంటాయి</a:t>
            </a:r>
            <a:endParaRPr lang="en-US" sz="2400" dirty="0"/>
          </a:p>
        </p:txBody>
      </p:sp>
      <p:sp>
        <p:nvSpPr>
          <p:cNvPr id="4" name="Rectangle 3"/>
          <p:cNvSpPr/>
          <p:nvPr/>
        </p:nvSpPr>
        <p:spPr>
          <a:xfrm>
            <a:off x="1066800" y="3600271"/>
            <a:ext cx="8153400" cy="1154162"/>
          </a:xfrm>
          <a:prstGeom prst="rect">
            <a:avLst/>
          </a:prstGeom>
        </p:spPr>
        <p:txBody>
          <a:bodyPr wrap="square">
            <a:spAutoFit/>
          </a:bodyPr>
          <a:lstStyle/>
          <a:p>
            <a:pPr>
              <a:lnSpc>
                <a:spcPct val="150000"/>
              </a:lnSpc>
            </a:pPr>
            <a:r>
              <a:rPr lang="te-IN" sz="2400" b="1" dirty="0" smtClean="0"/>
              <a:t>భానుసమాన విన్భరన భారలగంబుల గూడి విశ్రమ</a:t>
            </a:r>
            <a:br>
              <a:rPr lang="te-IN" sz="2400" b="1" dirty="0" smtClean="0"/>
            </a:br>
            <a:r>
              <a:rPr lang="te-IN" sz="2400" b="1" dirty="0" smtClean="0"/>
              <a:t>స్థానము నందు బద్మజ యుతంబుగ నుత్పలమాలయై చనున్.</a:t>
            </a:r>
            <a:endParaRPr lang="en-US" sz="24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686800" cy="3270126"/>
          </a:xfrm>
          <a:prstGeom prst="rect">
            <a:avLst/>
          </a:prstGeom>
        </p:spPr>
        <p:txBody>
          <a:bodyPr wrap="square">
            <a:spAutoFit/>
          </a:bodyPr>
          <a:lstStyle/>
          <a:p>
            <a:pPr>
              <a:lnSpc>
                <a:spcPct val="150000"/>
              </a:lnSpc>
              <a:buFont typeface="Wingdings" pitchFamily="2" charset="2"/>
              <a:buChar char="q"/>
            </a:pPr>
            <a:r>
              <a:rPr lang="en-US" sz="2800" dirty="0" smtClean="0"/>
              <a:t> </a:t>
            </a:r>
            <a:r>
              <a:rPr lang="te-IN" sz="2800" dirty="0" smtClean="0"/>
              <a:t>పాదాలు</a:t>
            </a:r>
            <a:r>
              <a:rPr lang="te-IN" sz="2800" dirty="0" smtClean="0"/>
              <a:t>: నాలుగు</a:t>
            </a:r>
          </a:p>
          <a:p>
            <a:pPr>
              <a:lnSpc>
                <a:spcPct val="150000"/>
              </a:lnSpc>
              <a:buFont typeface="Wingdings" pitchFamily="2" charset="2"/>
              <a:buChar char="q"/>
            </a:pPr>
            <a:r>
              <a:rPr lang="en-US" sz="2800" dirty="0" smtClean="0"/>
              <a:t> </a:t>
            </a:r>
            <a:r>
              <a:rPr lang="te-IN" sz="2800" dirty="0" smtClean="0"/>
              <a:t>ప్రతి </a:t>
            </a:r>
            <a:r>
              <a:rPr lang="te-IN" sz="2800" dirty="0" smtClean="0"/>
              <a:t>పాదంలోనూ అక్షరాల సంఖ్య: 20</a:t>
            </a:r>
          </a:p>
          <a:p>
            <a:pPr>
              <a:lnSpc>
                <a:spcPct val="150000"/>
              </a:lnSpc>
              <a:buFont typeface="Wingdings" pitchFamily="2" charset="2"/>
              <a:buChar char="q"/>
            </a:pPr>
            <a:r>
              <a:rPr lang="en-US" sz="2800" dirty="0" smtClean="0"/>
              <a:t> </a:t>
            </a:r>
            <a:r>
              <a:rPr lang="te-IN" sz="2800" dirty="0" smtClean="0"/>
              <a:t>ప్రతిపాదంలోని </a:t>
            </a:r>
            <a:r>
              <a:rPr lang="te-IN" sz="2800" dirty="0" smtClean="0"/>
              <a:t>గణాలు: భ, ర, న, భ, భ, ర, వ</a:t>
            </a:r>
          </a:p>
          <a:p>
            <a:pPr>
              <a:lnSpc>
                <a:spcPct val="150000"/>
              </a:lnSpc>
              <a:buFont typeface="Wingdings" pitchFamily="2" charset="2"/>
              <a:buChar char="q"/>
            </a:pPr>
            <a:r>
              <a:rPr lang="en-US" sz="2800" dirty="0" smtClean="0"/>
              <a:t> </a:t>
            </a:r>
            <a:r>
              <a:rPr lang="te-IN" sz="2800" dirty="0" smtClean="0"/>
              <a:t>యతి </a:t>
            </a:r>
            <a:r>
              <a:rPr lang="te-IN" sz="2800" dirty="0" smtClean="0"/>
              <a:t>స్థానం : ప్రతిపాదంలోనూ 10 వ అక్షరము</a:t>
            </a:r>
          </a:p>
          <a:p>
            <a:pPr>
              <a:lnSpc>
                <a:spcPct val="150000"/>
              </a:lnSpc>
              <a:buFont typeface="Wingdings" pitchFamily="2" charset="2"/>
              <a:buChar char="q"/>
            </a:pPr>
            <a:r>
              <a:rPr lang="en-US" sz="2800" dirty="0" smtClean="0"/>
              <a:t> </a:t>
            </a:r>
            <a:r>
              <a:rPr lang="te-IN" sz="2800" dirty="0" smtClean="0"/>
              <a:t>ప్రాస </a:t>
            </a:r>
            <a:r>
              <a:rPr lang="te-IN" sz="2800" dirty="0" smtClean="0"/>
              <a:t>నియమం: పాటించవలెను, ప్రాస యతి చెల్లదు.</a:t>
            </a:r>
            <a:endParaRPr lang="te-IN"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228600"/>
            <a:ext cx="2233304" cy="707886"/>
          </a:xfrm>
          <a:prstGeom prst="rect">
            <a:avLst/>
          </a:prstGeom>
        </p:spPr>
        <p:txBody>
          <a:bodyPr wrap="none">
            <a:spAutoFit/>
          </a:bodyPr>
          <a:lstStyle/>
          <a:p>
            <a:r>
              <a:rPr lang="te-IN" sz="4000" b="1" i="1" u="sng" dirty="0" smtClean="0"/>
              <a:t>గణవిభజన</a:t>
            </a:r>
            <a:endParaRPr lang="te-IN" sz="4000" b="1" i="1" u="sng" dirty="0"/>
          </a:p>
        </p:txBody>
      </p:sp>
      <p:graphicFrame>
        <p:nvGraphicFramePr>
          <p:cNvPr id="3" name="Table 2"/>
          <p:cNvGraphicFramePr>
            <a:graphicFrameLocks noGrp="1"/>
          </p:cNvGraphicFramePr>
          <p:nvPr/>
        </p:nvGraphicFramePr>
        <p:xfrm>
          <a:off x="337622" y="1371600"/>
          <a:ext cx="8468754" cy="3945987"/>
        </p:xfrm>
        <a:graphic>
          <a:graphicData uri="http://schemas.openxmlformats.org/drawingml/2006/table">
            <a:tbl>
              <a:tblPr/>
              <a:tblGrid>
                <a:gridCol w="1209822"/>
                <a:gridCol w="1209822"/>
                <a:gridCol w="1209822"/>
                <a:gridCol w="1209822"/>
                <a:gridCol w="1209822"/>
                <a:gridCol w="1209822"/>
                <a:gridCol w="1209822"/>
              </a:tblGrid>
              <a:tr h="830734">
                <a:tc gridSpan="7">
                  <a:txBody>
                    <a:bodyPr/>
                    <a:lstStyle/>
                    <a:p>
                      <a:pPr algn="ctr"/>
                      <a:r>
                        <a:rPr lang="te-IN"/>
                        <a:t>ఉత్పలమాల వృత్త పాదములో గణవిభజన</a:t>
                      </a:r>
                    </a:p>
                  </a:txBody>
                  <a:tcPr anchor="ctr">
                    <a:solidFill>
                      <a:srgbClr val="F8F9F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30734">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ర</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ర</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వ</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r>
              <a:tr h="830734">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1453785">
                <a:tc>
                  <a:txBody>
                    <a:bodyPr/>
                    <a:lstStyle/>
                    <a:p>
                      <a:pPr algn="ctr"/>
                      <a:r>
                        <a:rPr lang="te-IN" b="1" u="sng"/>
                        <a:t>పు</a:t>
                      </a:r>
                      <a:r>
                        <a:rPr lang="te-IN"/>
                        <a:t>ణ్యుడు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రామచం</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ద్రుడట</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b="1" u="sng"/>
                        <a:t>పో</a:t>
                      </a:r>
                      <a:r>
                        <a:rPr lang="te-IN"/>
                        <a:t>యిము</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దంబున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గాంచెదం</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dirty="0"/>
                        <a:t>డకా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228600"/>
            <a:ext cx="3823483" cy="707886"/>
          </a:xfrm>
          <a:prstGeom prst="rect">
            <a:avLst/>
          </a:prstGeom>
        </p:spPr>
        <p:txBody>
          <a:bodyPr wrap="none">
            <a:spAutoFit/>
          </a:bodyPr>
          <a:lstStyle/>
          <a:p>
            <a:r>
              <a:rPr lang="te-IN" sz="4000" b="1" i="1" u="sng" dirty="0" smtClean="0"/>
              <a:t>శార్దూల విక్రీడితము</a:t>
            </a:r>
            <a:endParaRPr lang="te-IN" sz="4000" b="1" i="1" u="sng" dirty="0"/>
          </a:p>
        </p:txBody>
      </p:sp>
      <p:sp>
        <p:nvSpPr>
          <p:cNvPr id="3" name="Rectangle 2"/>
          <p:cNvSpPr/>
          <p:nvPr/>
        </p:nvSpPr>
        <p:spPr>
          <a:xfrm>
            <a:off x="381000" y="988874"/>
            <a:ext cx="8610600" cy="1754326"/>
          </a:xfrm>
          <a:prstGeom prst="rect">
            <a:avLst/>
          </a:prstGeom>
        </p:spPr>
        <p:txBody>
          <a:bodyPr wrap="square">
            <a:spAutoFit/>
          </a:bodyPr>
          <a:lstStyle/>
          <a:p>
            <a:pPr>
              <a:lnSpc>
                <a:spcPct val="150000"/>
              </a:lnSpc>
            </a:pPr>
            <a:r>
              <a:rPr lang="te-IN" sz="2400" dirty="0" smtClean="0"/>
              <a:t>ఇది వృత్త ఛందస్సు క్రిందికి వస్తుంది. ప్రతి వృత్త పద్యములో ఈ లక్షణాలు ఉంటాయి. నాలుగు పాదములు ఉంటాయి, నియమిత గణాలు ఉంటాయి, నియమిత సంఖ్యలో ఆక్షరాలు ఉంటాయి, యతి, ప్రాస నియము ఉంటాయి</a:t>
            </a:r>
            <a:endParaRPr lang="en-US" sz="2400" dirty="0"/>
          </a:p>
        </p:txBody>
      </p:sp>
      <p:sp>
        <p:nvSpPr>
          <p:cNvPr id="49153" name="Rectangle 1"/>
          <p:cNvSpPr>
            <a:spLocks noChangeArrowheads="1"/>
          </p:cNvSpPr>
          <p:nvPr/>
        </p:nvSpPr>
        <p:spPr bwMode="auto">
          <a:xfrm>
            <a:off x="1351937" y="3646438"/>
            <a:ext cx="6268063" cy="115416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1" u="none" strike="noStrike" cap="none" normalizeH="0" baseline="0" dirty="0" smtClean="0">
                <a:ln>
                  <a:noFill/>
                </a:ln>
                <a:solidFill>
                  <a:srgbClr val="000000"/>
                </a:solidFill>
                <a:effectLst/>
                <a:latin typeface="Arial" charset="0"/>
                <a:cs typeface="Gautami"/>
              </a:rPr>
              <a:t>సారాచార విశారదాయి నయితిన్ శార్దూల విక్రీడితా</a:t>
            </a:r>
            <a:r>
              <a:rPr kumimoji="0" lang="en-US" sz="2400" b="1" i="1" u="none" strike="noStrike" cap="none" normalizeH="0" baseline="0" dirty="0" smtClean="0">
                <a:ln>
                  <a:noFill/>
                </a:ln>
                <a:solidFill>
                  <a:schemeClr val="tx1"/>
                </a:solidFill>
                <a:effectLst/>
                <a:latin typeface="Arial" charset="0"/>
                <a:cs typeface="Arial" charset="0"/>
              </a:rPr>
              <a:t/>
            </a:r>
            <a:br>
              <a:rPr kumimoji="0" lang="en-US" sz="2400" b="1" i="1" u="none" strike="noStrike" cap="none" normalizeH="0" baseline="0" dirty="0" smtClean="0">
                <a:ln>
                  <a:noFill/>
                </a:ln>
                <a:solidFill>
                  <a:schemeClr val="tx1"/>
                </a:solidFill>
                <a:effectLst/>
                <a:latin typeface="Arial" charset="0"/>
                <a:cs typeface="Arial" charset="0"/>
              </a:rPr>
            </a:br>
            <a:r>
              <a:rPr kumimoji="0" lang="te-IN" sz="2400" b="1" i="1" u="none" strike="noStrike" cap="none" normalizeH="0" baseline="0" dirty="0" smtClean="0">
                <a:ln>
                  <a:noFill/>
                </a:ln>
                <a:solidFill>
                  <a:srgbClr val="000000"/>
                </a:solidFill>
                <a:effectLst/>
                <a:latin typeface="Arial" charset="0"/>
                <a:cs typeface="Gautami"/>
              </a:rPr>
              <a:t>కారంబై మసజమ్ము లిమ్ముగ సతాగప్రాప్తమై చెల్వగున్</a:t>
            </a:r>
            <a:r>
              <a:rPr kumimoji="0" lang="en-US" sz="2400" b="1" i="1" u="none" strike="noStrike" cap="none" normalizeH="0" baseline="0" dirty="0" smtClean="0">
                <a:ln>
                  <a:noFill/>
                </a:ln>
                <a:solidFill>
                  <a:schemeClr val="tx1"/>
                </a:solidFill>
                <a:effectLst/>
                <a:latin typeface="Arial" charset="0"/>
                <a:cs typeface="Arial"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228600"/>
            <a:ext cx="2496196" cy="707886"/>
          </a:xfrm>
          <a:prstGeom prst="rect">
            <a:avLst/>
          </a:prstGeom>
        </p:spPr>
        <p:txBody>
          <a:bodyPr wrap="none">
            <a:spAutoFit/>
          </a:bodyPr>
          <a:lstStyle/>
          <a:p>
            <a:r>
              <a:rPr lang="te-IN" sz="4000" b="1" i="1" u="sng" dirty="0" smtClean="0"/>
              <a:t>లక్షణములు</a:t>
            </a:r>
            <a:endParaRPr lang="te-IN" sz="4000" b="1" i="1" u="sng" dirty="0"/>
          </a:p>
        </p:txBody>
      </p:sp>
      <p:graphicFrame>
        <p:nvGraphicFramePr>
          <p:cNvPr id="3" name="Table 2"/>
          <p:cNvGraphicFramePr>
            <a:graphicFrameLocks noGrp="1"/>
          </p:cNvGraphicFramePr>
          <p:nvPr/>
        </p:nvGraphicFramePr>
        <p:xfrm>
          <a:off x="609600" y="1467728"/>
          <a:ext cx="8025619" cy="4780672"/>
        </p:xfrm>
        <a:graphic>
          <a:graphicData uri="http://schemas.openxmlformats.org/drawingml/2006/table">
            <a:tbl>
              <a:tblPr/>
              <a:tblGrid>
                <a:gridCol w="1146517"/>
                <a:gridCol w="1146517"/>
                <a:gridCol w="1146517"/>
                <a:gridCol w="1146517"/>
                <a:gridCol w="1146517"/>
                <a:gridCol w="1146517"/>
                <a:gridCol w="1146517"/>
              </a:tblGrid>
              <a:tr h="1274846">
                <a:tc>
                  <a:txBody>
                    <a:bodyPr/>
                    <a:lstStyle/>
                    <a:p>
                      <a:pPr algn="ctr"/>
                      <a:r>
                        <a:rPr lang="te-IN" dirty="0"/>
                        <a:t>మ</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r>
              <a:tr h="1274846">
                <a:tc>
                  <a:txBody>
                    <a:bodyPr/>
                    <a:lstStyle/>
                    <a:p>
                      <a:pPr algn="ctr"/>
                      <a:r>
                        <a:rPr lang="en-US"/>
                        <a:t>U U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2230980">
                <a:tc>
                  <a:txBody>
                    <a:bodyPr/>
                    <a:lstStyle/>
                    <a:p>
                      <a:pPr algn="ctr"/>
                      <a:r>
                        <a:rPr lang="te-IN" dirty="0"/>
                        <a:t>తా టం 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చ ల 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భు తో, 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జ న ట</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ద్ద మ్మి ల్ల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బం డం బు</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dirty="0"/>
                        <a:t>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
        <p:nvSpPr>
          <p:cNvPr id="50177" name="Rectangle 1"/>
          <p:cNvSpPr>
            <a:spLocks noChangeArrowheads="1"/>
          </p:cNvSpPr>
          <p:nvPr/>
        </p:nvSpPr>
        <p:spPr bwMode="auto">
          <a:xfrm>
            <a:off x="2239083" y="990600"/>
            <a:ext cx="416171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e-IN" sz="2400" b="0" i="0" u="none" strike="noStrike" cap="none" normalizeH="0" baseline="0" dirty="0" smtClean="0">
                <a:ln>
                  <a:noFill/>
                </a:ln>
                <a:solidFill>
                  <a:schemeClr val="tx1"/>
                </a:solidFill>
                <a:effectLst/>
                <a:latin typeface="Arial" charset="0"/>
                <a:cs typeface="Gautami"/>
              </a:rPr>
              <a:t>శార్థూలం వృత్తమునందు గణములు</a:t>
            </a:r>
            <a:endParaRPr kumimoji="0" lang="en-US" sz="24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3323987"/>
          </a:xfrm>
          <a:prstGeom prst="rect">
            <a:avLst/>
          </a:prstGeom>
        </p:spPr>
        <p:txBody>
          <a:bodyPr wrap="square">
            <a:spAutoFit/>
          </a:bodyPr>
          <a:lstStyle/>
          <a:p>
            <a:pPr>
              <a:lnSpc>
                <a:spcPct val="150000"/>
              </a:lnSpc>
              <a:buFont typeface="Wingdings" pitchFamily="2" charset="2"/>
              <a:buChar char="Ø"/>
            </a:pPr>
            <a:r>
              <a:rPr lang="en-US" sz="2800" dirty="0" smtClean="0"/>
              <a:t> </a:t>
            </a:r>
            <a:r>
              <a:rPr lang="te-IN" sz="2800" dirty="0" smtClean="0"/>
              <a:t>పాదాలు</a:t>
            </a:r>
            <a:r>
              <a:rPr lang="te-IN" sz="2800" dirty="0" smtClean="0"/>
              <a:t>: నాలుగు</a:t>
            </a:r>
          </a:p>
          <a:p>
            <a:pPr>
              <a:lnSpc>
                <a:spcPct val="150000"/>
              </a:lnSpc>
              <a:buFont typeface="Wingdings" pitchFamily="2" charset="2"/>
              <a:buChar char="Ø"/>
            </a:pPr>
            <a:r>
              <a:rPr lang="en-US" sz="2800" dirty="0" smtClean="0"/>
              <a:t> </a:t>
            </a:r>
            <a:r>
              <a:rPr lang="te-IN" sz="2800" dirty="0" smtClean="0"/>
              <a:t>ప్రతి </a:t>
            </a:r>
            <a:r>
              <a:rPr lang="te-IN" sz="2800" dirty="0" smtClean="0"/>
              <a:t>పాదంలోనూ అక్షరముల సంఖ్య = 19</a:t>
            </a:r>
          </a:p>
          <a:p>
            <a:pPr>
              <a:lnSpc>
                <a:spcPct val="150000"/>
              </a:lnSpc>
              <a:buFont typeface="Wingdings" pitchFamily="2" charset="2"/>
              <a:buChar char="Ø"/>
            </a:pPr>
            <a:r>
              <a:rPr lang="en-US" sz="2800" dirty="0" smtClean="0"/>
              <a:t> </a:t>
            </a:r>
            <a:r>
              <a:rPr lang="te-IN" sz="2800" dirty="0" smtClean="0"/>
              <a:t>ప్రతిపాదంలోని </a:t>
            </a:r>
            <a:r>
              <a:rPr lang="te-IN" sz="2800" dirty="0" smtClean="0"/>
              <a:t>గణాలు: మ, స, జ, స, త, త, గ</a:t>
            </a:r>
          </a:p>
          <a:p>
            <a:pPr>
              <a:lnSpc>
                <a:spcPct val="150000"/>
              </a:lnSpc>
              <a:buFont typeface="Wingdings" pitchFamily="2" charset="2"/>
              <a:buChar char="Ø"/>
            </a:pPr>
            <a:r>
              <a:rPr lang="en-US" sz="2800" dirty="0" smtClean="0">
                <a:hlinkClick r:id="rId2" tooltip="యతి"/>
              </a:rPr>
              <a:t> </a:t>
            </a:r>
            <a:r>
              <a:rPr lang="te-IN" sz="2800" dirty="0" smtClean="0">
                <a:hlinkClick r:id="rId2" tooltip="యతి"/>
              </a:rPr>
              <a:t>యతి</a:t>
            </a:r>
            <a:r>
              <a:rPr lang="te-IN" sz="2800" dirty="0" smtClean="0"/>
              <a:t> : ప్రతిపాదంలోనూ 13 వ అక్షరము</a:t>
            </a:r>
          </a:p>
          <a:p>
            <a:pPr>
              <a:lnSpc>
                <a:spcPct val="150000"/>
              </a:lnSpc>
              <a:buFont typeface="Wingdings" pitchFamily="2" charset="2"/>
              <a:buChar char="Ø"/>
            </a:pPr>
            <a:r>
              <a:rPr lang="en-US" sz="2800" dirty="0" smtClean="0">
                <a:hlinkClick r:id="rId3" tooltip="ప్రాస"/>
              </a:rPr>
              <a:t> </a:t>
            </a:r>
            <a:r>
              <a:rPr lang="te-IN" sz="2800" dirty="0" smtClean="0">
                <a:hlinkClick r:id="rId3" tooltip="ప్రాస"/>
              </a:rPr>
              <a:t>ప్రాస</a:t>
            </a:r>
            <a:r>
              <a:rPr lang="te-IN" sz="2800" dirty="0" smtClean="0"/>
              <a:t>: పాటించ వలెను, ప్రాస యతి చెల్లదు</a:t>
            </a:r>
            <a:endParaRPr lang="te-IN"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304800"/>
            <a:ext cx="3663182" cy="707886"/>
          </a:xfrm>
          <a:prstGeom prst="rect">
            <a:avLst/>
          </a:prstGeom>
        </p:spPr>
        <p:txBody>
          <a:bodyPr wrap="none">
            <a:spAutoFit/>
          </a:bodyPr>
          <a:lstStyle/>
          <a:p>
            <a:r>
              <a:rPr lang="te-IN" sz="4000" b="1" i="1" u="sng" dirty="0" smtClean="0"/>
              <a:t>మత్తేభ విక్రీడితము</a:t>
            </a:r>
            <a:endParaRPr lang="te-IN" sz="4000" b="1" i="1" u="sng" dirty="0"/>
          </a:p>
        </p:txBody>
      </p:sp>
      <p:sp>
        <p:nvSpPr>
          <p:cNvPr id="3" name="Rectangle 2"/>
          <p:cNvSpPr/>
          <p:nvPr/>
        </p:nvSpPr>
        <p:spPr>
          <a:xfrm>
            <a:off x="228600" y="1066800"/>
            <a:ext cx="8763000" cy="2862322"/>
          </a:xfrm>
          <a:prstGeom prst="rect">
            <a:avLst/>
          </a:prstGeom>
        </p:spPr>
        <p:txBody>
          <a:bodyPr wrap="square">
            <a:spAutoFit/>
          </a:bodyPr>
          <a:lstStyle/>
          <a:p>
            <a:pPr>
              <a:lnSpc>
                <a:spcPct val="150000"/>
              </a:lnSpc>
            </a:pPr>
            <a:r>
              <a:rPr lang="te-IN" sz="2400" dirty="0" smtClean="0"/>
              <a:t>ఇది వృత్త ఛందస్సు క్రిందికి వస్తుంది. ప్రతి వృత్త పద్యములో ఈ లక్షణాలు ఉంటాయి. నాలుగు పాదములు ఉంటాయి, నియమిత గణాలు ఉంటాయి, నియమిత సంఖ్యలో ఆక్షరాలు ఉంటాయి, యతి, ప్రాస నియము ఉంటాయి.</a:t>
            </a:r>
          </a:p>
          <a:p>
            <a:pPr>
              <a:lnSpc>
                <a:spcPct val="150000"/>
              </a:lnSpc>
            </a:pPr>
            <a:r>
              <a:rPr lang="te-IN" sz="2400" dirty="0" smtClean="0"/>
              <a:t/>
            </a:r>
            <a:br>
              <a:rPr lang="te-IN"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qdefault.jpg"/>
          <p:cNvPicPr>
            <a:picLocks noChangeAspect="1"/>
          </p:cNvPicPr>
          <p:nvPr/>
        </p:nvPicPr>
        <p:blipFill>
          <a:blip r:embed="rId2"/>
          <a:stretch>
            <a:fillRect/>
          </a:stretch>
        </p:blipFill>
        <p:spPr>
          <a:xfrm>
            <a:off x="1295400" y="1219200"/>
            <a:ext cx="7617744" cy="428498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228600"/>
            <a:ext cx="2162772" cy="707886"/>
          </a:xfrm>
          <a:prstGeom prst="rect">
            <a:avLst/>
          </a:prstGeom>
        </p:spPr>
        <p:txBody>
          <a:bodyPr wrap="none">
            <a:spAutoFit/>
          </a:bodyPr>
          <a:lstStyle/>
          <a:p>
            <a:r>
              <a:rPr lang="te-IN" sz="4000" b="1" i="1" u="sng" dirty="0" smtClean="0"/>
              <a:t>మత్తేభము</a:t>
            </a:r>
            <a:endParaRPr lang="te-IN" sz="4000" b="1" i="1" u="sng" dirty="0"/>
          </a:p>
        </p:txBody>
      </p:sp>
      <p:sp>
        <p:nvSpPr>
          <p:cNvPr id="51201" name="Rectangle 1"/>
          <p:cNvSpPr>
            <a:spLocks noChangeArrowheads="1"/>
          </p:cNvSpPr>
          <p:nvPr/>
        </p:nvSpPr>
        <p:spPr bwMode="auto">
          <a:xfrm>
            <a:off x="1371600" y="1295400"/>
            <a:ext cx="6537367" cy="115416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e-IN" sz="2400" b="1" i="1" u="none" strike="noStrike" cap="none" normalizeH="0" baseline="0" dirty="0" smtClean="0">
                <a:ln>
                  <a:noFill/>
                </a:ln>
                <a:solidFill>
                  <a:srgbClr val="000000"/>
                </a:solidFill>
                <a:effectLst/>
                <a:latin typeface="Arial" charset="0"/>
                <a:cs typeface="Gautami"/>
              </a:rPr>
              <a:t>నలువొందన్ సభరల్ నమల్యవల తోనంగూడి మత్తేభ మిం</a:t>
            </a:r>
            <a:r>
              <a:rPr kumimoji="0" lang="en-US" sz="2400" b="1" i="1" u="none" strike="noStrike" cap="none" normalizeH="0" baseline="0" dirty="0" smtClean="0">
                <a:ln>
                  <a:noFill/>
                </a:ln>
                <a:solidFill>
                  <a:schemeClr val="tx1"/>
                </a:solidFill>
                <a:effectLst/>
                <a:latin typeface="Arial" charset="0"/>
                <a:cs typeface="Arial" charset="0"/>
              </a:rPr>
              <a:t/>
            </a:r>
            <a:br>
              <a:rPr kumimoji="0" lang="en-US" sz="2400" b="1" i="1" u="none" strike="noStrike" cap="none" normalizeH="0" baseline="0" dirty="0" smtClean="0">
                <a:ln>
                  <a:noFill/>
                </a:ln>
                <a:solidFill>
                  <a:schemeClr val="tx1"/>
                </a:solidFill>
                <a:effectLst/>
                <a:latin typeface="Arial" charset="0"/>
                <a:cs typeface="Arial" charset="0"/>
              </a:rPr>
            </a:br>
            <a:r>
              <a:rPr kumimoji="0" lang="te-IN" sz="2400" b="1" i="1" u="none" strike="noStrike" cap="none" normalizeH="0" baseline="0" dirty="0" smtClean="0">
                <a:ln>
                  <a:noFill/>
                </a:ln>
                <a:solidFill>
                  <a:srgbClr val="000000"/>
                </a:solidFill>
                <a:effectLst/>
                <a:latin typeface="Arial" charset="0"/>
                <a:cs typeface="Gautami"/>
              </a:rPr>
              <a:t>పలరారున్ బదునాలు గౌ విరతి చే నానందరంగా ధిపా</a:t>
            </a:r>
            <a:r>
              <a:rPr kumimoji="0" lang="en-US" sz="2400" b="1" i="1" u="none" strike="noStrike" cap="none" normalizeH="0" baseline="0" dirty="0" smtClean="0">
                <a:ln>
                  <a:noFill/>
                </a:ln>
                <a:solidFill>
                  <a:schemeClr val="tx1"/>
                </a:solidFill>
                <a:effectLst/>
                <a:latin typeface="Arial" charset="0"/>
                <a:cs typeface="Arial"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304800"/>
            <a:ext cx="2464136" cy="707886"/>
          </a:xfrm>
          <a:prstGeom prst="rect">
            <a:avLst/>
          </a:prstGeom>
        </p:spPr>
        <p:txBody>
          <a:bodyPr wrap="none">
            <a:spAutoFit/>
          </a:bodyPr>
          <a:lstStyle/>
          <a:p>
            <a:r>
              <a:rPr lang="te-IN" sz="4000" b="1" i="1" u="sng" dirty="0" smtClean="0"/>
              <a:t>లక్షణములు</a:t>
            </a:r>
            <a:endParaRPr lang="te-IN" sz="4000" b="1" i="1" u="sng" dirty="0"/>
          </a:p>
        </p:txBody>
      </p:sp>
      <p:graphicFrame>
        <p:nvGraphicFramePr>
          <p:cNvPr id="3" name="Table 2"/>
          <p:cNvGraphicFramePr>
            <a:graphicFrameLocks noGrp="1"/>
          </p:cNvGraphicFramePr>
          <p:nvPr/>
        </p:nvGraphicFramePr>
        <p:xfrm>
          <a:off x="253217" y="2060918"/>
          <a:ext cx="8637566" cy="2736165"/>
        </p:xfrm>
        <a:graphic>
          <a:graphicData uri="http://schemas.openxmlformats.org/drawingml/2006/table">
            <a:tbl>
              <a:tblPr/>
              <a:tblGrid>
                <a:gridCol w="1233938"/>
                <a:gridCol w="1233938"/>
                <a:gridCol w="1233938"/>
                <a:gridCol w="1233938"/>
                <a:gridCol w="1233938"/>
                <a:gridCol w="1233938"/>
                <a:gridCol w="1233938"/>
              </a:tblGrid>
              <a:tr h="729644">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ర</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మ</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య</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c>
                  <a:txBody>
                    <a:bodyPr/>
                    <a:lstStyle/>
                    <a:p>
                      <a:pPr algn="ctr"/>
                      <a:r>
                        <a:rPr lang="te-IN"/>
                        <a:t>వ</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008000"/>
                    </a:solidFill>
                  </a:tcPr>
                </a:tc>
              </a:tr>
              <a:tr h="729644">
                <a:tc>
                  <a:txBody>
                    <a:bodyPr/>
                    <a:lstStyle/>
                    <a:p>
                      <a:pPr algn="ctr"/>
                      <a:r>
                        <a:rPr lang="en-US"/>
                        <a:t>I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U U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en-US"/>
                        <a:t>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1276877">
                <a:tc>
                  <a:txBody>
                    <a:bodyPr/>
                    <a:lstStyle/>
                    <a:p>
                      <a:pPr algn="ctr"/>
                      <a:r>
                        <a:rPr lang="te-IN"/>
                        <a:t>సి రి 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జె ప్ప 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శం ఖ చ</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క్ర యు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ముం జే దో</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యి సం ధిం</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dirty="0"/>
                        <a:t>ప 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
        <p:nvSpPr>
          <p:cNvPr id="54273" name="Rectangle 1"/>
          <p:cNvSpPr>
            <a:spLocks noChangeArrowheads="1"/>
          </p:cNvSpPr>
          <p:nvPr/>
        </p:nvSpPr>
        <p:spPr bwMode="auto">
          <a:xfrm>
            <a:off x="2426120" y="1447800"/>
            <a:ext cx="435568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e-IN" sz="2400" b="1" i="1" u="none" strike="noStrike" cap="none" normalizeH="0" baseline="0" dirty="0" smtClean="0">
                <a:ln>
                  <a:noFill/>
                </a:ln>
                <a:solidFill>
                  <a:schemeClr val="tx1"/>
                </a:solidFill>
                <a:effectLst/>
                <a:latin typeface="Arial" charset="0"/>
                <a:cs typeface="Gautami"/>
              </a:rPr>
              <a:t>మత్తేభము వృత్తమునందు గణములు</a:t>
            </a:r>
            <a:endParaRPr kumimoji="0" lang="en-US" sz="2400" b="1" i="1"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2862322"/>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పాదాలు</a:t>
            </a:r>
            <a:r>
              <a:rPr lang="te-IN" sz="2400" dirty="0" smtClean="0"/>
              <a:t>: నాలుగు</a:t>
            </a:r>
          </a:p>
          <a:p>
            <a:pPr>
              <a:lnSpc>
                <a:spcPct val="150000"/>
              </a:lnSpc>
              <a:buFont typeface="Wingdings" pitchFamily="2" charset="2"/>
              <a:buChar char="Ø"/>
            </a:pPr>
            <a:r>
              <a:rPr lang="en-US" sz="2400" dirty="0" smtClean="0"/>
              <a:t> </a:t>
            </a:r>
            <a:r>
              <a:rPr lang="te-IN" sz="2400" dirty="0" smtClean="0"/>
              <a:t>ప్రతి </a:t>
            </a:r>
            <a:r>
              <a:rPr lang="te-IN" sz="2400" dirty="0" smtClean="0"/>
              <a:t>పాదంలోనూ అక్షరాల సంఖ్య = 20</a:t>
            </a:r>
          </a:p>
          <a:p>
            <a:pPr>
              <a:lnSpc>
                <a:spcPct val="150000"/>
              </a:lnSpc>
              <a:buFont typeface="Wingdings" pitchFamily="2" charset="2"/>
              <a:buChar char="Ø"/>
            </a:pPr>
            <a:r>
              <a:rPr lang="en-US" sz="2400" dirty="0" smtClean="0"/>
              <a:t> </a:t>
            </a:r>
            <a:r>
              <a:rPr lang="te-IN" sz="2400" dirty="0" smtClean="0"/>
              <a:t>ప్రతిపాదంలోని </a:t>
            </a:r>
            <a:r>
              <a:rPr lang="te-IN" sz="2400" dirty="0" smtClean="0"/>
              <a:t>గణాలు: స, భ, ర, న, మ, య, వ</a:t>
            </a:r>
          </a:p>
          <a:p>
            <a:pPr>
              <a:lnSpc>
                <a:spcPct val="150000"/>
              </a:lnSpc>
              <a:buFont typeface="Wingdings" pitchFamily="2" charset="2"/>
              <a:buChar char="Ø"/>
            </a:pPr>
            <a:r>
              <a:rPr lang="en-US" sz="2400" dirty="0" smtClean="0"/>
              <a:t> </a:t>
            </a:r>
            <a:r>
              <a:rPr lang="te-IN" sz="2400" dirty="0" smtClean="0"/>
              <a:t>యతి</a:t>
            </a:r>
            <a:r>
              <a:rPr lang="te-IN" sz="2400" dirty="0" smtClean="0"/>
              <a:t> : ప్రతిపాదంలోనూ 14 వ అక్షరము</a:t>
            </a:r>
          </a:p>
          <a:p>
            <a:pPr>
              <a:lnSpc>
                <a:spcPct val="150000"/>
              </a:lnSpc>
              <a:buFont typeface="Wingdings" pitchFamily="2" charset="2"/>
              <a:buChar char="Ø"/>
            </a:pPr>
            <a:r>
              <a:rPr lang="en-US" sz="2400" dirty="0" smtClean="0"/>
              <a:t> </a:t>
            </a:r>
            <a:r>
              <a:rPr lang="te-IN" sz="2400" dirty="0" smtClean="0"/>
              <a:t>ప్రాస</a:t>
            </a:r>
            <a:r>
              <a:rPr lang="te-IN" sz="2400" dirty="0" smtClean="0"/>
              <a:t>: పాటించ వలెను, ప్రాస యతి చెల్లదు</a:t>
            </a:r>
            <a:endParaRPr lang="te-IN"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228600"/>
            <a:ext cx="1768433" cy="707886"/>
          </a:xfrm>
          <a:prstGeom prst="rect">
            <a:avLst/>
          </a:prstGeom>
        </p:spPr>
        <p:txBody>
          <a:bodyPr wrap="none">
            <a:spAutoFit/>
          </a:bodyPr>
          <a:lstStyle/>
          <a:p>
            <a:r>
              <a:rPr lang="te-IN" sz="4000" b="1" i="1" u="sng" dirty="0" smtClean="0"/>
              <a:t>జాతులు</a:t>
            </a:r>
            <a:endParaRPr lang="te-IN" sz="4000" b="1" i="1" u="sng" dirty="0"/>
          </a:p>
        </p:txBody>
      </p:sp>
      <p:sp>
        <p:nvSpPr>
          <p:cNvPr id="3" name="Rectangle 2"/>
          <p:cNvSpPr/>
          <p:nvPr/>
        </p:nvSpPr>
        <p:spPr>
          <a:xfrm>
            <a:off x="381000" y="1259666"/>
            <a:ext cx="8305800" cy="1331134"/>
          </a:xfrm>
          <a:prstGeom prst="rect">
            <a:avLst/>
          </a:prstGeom>
        </p:spPr>
        <p:txBody>
          <a:bodyPr wrap="square">
            <a:spAutoFit/>
          </a:bodyPr>
          <a:lstStyle/>
          <a:p>
            <a:pPr>
              <a:lnSpc>
                <a:spcPct val="150000"/>
              </a:lnSpc>
            </a:pPr>
            <a:r>
              <a:rPr lang="te-IN" sz="2800" dirty="0" smtClean="0"/>
              <a:t>జాతులు మాత్రాగణములతో, ఉపగణములతో శోభిల్లును. జాతులకు కూడా </a:t>
            </a:r>
            <a:r>
              <a:rPr lang="te-IN" sz="2800" dirty="0" smtClean="0">
                <a:hlinkClick r:id="rId2" tooltip="యతి"/>
              </a:rPr>
              <a:t>యతి</a:t>
            </a:r>
            <a:r>
              <a:rPr lang="te-IN" sz="2800" dirty="0" smtClean="0"/>
              <a:t>, </a:t>
            </a:r>
            <a:r>
              <a:rPr lang="te-IN" sz="2800" dirty="0" smtClean="0">
                <a:hlinkClick r:id="rId3" tooltip="ప్రాస"/>
              </a:rPr>
              <a:t>ప్రాస</a:t>
            </a:r>
            <a:r>
              <a:rPr lang="te-IN" sz="2800" dirty="0" smtClean="0"/>
              <a:t> నియమములు ఉన్నాయి.</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228600"/>
            <a:ext cx="1314784" cy="707886"/>
          </a:xfrm>
          <a:prstGeom prst="rect">
            <a:avLst/>
          </a:prstGeom>
        </p:spPr>
        <p:txBody>
          <a:bodyPr wrap="none">
            <a:spAutoFit/>
          </a:bodyPr>
          <a:lstStyle/>
          <a:p>
            <a:r>
              <a:rPr lang="te-IN" sz="4000" b="1" i="1" u="sng" dirty="0" smtClean="0"/>
              <a:t>కందం</a:t>
            </a:r>
            <a:endParaRPr lang="te-IN" sz="4000" b="1" i="1" u="sng" dirty="0"/>
          </a:p>
        </p:txBody>
      </p:sp>
      <p:sp>
        <p:nvSpPr>
          <p:cNvPr id="3" name="Rectangle 2"/>
          <p:cNvSpPr/>
          <p:nvPr/>
        </p:nvSpPr>
        <p:spPr>
          <a:xfrm>
            <a:off x="228600" y="838200"/>
            <a:ext cx="8686800" cy="2308324"/>
          </a:xfrm>
          <a:prstGeom prst="rect">
            <a:avLst/>
          </a:prstGeom>
        </p:spPr>
        <p:txBody>
          <a:bodyPr wrap="square">
            <a:spAutoFit/>
          </a:bodyPr>
          <a:lstStyle/>
          <a:p>
            <a:pPr>
              <a:lnSpc>
                <a:spcPct val="150000"/>
              </a:lnSpc>
            </a:pPr>
            <a:r>
              <a:rPr lang="te-IN" sz="2400" dirty="0" smtClean="0"/>
              <a:t>తెలుగు పద్యాలలో అత్యంత అందమైన పద్యంగా కందాన్ని పేర్కొంటారు. ఈ పద్యపు లక్షణాలు చూడటానికి కష్టంగా కనిపించినా ఇందులోని గణాలన్నీ నాలుగుమాత్రల గణాలు కావడం వలన, ఈ పద్యం నడక సులువుగా పట్టుబడుతుంది. సుమతీ శతకములోని పద్యాలన్నీ కందపద్యాలే.</a:t>
            </a:r>
            <a:endParaRPr lang="en-US" sz="2400" dirty="0"/>
          </a:p>
        </p:txBody>
      </p:sp>
      <p:sp>
        <p:nvSpPr>
          <p:cNvPr id="55297" name="Rectangle 1"/>
          <p:cNvSpPr>
            <a:spLocks noChangeArrowheads="1"/>
          </p:cNvSpPr>
          <p:nvPr/>
        </p:nvSpPr>
        <p:spPr bwMode="auto">
          <a:xfrm>
            <a:off x="304800" y="3875038"/>
            <a:ext cx="8480207" cy="1200329"/>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 </a:t>
            </a:r>
            <a:r>
              <a:rPr kumimoji="0" lang="te-IN" sz="2400" b="0" i="0" u="none" strike="noStrike" cap="none" normalizeH="0" baseline="0" dirty="0" smtClean="0">
                <a:ln>
                  <a:noFill/>
                </a:ln>
                <a:solidFill>
                  <a:srgbClr val="000000"/>
                </a:solidFill>
                <a:effectLst/>
                <a:latin typeface="Arial" charset="0"/>
                <a:cs typeface="Gautami"/>
              </a:rPr>
              <a:t>కందము త్రిశర గణంబుల</a:t>
            </a:r>
            <a:r>
              <a:rPr kumimoji="0" lang="en-US" sz="2400" b="0" i="0" u="none" strike="noStrike" cap="none" normalizeH="0" baseline="0" dirty="0" smtClean="0">
                <a:ln>
                  <a:noFill/>
                </a:ln>
                <a:solidFill>
                  <a:srgbClr val="000000"/>
                </a:solidFill>
                <a:effectLst/>
                <a:latin typeface="Arial" charset="0"/>
                <a:cs typeface="Gautami"/>
              </a:rPr>
              <a:t>, </a:t>
            </a:r>
            <a:r>
              <a:rPr kumimoji="0" lang="te-IN" sz="2400" b="0" i="0" u="none" strike="noStrike" cap="none" normalizeH="0" baseline="0" dirty="0" smtClean="0">
                <a:ln>
                  <a:noFill/>
                </a:ln>
                <a:solidFill>
                  <a:srgbClr val="000000"/>
                </a:solidFill>
                <a:effectLst/>
                <a:latin typeface="Arial" charset="0"/>
                <a:cs typeface="Gautami"/>
              </a:rPr>
              <a:t>నందము గా భ జ స నలము లటవడి మూటన్</a:t>
            </a:r>
            <a:r>
              <a:rPr kumimoji="0" lang="en-US" sz="2400" b="0" i="0" u="none" strike="noStrike" cap="none" normalizeH="0" baseline="0" dirty="0" smtClean="0">
                <a:ln>
                  <a:noFill/>
                </a:ln>
                <a:solidFill>
                  <a:schemeClr val="tx1"/>
                </a:solidFill>
                <a:effectLst/>
                <a:latin typeface="Arial" charset="0"/>
                <a:cs typeface="Arial" charset="0"/>
              </a:rPr>
              <a:t/>
            </a:r>
            <a:br>
              <a:rPr kumimoji="0" lang="en-US" sz="2400" b="0" i="0" u="none" strike="noStrike" cap="none" normalizeH="0" baseline="0" dirty="0" smtClean="0">
                <a:ln>
                  <a:noFill/>
                </a:ln>
                <a:solidFill>
                  <a:schemeClr val="tx1"/>
                </a:solidFill>
                <a:effectLst/>
                <a:latin typeface="Arial" charset="0"/>
                <a:cs typeface="Arial" charset="0"/>
              </a:rPr>
            </a:br>
            <a:r>
              <a:rPr kumimoji="0" lang="te-IN" sz="2400" b="0" i="0" u="none" strike="noStrike" cap="none" normalizeH="0" baseline="0" dirty="0" smtClean="0">
                <a:ln>
                  <a:noFill/>
                </a:ln>
                <a:solidFill>
                  <a:srgbClr val="000000"/>
                </a:solidFill>
                <a:effectLst/>
                <a:latin typeface="Arial" charset="0"/>
                <a:cs typeface="Gautami"/>
              </a:rPr>
              <a:t>బొందును నలజల నాఱిట</a:t>
            </a:r>
            <a:r>
              <a:rPr kumimoji="0" lang="en-US" sz="2400" b="0" i="0" u="none" strike="noStrike" cap="none" normalizeH="0" baseline="0" dirty="0" smtClean="0">
                <a:ln>
                  <a:noFill/>
                </a:ln>
                <a:solidFill>
                  <a:srgbClr val="000000"/>
                </a:solidFill>
                <a:effectLst/>
                <a:latin typeface="Arial" charset="0"/>
                <a:cs typeface="Gautami"/>
              </a:rPr>
              <a:t>, </a:t>
            </a:r>
            <a:r>
              <a:rPr kumimoji="0" lang="te-IN" sz="2400" b="0" i="0" u="none" strike="noStrike" cap="none" normalizeH="0" baseline="0" dirty="0" smtClean="0">
                <a:ln>
                  <a:noFill/>
                </a:ln>
                <a:solidFill>
                  <a:srgbClr val="000000"/>
                </a:solidFill>
                <a:effectLst/>
                <a:latin typeface="Arial" charset="0"/>
                <a:cs typeface="Gautami"/>
              </a:rPr>
              <a:t>నొందుం దుద గురువు జగణ ముండదు బేసిన్</a:t>
            </a:r>
            <a:r>
              <a:rPr kumimoji="0" lang="en-US" sz="2400" b="0" i="0" u="none" strike="noStrike" cap="none" normalizeH="0" baseline="0" dirty="0" smtClean="0">
                <a:ln>
                  <a:noFill/>
                </a:ln>
                <a:solidFill>
                  <a:schemeClr val="tx1"/>
                </a:solidFill>
                <a:effectLst/>
                <a:latin typeface="Arial" charset="0"/>
                <a:cs typeface="Arial" charset="0"/>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304800"/>
            <a:ext cx="3688830" cy="707886"/>
          </a:xfrm>
          <a:prstGeom prst="rect">
            <a:avLst/>
          </a:prstGeom>
        </p:spPr>
        <p:txBody>
          <a:bodyPr wrap="none">
            <a:spAutoFit/>
          </a:bodyPr>
          <a:lstStyle/>
          <a:p>
            <a:r>
              <a:rPr lang="te-IN" sz="4000" b="1" i="1" u="sng" dirty="0" smtClean="0"/>
              <a:t>యిందు గణములు</a:t>
            </a:r>
            <a:endParaRPr lang="te-IN" sz="4000" b="1" i="1" u="sng" dirty="0"/>
          </a:p>
        </p:txBody>
      </p:sp>
      <p:graphicFrame>
        <p:nvGraphicFramePr>
          <p:cNvPr id="3" name="Table 2"/>
          <p:cNvGraphicFramePr>
            <a:graphicFrameLocks noGrp="1"/>
          </p:cNvGraphicFramePr>
          <p:nvPr/>
        </p:nvGraphicFramePr>
        <p:xfrm>
          <a:off x="675249" y="1780736"/>
          <a:ext cx="7793500" cy="4543864"/>
        </p:xfrm>
        <a:graphic>
          <a:graphicData uri="http://schemas.openxmlformats.org/drawingml/2006/table">
            <a:tbl>
              <a:tblPr/>
              <a:tblGrid>
                <a:gridCol w="1558700"/>
                <a:gridCol w="1558700"/>
                <a:gridCol w="1558700"/>
                <a:gridCol w="1558700"/>
                <a:gridCol w="1558700"/>
              </a:tblGrid>
              <a:tr h="2271932">
                <a:tc>
                  <a:txBody>
                    <a:bodyPr/>
                    <a:lstStyle/>
                    <a:p>
                      <a:pPr algn="ctr"/>
                      <a:r>
                        <a:rPr lang="te-IN" dirty="0"/>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dirty="0"/>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నల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2271932">
                <a:tc>
                  <a:txBody>
                    <a:bodyPr/>
                    <a:lstStyle/>
                    <a:p>
                      <a:pPr algn="ctr"/>
                      <a:r>
                        <a:rPr lang="en-US"/>
                        <a:t>U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en-US"/>
                        <a:t>U I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en-US"/>
                        <a:t>I U I</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en-US"/>
                        <a:t>I I U</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en-US" dirty="0"/>
                        <a:t>I </a:t>
                      </a:r>
                      <a:r>
                        <a:rPr lang="en-US" dirty="0" err="1"/>
                        <a:t>I</a:t>
                      </a:r>
                      <a:r>
                        <a:rPr lang="en-US" dirty="0"/>
                        <a:t> </a:t>
                      </a:r>
                      <a:r>
                        <a:rPr lang="en-US" dirty="0" err="1"/>
                        <a:t>I</a:t>
                      </a:r>
                      <a:r>
                        <a:rPr lang="en-US" dirty="0"/>
                        <a:t> </a:t>
                      </a:r>
                      <a:r>
                        <a:rPr lang="en-US" dirty="0" err="1"/>
                        <a:t>I</a:t>
                      </a:r>
                      <a:endParaRPr lang="en-US" dirty="0"/>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
        <p:nvSpPr>
          <p:cNvPr id="58369" name="Rectangle 1"/>
          <p:cNvSpPr>
            <a:spLocks noChangeArrowheads="1"/>
          </p:cNvSpPr>
          <p:nvPr/>
        </p:nvSpPr>
        <p:spPr bwMode="auto">
          <a:xfrm>
            <a:off x="2209800" y="1219200"/>
            <a:ext cx="483497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e-IN" sz="2400" b="0" i="0" u="none" strike="noStrike" cap="none" normalizeH="0" baseline="0" dirty="0" smtClean="0">
                <a:ln>
                  <a:noFill/>
                </a:ln>
                <a:solidFill>
                  <a:schemeClr val="tx1"/>
                </a:solidFill>
                <a:effectLst/>
                <a:latin typeface="Arial" charset="0"/>
                <a:cs typeface="Gautami"/>
              </a:rPr>
              <a:t>కంద పద్యములో ఉండవలసిన గణములు</a:t>
            </a:r>
            <a:endParaRPr kumimoji="0" lang="en-US" sz="24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2464136" cy="707886"/>
          </a:xfrm>
          <a:prstGeom prst="rect">
            <a:avLst/>
          </a:prstGeom>
        </p:spPr>
        <p:txBody>
          <a:bodyPr wrap="none">
            <a:spAutoFit/>
          </a:bodyPr>
          <a:lstStyle/>
          <a:p>
            <a:r>
              <a:rPr lang="te-IN" sz="4000" b="1" i="1" u="sng" dirty="0" smtClean="0"/>
              <a:t>లక్షణములు</a:t>
            </a:r>
            <a:endParaRPr lang="te-IN" sz="4000" b="1" i="1" u="sng" dirty="0"/>
          </a:p>
        </p:txBody>
      </p:sp>
      <p:sp>
        <p:nvSpPr>
          <p:cNvPr id="3" name="Rectangle 2"/>
          <p:cNvSpPr/>
          <p:nvPr/>
        </p:nvSpPr>
        <p:spPr>
          <a:xfrm>
            <a:off x="228600" y="838200"/>
            <a:ext cx="8763000" cy="5078313"/>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పాదాలు=4</a:t>
            </a:r>
            <a:endParaRPr lang="te-IN" sz="2400" dirty="0" smtClean="0"/>
          </a:p>
          <a:p>
            <a:pPr>
              <a:lnSpc>
                <a:spcPct val="150000"/>
              </a:lnSpc>
              <a:buFont typeface="Wingdings" pitchFamily="2" charset="2"/>
              <a:buChar char="Ø"/>
            </a:pPr>
            <a:r>
              <a:rPr lang="en-US" sz="2400" dirty="0" smtClean="0"/>
              <a:t> </a:t>
            </a:r>
            <a:r>
              <a:rPr lang="te-IN" sz="2400" dirty="0" smtClean="0"/>
              <a:t>కందపద్యంలో </a:t>
            </a:r>
            <a:r>
              <a:rPr lang="te-IN" sz="2400" dirty="0" smtClean="0"/>
              <a:t>అన్నీ నాలుగు మాత్రల గణాలే </a:t>
            </a:r>
            <a:r>
              <a:rPr lang="en-US" sz="2400" dirty="0" smtClean="0"/>
              <a:t> </a:t>
            </a:r>
            <a:r>
              <a:rPr lang="te-IN" sz="2400" dirty="0" smtClean="0"/>
              <a:t>ఉంటాయి</a:t>
            </a:r>
            <a:r>
              <a:rPr lang="te-IN" sz="2400" dirty="0" smtClean="0"/>
              <a:t>. </a:t>
            </a:r>
            <a:r>
              <a:rPr lang="te-IN" sz="2400" b="1" dirty="0" smtClean="0"/>
              <a:t>గగ</a:t>
            </a:r>
            <a:r>
              <a:rPr lang="te-IN" sz="2400" dirty="0" smtClean="0"/>
              <a:t>, </a:t>
            </a:r>
            <a:r>
              <a:rPr lang="te-IN" sz="2400" b="1" dirty="0" smtClean="0"/>
              <a:t>భ</a:t>
            </a:r>
            <a:r>
              <a:rPr lang="te-IN" sz="2400" dirty="0" smtClean="0"/>
              <a:t>, </a:t>
            </a:r>
            <a:r>
              <a:rPr lang="te-IN" sz="2400" b="1" dirty="0" smtClean="0"/>
              <a:t>జ</a:t>
            </a:r>
            <a:r>
              <a:rPr lang="te-IN" sz="2400" dirty="0" smtClean="0"/>
              <a:t>, </a:t>
            </a:r>
            <a:r>
              <a:rPr lang="te-IN" sz="2400" b="1" dirty="0" smtClean="0"/>
              <a:t>స</a:t>
            </a:r>
            <a:r>
              <a:rPr lang="te-IN" sz="2400" dirty="0" smtClean="0"/>
              <a:t>, </a:t>
            </a:r>
            <a:r>
              <a:rPr lang="te-IN" sz="2400" b="1" dirty="0" smtClean="0"/>
              <a:t>నల</a:t>
            </a:r>
            <a:r>
              <a:rPr lang="te-IN" sz="2400" dirty="0" smtClean="0"/>
              <a:t> ఇవీ ఆ గణాలు</a:t>
            </a:r>
          </a:p>
          <a:p>
            <a:pPr>
              <a:lnSpc>
                <a:spcPct val="150000"/>
              </a:lnSpc>
              <a:buFont typeface="Wingdings" pitchFamily="2" charset="2"/>
              <a:buChar char="Ø"/>
            </a:pPr>
            <a:r>
              <a:rPr lang="en-US" sz="2400" dirty="0" smtClean="0"/>
              <a:t> </a:t>
            </a:r>
            <a:r>
              <a:rPr lang="te-IN" sz="2400" dirty="0" smtClean="0"/>
              <a:t>1,3 </a:t>
            </a:r>
            <a:r>
              <a:rPr lang="te-IN" sz="2400" dirty="0" smtClean="0"/>
              <a:t>పాదాలలో గణాల సంఖ్య = 3</a:t>
            </a:r>
          </a:p>
          <a:p>
            <a:pPr>
              <a:lnSpc>
                <a:spcPct val="150000"/>
              </a:lnSpc>
              <a:buFont typeface="Wingdings" pitchFamily="2" charset="2"/>
              <a:buChar char="Ø"/>
            </a:pPr>
            <a:r>
              <a:rPr lang="en-US" sz="2400" dirty="0" smtClean="0"/>
              <a:t> </a:t>
            </a:r>
            <a:r>
              <a:rPr lang="te-IN" sz="2400" dirty="0" smtClean="0"/>
              <a:t>2,4 </a:t>
            </a:r>
            <a:r>
              <a:rPr lang="te-IN" sz="2400" dirty="0" smtClean="0"/>
              <a:t>పాదాలలో గణాల సంఖ్య = 5</a:t>
            </a:r>
          </a:p>
          <a:p>
            <a:pPr>
              <a:lnSpc>
                <a:spcPct val="150000"/>
              </a:lnSpc>
              <a:buFont typeface="Wingdings" pitchFamily="2" charset="2"/>
              <a:buChar char="Ø"/>
            </a:pPr>
            <a:r>
              <a:rPr lang="en-US" sz="2400" dirty="0" smtClean="0"/>
              <a:t> </a:t>
            </a:r>
            <a:r>
              <a:rPr lang="te-IN" sz="2400" dirty="0" smtClean="0"/>
              <a:t>1,3 </a:t>
            </a:r>
            <a:r>
              <a:rPr lang="te-IN" sz="2400" dirty="0" smtClean="0"/>
              <a:t>పాదాలలో 1,3 గణాలు </a:t>
            </a:r>
            <a:r>
              <a:rPr lang="te-IN" sz="2400" b="1" dirty="0" smtClean="0"/>
              <a:t>జ</a:t>
            </a:r>
            <a:r>
              <a:rPr lang="te-IN" sz="2400" dirty="0" smtClean="0"/>
              <a:t> గణం కారాదు.</a:t>
            </a:r>
          </a:p>
          <a:p>
            <a:pPr>
              <a:lnSpc>
                <a:spcPct val="150000"/>
              </a:lnSpc>
              <a:buFont typeface="Wingdings" pitchFamily="2" charset="2"/>
              <a:buChar char="Ø"/>
            </a:pPr>
            <a:r>
              <a:rPr lang="en-US" sz="2400" dirty="0" smtClean="0"/>
              <a:t> </a:t>
            </a:r>
            <a:r>
              <a:rPr lang="te-IN" sz="2400" dirty="0" smtClean="0"/>
              <a:t>2,4 </a:t>
            </a:r>
            <a:r>
              <a:rPr lang="te-IN" sz="2400" dirty="0" smtClean="0"/>
              <a:t>పాదాలలో 2,4 గణాలు </a:t>
            </a:r>
            <a:r>
              <a:rPr lang="te-IN" sz="2400" b="1" dirty="0" smtClean="0"/>
              <a:t>జ</a:t>
            </a:r>
            <a:r>
              <a:rPr lang="te-IN" sz="2400" dirty="0" smtClean="0"/>
              <a:t> గణం కారాదు.</a:t>
            </a:r>
          </a:p>
          <a:p>
            <a:pPr>
              <a:lnSpc>
                <a:spcPct val="150000"/>
              </a:lnSpc>
              <a:buFont typeface="Wingdings" pitchFamily="2" charset="2"/>
              <a:buChar char="Ø"/>
            </a:pPr>
            <a:r>
              <a:rPr lang="en-US" sz="2400" dirty="0" smtClean="0"/>
              <a:t> </a:t>
            </a:r>
            <a:r>
              <a:rPr lang="te-IN" sz="2400" dirty="0" smtClean="0"/>
              <a:t>2,4 </a:t>
            </a:r>
            <a:r>
              <a:rPr lang="te-IN" sz="2400" dirty="0" smtClean="0"/>
              <a:t>పాదాల్లో మూడో గణం (యతికి ముందు వచ్చేది) </a:t>
            </a:r>
            <a:r>
              <a:rPr lang="te-IN" sz="2400" b="1" dirty="0" smtClean="0"/>
              <a:t>జ</a:t>
            </a:r>
            <a:r>
              <a:rPr lang="te-IN" sz="2400" dirty="0" smtClean="0"/>
              <a:t> కాని, </a:t>
            </a:r>
            <a:r>
              <a:rPr lang="te-IN" sz="2400" b="1" dirty="0" smtClean="0"/>
              <a:t>నల</a:t>
            </a:r>
            <a:r>
              <a:rPr lang="te-IN" sz="2400" dirty="0" smtClean="0"/>
              <a:t> కానీ అయి ఉండాలి</a:t>
            </a:r>
            <a:r>
              <a:rPr lang="te-IN" sz="2400" dirty="0" smtClean="0"/>
              <a:t>.</a:t>
            </a:r>
            <a:endParaRPr lang="te-IN"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10600" cy="4524315"/>
          </a:xfrm>
          <a:prstGeom prst="rect">
            <a:avLst/>
          </a:prstGeom>
        </p:spPr>
        <p:txBody>
          <a:bodyPr wrap="square">
            <a:spAutoFit/>
          </a:bodyPr>
          <a:lstStyle/>
          <a:p>
            <a:pPr>
              <a:lnSpc>
                <a:spcPct val="150000"/>
              </a:lnSpc>
            </a:pPr>
            <a:endParaRPr lang="te-IN" sz="2400" dirty="0" smtClean="0"/>
          </a:p>
          <a:p>
            <a:pPr>
              <a:lnSpc>
                <a:spcPct val="150000"/>
              </a:lnSpc>
              <a:buFont typeface="Wingdings" pitchFamily="2" charset="2"/>
              <a:buChar char="Ø"/>
            </a:pPr>
            <a:r>
              <a:rPr lang="en-US" sz="2400" dirty="0" smtClean="0"/>
              <a:t> </a:t>
            </a:r>
            <a:r>
              <a:rPr lang="te-IN" sz="2400" dirty="0" smtClean="0"/>
              <a:t>2,4 </a:t>
            </a:r>
            <a:r>
              <a:rPr lang="te-IN" sz="2400" dirty="0" smtClean="0"/>
              <a:t>పాదాలలో చివరి అక్షరం గురువు. అంటే చివరి గణం </a:t>
            </a:r>
            <a:r>
              <a:rPr lang="te-IN" sz="2400" b="1" dirty="0" smtClean="0"/>
              <a:t>గగ</a:t>
            </a:r>
            <a:r>
              <a:rPr lang="te-IN" sz="2400" dirty="0" smtClean="0"/>
              <a:t> లేదా </a:t>
            </a:r>
            <a:r>
              <a:rPr lang="te-IN" sz="2400" b="1" dirty="0" smtClean="0"/>
              <a:t>స</a:t>
            </a:r>
            <a:r>
              <a:rPr lang="te-IN" sz="2400" dirty="0" smtClean="0"/>
              <a:t> అయి ఉండాలి.</a:t>
            </a:r>
          </a:p>
          <a:p>
            <a:pPr>
              <a:lnSpc>
                <a:spcPct val="150000"/>
              </a:lnSpc>
              <a:buFont typeface="Wingdings" pitchFamily="2" charset="2"/>
              <a:buChar char="Ø"/>
            </a:pPr>
            <a:r>
              <a:rPr lang="en-US" sz="2400" dirty="0" smtClean="0"/>
              <a:t> </a:t>
            </a:r>
            <a:r>
              <a:rPr lang="te-IN" sz="2400" dirty="0" smtClean="0"/>
              <a:t>పద్యం </a:t>
            </a:r>
            <a:r>
              <a:rPr lang="te-IN" sz="2400" dirty="0" smtClean="0"/>
              <a:t>లఘువుతో మొదలైతే అన్ని పాదాలు లఘువుతో మొదలవ్వాలి. గురువుతో మొదలైతే అన్నీ గురువుతో మొదలుకావాలి.</a:t>
            </a:r>
          </a:p>
          <a:p>
            <a:pPr>
              <a:lnSpc>
                <a:spcPct val="150000"/>
              </a:lnSpc>
              <a:buFont typeface="Wingdings" pitchFamily="2" charset="2"/>
              <a:buChar char="Ø"/>
            </a:pPr>
            <a:r>
              <a:rPr lang="en-US" sz="2400" dirty="0" smtClean="0"/>
              <a:t> </a:t>
            </a:r>
            <a:r>
              <a:rPr lang="te-IN" sz="2400" dirty="0" smtClean="0"/>
              <a:t>యతి</a:t>
            </a:r>
            <a:r>
              <a:rPr lang="te-IN" sz="2400" dirty="0" smtClean="0"/>
              <a:t>: 2,4 పాదాలలో మొదటి అక్షరానికీ నాలుగవ గణం మొదటి అక్షరానికి </a:t>
            </a:r>
            <a:r>
              <a:rPr lang="te-IN" sz="2400" dirty="0" smtClean="0">
                <a:hlinkClick r:id="rId2" tooltip="యతి"/>
              </a:rPr>
              <a:t>యతిమైత్రి</a:t>
            </a:r>
            <a:r>
              <a:rPr lang="te-IN" sz="2400" dirty="0" smtClean="0"/>
              <a:t> కుదరాలి</a:t>
            </a:r>
          </a:p>
          <a:p>
            <a:pPr>
              <a:lnSpc>
                <a:spcPct val="150000"/>
              </a:lnSpc>
            </a:pPr>
            <a:r>
              <a:rPr lang="te-IN" sz="2400" dirty="0" smtClean="0"/>
              <a:t>ప్రాస: </a:t>
            </a:r>
            <a:r>
              <a:rPr lang="te-IN" sz="2400" dirty="0" smtClean="0">
                <a:hlinkClick r:id="rId3" tooltip="ప్రాస"/>
              </a:rPr>
              <a:t>ప్రాస</a:t>
            </a:r>
            <a:r>
              <a:rPr lang="te-IN" sz="2400" dirty="0" smtClean="0"/>
              <a:t> పాటించాలి, ప్రాస యతి చెల్లదు</a:t>
            </a:r>
            <a:endParaRPr lang="te-IN"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228600"/>
            <a:ext cx="2177199" cy="707886"/>
          </a:xfrm>
          <a:prstGeom prst="rect">
            <a:avLst/>
          </a:prstGeom>
        </p:spPr>
        <p:txBody>
          <a:bodyPr wrap="none">
            <a:spAutoFit/>
          </a:bodyPr>
          <a:lstStyle/>
          <a:p>
            <a:r>
              <a:rPr lang="te-IN" sz="4000" b="1" i="1" u="sng" dirty="0" smtClean="0"/>
              <a:t>ఉదాహరణ</a:t>
            </a:r>
            <a:endParaRPr lang="te-IN" sz="4000" b="1" i="1" u="sng" dirty="0"/>
          </a:p>
        </p:txBody>
      </p:sp>
      <p:sp>
        <p:nvSpPr>
          <p:cNvPr id="3" name="Rectangle 2"/>
          <p:cNvSpPr/>
          <p:nvPr/>
        </p:nvSpPr>
        <p:spPr>
          <a:xfrm>
            <a:off x="457200" y="1196876"/>
            <a:ext cx="8305800" cy="2308324"/>
          </a:xfrm>
          <a:prstGeom prst="rect">
            <a:avLst/>
          </a:prstGeom>
        </p:spPr>
        <p:txBody>
          <a:bodyPr wrap="square">
            <a:spAutoFit/>
          </a:bodyPr>
          <a:lstStyle/>
          <a:p>
            <a:pPr>
              <a:lnSpc>
                <a:spcPct val="150000"/>
              </a:lnSpc>
            </a:pPr>
            <a:r>
              <a:rPr lang="te-IN" sz="2400" dirty="0" smtClean="0"/>
              <a:t>భూతలనాథుడు రాముడు</a:t>
            </a:r>
            <a:br>
              <a:rPr lang="te-IN" sz="2400" dirty="0" smtClean="0"/>
            </a:br>
            <a:r>
              <a:rPr lang="te-IN" sz="2400" dirty="0" smtClean="0"/>
              <a:t>ప్రీతుండై పెండ్లి యాడె బృథుగుణమణి సం</a:t>
            </a:r>
            <a:br>
              <a:rPr lang="te-IN" sz="2400" dirty="0" smtClean="0"/>
            </a:br>
            <a:r>
              <a:rPr lang="te-IN" sz="2400" dirty="0" smtClean="0"/>
              <a:t>ఘాతన్ భాగ్యోపేతన్</a:t>
            </a:r>
            <a:br>
              <a:rPr lang="te-IN" sz="2400" dirty="0" smtClean="0"/>
            </a:br>
            <a:r>
              <a:rPr lang="te-IN" sz="2400" dirty="0" smtClean="0"/>
              <a:t>సీతన్ ముఖకాంతి విజిత సితఖద్యోతన్</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37625" y="893294"/>
          <a:ext cx="8468750" cy="5071408"/>
        </p:xfrm>
        <a:graphic>
          <a:graphicData uri="http://schemas.openxmlformats.org/drawingml/2006/table">
            <a:tbl>
              <a:tblPr/>
              <a:tblGrid>
                <a:gridCol w="1693750"/>
                <a:gridCol w="1693750"/>
                <a:gridCol w="1693750"/>
                <a:gridCol w="1693750"/>
                <a:gridCol w="1693750"/>
              </a:tblGrid>
              <a:tr h="633926">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భ</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633926">
                <a:tc>
                  <a:txBody>
                    <a:bodyPr/>
                    <a:lstStyle/>
                    <a:p>
                      <a:pPr algn="ctr"/>
                      <a:r>
                        <a:rPr lang="te-IN"/>
                        <a:t>భూ త 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నా థు 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రా ము 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r h="633926">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జ</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నల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633926">
                <a:tc>
                  <a:txBody>
                    <a:bodyPr/>
                    <a:lstStyle/>
                    <a:p>
                      <a:pPr algn="ctr"/>
                      <a:r>
                        <a:rPr lang="te-IN"/>
                        <a:t>ప్రీతుం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డై పెం</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డ్లి యాడె</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బృథుగుణ</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మణి 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r h="633926">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633926">
                <a:tc>
                  <a:txBody>
                    <a:bodyPr/>
                    <a:lstStyle/>
                    <a:p>
                      <a:pPr algn="ctr"/>
                      <a:r>
                        <a:rPr lang="te-IN"/>
                        <a:t>ఘాతన్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భాగ్యో</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పేతన్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endParaRPr lang="en-US"/>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r h="633926">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నల</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స</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c>
                  <a:txBody>
                    <a:bodyPr/>
                    <a:lstStyle/>
                    <a:p>
                      <a:pPr algn="ctr"/>
                      <a:r>
                        <a:rPr lang="te-IN"/>
                        <a:t>గ గ</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C0CB"/>
                    </a:solidFill>
                  </a:tcPr>
                </a:tc>
              </a:tr>
              <a:tr h="633926">
                <a:tc>
                  <a:txBody>
                    <a:bodyPr/>
                    <a:lstStyle/>
                    <a:p>
                      <a:pPr algn="ctr"/>
                      <a:r>
                        <a:rPr lang="te-IN"/>
                        <a:t>సీతన్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ముఖకాం</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తి విజిత</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a:t>సితఖ</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c>
                  <a:txBody>
                    <a:bodyPr/>
                    <a:lstStyle/>
                    <a:p>
                      <a:pPr algn="ctr"/>
                      <a:r>
                        <a:rPr lang="te-IN" dirty="0"/>
                        <a:t>ద్యోతన్</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152400"/>
            <a:ext cx="1903085" cy="707886"/>
          </a:xfrm>
          <a:prstGeom prst="rect">
            <a:avLst/>
          </a:prstGeom>
        </p:spPr>
        <p:txBody>
          <a:bodyPr wrap="none">
            <a:spAutoFit/>
          </a:bodyPr>
          <a:lstStyle/>
          <a:p>
            <a:r>
              <a:rPr lang="te-IN" sz="4000" b="1" i="1" u="sng" dirty="0" smtClean="0"/>
              <a:t>ఛందస్సు</a:t>
            </a:r>
            <a:endParaRPr lang="te-IN" sz="4000" b="1" i="1" u="sng" dirty="0"/>
          </a:p>
        </p:txBody>
      </p:sp>
      <p:sp>
        <p:nvSpPr>
          <p:cNvPr id="3" name="Rectangle 2"/>
          <p:cNvSpPr/>
          <p:nvPr/>
        </p:nvSpPr>
        <p:spPr>
          <a:xfrm>
            <a:off x="76200" y="838200"/>
            <a:ext cx="9144000" cy="5078313"/>
          </a:xfrm>
          <a:prstGeom prst="rect">
            <a:avLst/>
          </a:prstGeom>
        </p:spPr>
        <p:txBody>
          <a:bodyPr wrap="square">
            <a:spAutoFit/>
          </a:bodyPr>
          <a:lstStyle/>
          <a:p>
            <a:pPr>
              <a:lnSpc>
                <a:spcPct val="150000"/>
              </a:lnSpc>
            </a:pPr>
            <a:r>
              <a:rPr lang="te-IN" sz="2400" dirty="0" smtClean="0">
                <a:hlinkClick r:id="rId2" tooltip="పద్యం"/>
              </a:rPr>
              <a:t>పద్యాలను</a:t>
            </a:r>
            <a:r>
              <a:rPr lang="te-IN" sz="2400" dirty="0" smtClean="0"/>
              <a:t> వ్రాయడానికి ఉపయోగించే విధానాన్ని</a:t>
            </a:r>
            <a:r>
              <a:rPr lang="te-IN" sz="2400" b="1" dirty="0" smtClean="0"/>
              <a:t>ఛందస్సు</a:t>
            </a:r>
            <a:r>
              <a:rPr lang="te-IN" sz="2400" dirty="0" smtClean="0"/>
              <a:t> అంటారు. ఛందస్సును మొట్టమొదట </a:t>
            </a:r>
            <a:r>
              <a:rPr lang="te-IN" sz="2400" dirty="0" smtClean="0">
                <a:hlinkClick r:id="rId3" tooltip="సంస్కృతము"/>
              </a:rPr>
              <a:t>సంస్కృతములో</a:t>
            </a:r>
            <a:r>
              <a:rPr lang="te-IN" sz="2400" dirty="0" smtClean="0"/>
              <a:t> రచించిన </a:t>
            </a:r>
            <a:r>
              <a:rPr lang="te-IN" sz="2400" dirty="0" smtClean="0">
                <a:hlinkClick r:id="rId4" tooltip="చతుర్వేదాలు"/>
              </a:rPr>
              <a:t>వేదాలలో</a:t>
            </a:r>
            <a:r>
              <a:rPr lang="te-IN" sz="2400" dirty="0" smtClean="0"/>
              <a:t> ఉపయోగించారు. వేదముల యొక్క అంగములనబడు ఆరు </a:t>
            </a:r>
            <a:r>
              <a:rPr lang="te-IN" sz="2400" dirty="0" smtClean="0">
                <a:hlinkClick r:id="rId5" tooltip="వేదాంగాలు"/>
              </a:rPr>
              <a:t>వేదాంగములలో</a:t>
            </a:r>
            <a:r>
              <a:rPr lang="te-IN" sz="2400" dirty="0" smtClean="0"/>
              <a:t> ఛందస్సు ఒకటి. వేదత్రయాన్ని ఛందస్సు అని కూడా అంటారు. </a:t>
            </a:r>
            <a:r>
              <a:rPr lang="te-IN" sz="2400" dirty="0" smtClean="0">
                <a:hlinkClick r:id="rId6" tooltip="ఋగ్వేదము"/>
              </a:rPr>
              <a:t>ఋగ్వేదము</a:t>
            </a:r>
            <a:r>
              <a:rPr lang="te-IN" sz="2400" dirty="0" smtClean="0"/>
              <a:t>, </a:t>
            </a:r>
            <a:r>
              <a:rPr lang="te-IN" sz="2400" dirty="0" smtClean="0">
                <a:hlinkClick r:id="rId7" tooltip="సామవేదము"/>
              </a:rPr>
              <a:t>సామవేదము</a:t>
            </a:r>
            <a:r>
              <a:rPr lang="te-IN" sz="2400" dirty="0" smtClean="0"/>
              <a:t> సంపూర్ణముగా పద్య (శ్లోక) రూపములో నున్నవి. </a:t>
            </a:r>
            <a:r>
              <a:rPr lang="te-IN" sz="2400" dirty="0" smtClean="0">
                <a:hlinkClick r:id="rId8" tooltip="యజుర్వేదము"/>
              </a:rPr>
              <a:t>యజుర్వేదములో</a:t>
            </a:r>
            <a:r>
              <a:rPr lang="te-IN" sz="2400" dirty="0" smtClean="0"/>
              <a:t> గద్యము కూడా ఉంది. సామవేదమంతయూ ఛందస్సేనని పండితుల అభిప్రాయము. </a:t>
            </a:r>
            <a:r>
              <a:rPr lang="te-IN" sz="2400" dirty="0" smtClean="0">
                <a:hlinkClick r:id="rId9" tooltip="బ్రహ్మ"/>
              </a:rPr>
              <a:t>బ్రహ్మవిష్ణుశివులలాగా</a:t>
            </a:r>
            <a:r>
              <a:rPr lang="te-IN" sz="2400" dirty="0" smtClean="0"/>
              <a:t> ప్రతి మంత్రానికీ ఋషి, ఛందస్సు, దేవత త్రిమూర్తులని భావిస్తారు. కావ్య నిర్మాణానికి వాడబడునది ఛందస్సు.</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228600"/>
            <a:ext cx="1471878" cy="707886"/>
          </a:xfrm>
          <a:prstGeom prst="rect">
            <a:avLst/>
          </a:prstGeom>
        </p:spPr>
        <p:txBody>
          <a:bodyPr wrap="none">
            <a:spAutoFit/>
          </a:bodyPr>
          <a:lstStyle/>
          <a:p>
            <a:r>
              <a:rPr lang="te-IN" sz="4000" b="1" i="1" u="sng" dirty="0" smtClean="0"/>
              <a:t>ద్విపద</a:t>
            </a:r>
            <a:endParaRPr lang="te-IN" sz="4000" b="1" i="1" u="sng" dirty="0"/>
          </a:p>
        </p:txBody>
      </p:sp>
      <p:sp>
        <p:nvSpPr>
          <p:cNvPr id="3" name="Rectangle 2"/>
          <p:cNvSpPr/>
          <p:nvPr/>
        </p:nvSpPr>
        <p:spPr>
          <a:xfrm>
            <a:off x="228600" y="990600"/>
            <a:ext cx="8686800" cy="1754326"/>
          </a:xfrm>
          <a:prstGeom prst="rect">
            <a:avLst/>
          </a:prstGeom>
        </p:spPr>
        <p:txBody>
          <a:bodyPr wrap="square">
            <a:spAutoFit/>
          </a:bodyPr>
          <a:lstStyle/>
          <a:p>
            <a:pPr>
              <a:lnSpc>
                <a:spcPct val="150000"/>
              </a:lnSpc>
            </a:pPr>
            <a:r>
              <a:rPr lang="te-IN" sz="2400" b="1" dirty="0" smtClean="0"/>
              <a:t>ద్విపద</a:t>
            </a:r>
            <a:r>
              <a:rPr lang="te-IN" sz="2400" dirty="0" smtClean="0"/>
              <a:t> తెలుగు </a:t>
            </a:r>
            <a:r>
              <a:rPr lang="te-IN" sz="2400" dirty="0" smtClean="0">
                <a:hlinkClick r:id="rId2" tooltip="ఛందస్సు"/>
              </a:rPr>
              <a:t>ఛందస్సులో</a:t>
            </a:r>
            <a:r>
              <a:rPr lang="te-IN" sz="2400" dirty="0" smtClean="0"/>
              <a:t> ఒకానొక జాతి పద్యరీతి. </a:t>
            </a:r>
            <a:r>
              <a:rPr lang="te-IN" sz="2400" dirty="0" smtClean="0">
                <a:hlinkClick r:id="rId3" tooltip="పద్యం"/>
              </a:rPr>
              <a:t>పద్యం</a:t>
            </a:r>
            <a:r>
              <a:rPr lang="te-IN" sz="2400" dirty="0" smtClean="0"/>
              <a:t> కంటే ద్విపద సామాన్య ప్రజలకు మరింతగా చేరువవుతుంది. తెలుగు సాహిత్యంలో భారత, భాగవత, రామాయణాలు ద్విపద </a:t>
            </a:r>
            <a:r>
              <a:rPr lang="te-IN" sz="2400" dirty="0" smtClean="0">
                <a:hlinkClick r:id="rId4" tooltip="కావ్యాలు"/>
              </a:rPr>
              <a:t>కావ్యాలుగా</a:t>
            </a:r>
            <a:r>
              <a:rPr lang="te-IN" sz="2400" dirty="0" smtClean="0"/>
              <a:t> రచించబడ్డాయి.</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8600"/>
            <a:ext cx="2464136" cy="707886"/>
          </a:xfrm>
          <a:prstGeom prst="rect">
            <a:avLst/>
          </a:prstGeom>
        </p:spPr>
        <p:txBody>
          <a:bodyPr wrap="none">
            <a:spAutoFit/>
          </a:bodyPr>
          <a:lstStyle/>
          <a:p>
            <a:r>
              <a:rPr lang="te-IN" sz="4000" b="1" i="1" u="sng" dirty="0" smtClean="0"/>
              <a:t>లక్షణములు</a:t>
            </a:r>
            <a:endParaRPr lang="te-IN" sz="4000" b="1" i="1" u="sng" dirty="0"/>
          </a:p>
        </p:txBody>
      </p:sp>
      <p:sp>
        <p:nvSpPr>
          <p:cNvPr id="3" name="Rectangle 2"/>
          <p:cNvSpPr/>
          <p:nvPr/>
        </p:nvSpPr>
        <p:spPr>
          <a:xfrm>
            <a:off x="228600" y="1067098"/>
            <a:ext cx="8686800" cy="5632311"/>
          </a:xfrm>
          <a:prstGeom prst="rect">
            <a:avLst/>
          </a:prstGeom>
        </p:spPr>
        <p:txBody>
          <a:bodyPr wrap="square">
            <a:spAutoFit/>
          </a:bodyPr>
          <a:lstStyle/>
          <a:p>
            <a:pPr>
              <a:lnSpc>
                <a:spcPct val="150000"/>
              </a:lnSpc>
            </a:pPr>
            <a:r>
              <a:rPr lang="te-IN" sz="2400" b="1" dirty="0" smtClean="0"/>
              <a:t>ఇంద్ర గణములు మూఁ డిన గణంబొకటి</a:t>
            </a:r>
            <a:br>
              <a:rPr lang="te-IN" sz="2400" b="1" dirty="0" smtClean="0"/>
            </a:br>
            <a:r>
              <a:rPr lang="te-IN" sz="2400" b="1" dirty="0" smtClean="0"/>
              <a:t>చంద్రాస్య ! ద్విపదకుఁ జను చెప్పరేచ</a:t>
            </a:r>
            <a:br>
              <a:rPr lang="te-IN" sz="2400" b="1" dirty="0" smtClean="0"/>
            </a:br>
            <a:r>
              <a:rPr lang="te-IN" sz="2400" dirty="0" smtClean="0"/>
              <a:t/>
            </a:r>
            <a:br>
              <a:rPr lang="te-IN" sz="2400" dirty="0" smtClean="0"/>
            </a:br>
            <a:r>
              <a:rPr lang="te-IN" sz="2400" b="1" dirty="0" smtClean="0"/>
              <a:t>ద్విపదకు ద్విపదకుఁ దెగ జెప్పవలయు</a:t>
            </a:r>
            <a:br>
              <a:rPr lang="te-IN" sz="2400" b="1" dirty="0" smtClean="0"/>
            </a:br>
            <a:r>
              <a:rPr lang="te-IN" sz="2400" b="1" dirty="0" smtClean="0"/>
              <a:t>నెపుడు సంస్కృతమున నితర భాషలను</a:t>
            </a:r>
            <a:br>
              <a:rPr lang="te-IN" sz="2400" b="1" dirty="0" smtClean="0"/>
            </a:br>
            <a:r>
              <a:rPr lang="te-IN" sz="2400" dirty="0" smtClean="0"/>
              <a:t/>
            </a:r>
            <a:br>
              <a:rPr lang="te-IN" sz="2400" dirty="0" smtClean="0"/>
            </a:br>
            <a:r>
              <a:rPr lang="te-IN" sz="2400" b="1" dirty="0" smtClean="0"/>
              <a:t>యతుల లోపలఁ బ్రాసయతి దక్క సకల</a:t>
            </a:r>
            <a:br>
              <a:rPr lang="te-IN" sz="2400" b="1" dirty="0" smtClean="0"/>
            </a:br>
            <a:r>
              <a:rPr lang="te-IN" sz="2400" b="1" dirty="0" smtClean="0"/>
              <a:t>యతులు చెల్లును బ్రయో గాతి సారమున</a:t>
            </a:r>
            <a:r>
              <a:rPr lang="te-IN" sz="2400" dirty="0" smtClean="0"/>
              <a:t/>
            </a:r>
            <a:br>
              <a:rPr lang="te-IN" sz="2400" dirty="0" smtClean="0"/>
            </a:br>
            <a:r>
              <a:rPr lang="te-IN" sz="2400" dirty="0" smtClean="0"/>
              <a:t/>
            </a:r>
            <a:br>
              <a:rPr lang="te-IN" sz="2400" dirty="0" smtClean="0"/>
            </a:b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82000" cy="1754326"/>
          </a:xfrm>
          <a:prstGeom prst="rect">
            <a:avLst/>
          </a:prstGeom>
        </p:spPr>
        <p:txBody>
          <a:bodyPr wrap="square">
            <a:spAutoFit/>
          </a:bodyPr>
          <a:lstStyle/>
          <a:p>
            <a:pPr>
              <a:lnSpc>
                <a:spcPct val="150000"/>
              </a:lnSpc>
            </a:pPr>
            <a:r>
              <a:rPr lang="te-IN" sz="2400" b="1" dirty="0" smtClean="0"/>
              <a:t>ద్విపద తో ద్విపద సంధిల నేకశబ్ద</a:t>
            </a:r>
            <a:r>
              <a:rPr lang="te-IN" sz="2400" dirty="0" smtClean="0"/>
              <a:t/>
            </a:r>
            <a:br>
              <a:rPr lang="te-IN" sz="2400" dirty="0" smtClean="0"/>
            </a:br>
            <a:r>
              <a:rPr lang="te-IN" sz="2400" b="1" dirty="0" smtClean="0"/>
              <a:t>మపుడు రెంటను గూర్ప నది యయుక్తంబు</a:t>
            </a:r>
            <a:r>
              <a:rPr lang="te-IN" sz="2400" dirty="0" smtClean="0"/>
              <a:t/>
            </a:r>
            <a:br>
              <a:rPr lang="te-IN" sz="2400" dirty="0" smtClean="0"/>
            </a:br>
            <a:endParaRPr lang="en-US" sz="2400" dirty="0"/>
          </a:p>
        </p:txBody>
      </p:sp>
      <p:sp>
        <p:nvSpPr>
          <p:cNvPr id="3" name="Rectangle 2"/>
          <p:cNvSpPr/>
          <p:nvPr/>
        </p:nvSpPr>
        <p:spPr>
          <a:xfrm>
            <a:off x="228600" y="1905000"/>
            <a:ext cx="8610600" cy="1754326"/>
          </a:xfrm>
          <a:prstGeom prst="rect">
            <a:avLst/>
          </a:prstGeom>
        </p:spPr>
        <p:txBody>
          <a:bodyPr wrap="square">
            <a:spAutoFit/>
          </a:bodyPr>
          <a:lstStyle/>
          <a:p>
            <a:pPr>
              <a:lnSpc>
                <a:spcPct val="150000"/>
              </a:lnSpc>
            </a:pPr>
            <a:r>
              <a:rPr lang="te-IN" sz="2400" dirty="0" smtClean="0"/>
              <a:t>ఈ పద్యానికి రెండు పాదాలు మాత్రమే ఉంటాయి (అందుకే దీనిని </a:t>
            </a:r>
            <a:r>
              <a:rPr lang="te-IN" sz="2400" b="1" dirty="0" smtClean="0"/>
              <a:t>ద్విపద</a:t>
            </a:r>
            <a:r>
              <a:rPr lang="te-IN" sz="2400" dirty="0" smtClean="0"/>
              <a:t> అంటారు)</a:t>
            </a:r>
          </a:p>
          <a:p>
            <a:pPr>
              <a:lnSpc>
                <a:spcPct val="150000"/>
              </a:lnSpc>
            </a:pPr>
            <a:r>
              <a:rPr lang="te-IN" sz="2400" dirty="0" smtClean="0"/>
              <a:t>ప్రతిపాదములోనీ </a:t>
            </a:r>
            <a:r>
              <a:rPr lang="te-IN" sz="2400" b="1" dirty="0" smtClean="0"/>
              <a:t>మూడు </a:t>
            </a:r>
            <a:r>
              <a:rPr lang="te-IN" sz="2400" b="1" dirty="0" smtClean="0">
                <a:hlinkClick r:id="rId2" tooltip="ఛందస్సు"/>
              </a:rPr>
              <a:t>ఇంద్ర గణాలు</a:t>
            </a:r>
            <a:r>
              <a:rPr lang="te-IN" sz="2400" b="1" dirty="0" smtClean="0"/>
              <a:t>, ఒక </a:t>
            </a:r>
            <a:r>
              <a:rPr lang="te-IN" sz="2400" b="1" dirty="0" smtClean="0">
                <a:hlinkClick r:id="rId2" tooltip="ఛందస్సు"/>
              </a:rPr>
              <a:t>సూర్య గణము</a:t>
            </a:r>
            <a:r>
              <a:rPr lang="te-IN" sz="2400" b="1" dirty="0" smtClean="0"/>
              <a:t> </a:t>
            </a:r>
            <a:r>
              <a:rPr lang="te-IN" sz="2400" dirty="0" smtClean="0"/>
              <a:t>ఉంటుంది.</a:t>
            </a:r>
            <a:endParaRPr lang="te-IN" sz="2400" dirty="0"/>
          </a:p>
        </p:txBody>
      </p:sp>
      <p:sp>
        <p:nvSpPr>
          <p:cNvPr id="4" name="Rectangle 3"/>
          <p:cNvSpPr/>
          <p:nvPr/>
        </p:nvSpPr>
        <p:spPr>
          <a:xfrm>
            <a:off x="3581400" y="3810000"/>
            <a:ext cx="928459" cy="553998"/>
          </a:xfrm>
          <a:prstGeom prst="rect">
            <a:avLst/>
          </a:prstGeom>
        </p:spPr>
        <p:txBody>
          <a:bodyPr wrap="none">
            <a:spAutoFit/>
          </a:bodyPr>
          <a:lstStyle/>
          <a:p>
            <a:r>
              <a:rPr lang="te-IN" sz="3000" b="1" i="1" u="sng" dirty="0" smtClean="0"/>
              <a:t>యతి</a:t>
            </a:r>
            <a:endParaRPr lang="te-IN" sz="3000" b="1" i="1" u="sng" dirty="0"/>
          </a:p>
        </p:txBody>
      </p:sp>
      <p:sp>
        <p:nvSpPr>
          <p:cNvPr id="5" name="Rectangle 4"/>
          <p:cNvSpPr/>
          <p:nvPr/>
        </p:nvSpPr>
        <p:spPr>
          <a:xfrm>
            <a:off x="1513267" y="4657636"/>
            <a:ext cx="5344733" cy="600164"/>
          </a:xfrm>
          <a:prstGeom prst="rect">
            <a:avLst/>
          </a:prstGeom>
        </p:spPr>
        <p:txBody>
          <a:bodyPr wrap="none">
            <a:spAutoFit/>
          </a:bodyPr>
          <a:lstStyle/>
          <a:p>
            <a:pPr>
              <a:lnSpc>
                <a:spcPct val="150000"/>
              </a:lnSpc>
            </a:pPr>
            <a:r>
              <a:rPr lang="te-IN" sz="2400" u="sng" dirty="0" smtClean="0">
                <a:hlinkClick r:id="rId3"/>
              </a:rPr>
              <a:t>యతి</a:t>
            </a:r>
            <a:r>
              <a:rPr lang="te-IN" sz="2400" dirty="0" smtClean="0"/>
              <a:t>: మూడవ గణం యొక్క మొదటి అక్షరం.</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304800"/>
            <a:ext cx="1029449" cy="707886"/>
          </a:xfrm>
          <a:prstGeom prst="rect">
            <a:avLst/>
          </a:prstGeom>
        </p:spPr>
        <p:txBody>
          <a:bodyPr wrap="none">
            <a:spAutoFit/>
          </a:bodyPr>
          <a:lstStyle/>
          <a:p>
            <a:r>
              <a:rPr lang="te-IN" sz="4000" b="1" i="1" u="sng" dirty="0" smtClean="0"/>
              <a:t>ప్రాస</a:t>
            </a:r>
            <a:endParaRPr lang="te-IN" sz="4000" b="1" i="1" u="sng" dirty="0"/>
          </a:p>
        </p:txBody>
      </p:sp>
      <p:sp>
        <p:nvSpPr>
          <p:cNvPr id="3" name="Rectangle 2"/>
          <p:cNvSpPr/>
          <p:nvPr/>
        </p:nvSpPr>
        <p:spPr>
          <a:xfrm>
            <a:off x="228600" y="1066800"/>
            <a:ext cx="8610600" cy="1200329"/>
          </a:xfrm>
          <a:prstGeom prst="rect">
            <a:avLst/>
          </a:prstGeom>
        </p:spPr>
        <p:txBody>
          <a:bodyPr wrap="square">
            <a:spAutoFit/>
          </a:bodyPr>
          <a:lstStyle/>
          <a:p>
            <a:pPr>
              <a:lnSpc>
                <a:spcPct val="150000"/>
              </a:lnSpc>
            </a:pPr>
            <a:r>
              <a:rPr lang="te-IN" sz="2400" dirty="0" smtClean="0">
                <a:hlinkClick r:id="rId2"/>
              </a:rPr>
              <a:t>ప్రాస</a:t>
            </a:r>
            <a:r>
              <a:rPr lang="te-IN" sz="2400" dirty="0" smtClean="0"/>
              <a:t>: ప్రాస ఉన్న ద్విపదను సామన్య ద్విపద, అదే ప్రాస లేకుండా ద్విపద వ్రాస్తే దానిని మంజరీ ద్విపద అని పిలుస్తారు.</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4800"/>
            <a:ext cx="2712602" cy="707886"/>
          </a:xfrm>
          <a:prstGeom prst="rect">
            <a:avLst/>
          </a:prstGeom>
        </p:spPr>
        <p:txBody>
          <a:bodyPr wrap="none">
            <a:spAutoFit/>
          </a:bodyPr>
          <a:lstStyle/>
          <a:p>
            <a:r>
              <a:rPr lang="te-IN" sz="4000" b="1" i="1" u="sng" dirty="0" smtClean="0"/>
              <a:t>ఉదాహరణలు</a:t>
            </a:r>
            <a:endParaRPr lang="te-IN" sz="4000" b="1" i="1" u="sng" dirty="0"/>
          </a:p>
        </p:txBody>
      </p:sp>
      <p:sp>
        <p:nvSpPr>
          <p:cNvPr id="3" name="Rectangle 2"/>
          <p:cNvSpPr/>
          <p:nvPr/>
        </p:nvSpPr>
        <p:spPr>
          <a:xfrm>
            <a:off x="1771810" y="990600"/>
            <a:ext cx="5695790" cy="600164"/>
          </a:xfrm>
          <a:prstGeom prst="rect">
            <a:avLst/>
          </a:prstGeom>
        </p:spPr>
        <p:txBody>
          <a:bodyPr wrap="none">
            <a:spAutoFit/>
          </a:bodyPr>
          <a:lstStyle/>
          <a:p>
            <a:pPr>
              <a:lnSpc>
                <a:spcPct val="150000"/>
              </a:lnSpc>
            </a:pPr>
            <a:r>
              <a:rPr lang="te-IN" sz="2400" dirty="0" smtClean="0">
                <a:hlinkClick r:id="rId2" tooltip="గోన బుద్దారెడ్డి"/>
              </a:rPr>
              <a:t>గోన బుద్దారెడ్డి</a:t>
            </a:r>
            <a:r>
              <a:rPr lang="te-IN" sz="2400" dirty="0" smtClean="0"/>
              <a:t> రచించిన </a:t>
            </a:r>
            <a:r>
              <a:rPr lang="te-IN" sz="2400" u="sng" dirty="0" smtClean="0">
                <a:hlinkClick r:id="rId3"/>
              </a:rPr>
              <a:t>రంగనాథ రామాయణము</a:t>
            </a:r>
            <a:endParaRPr lang="en-US" sz="2400" dirty="0"/>
          </a:p>
        </p:txBody>
      </p:sp>
      <p:sp>
        <p:nvSpPr>
          <p:cNvPr id="4" name="Rectangle 3"/>
          <p:cNvSpPr/>
          <p:nvPr/>
        </p:nvSpPr>
        <p:spPr>
          <a:xfrm>
            <a:off x="457200" y="1633478"/>
            <a:ext cx="8077200" cy="2862322"/>
          </a:xfrm>
          <a:prstGeom prst="rect">
            <a:avLst/>
          </a:prstGeom>
        </p:spPr>
        <p:txBody>
          <a:bodyPr wrap="square">
            <a:spAutoFit/>
          </a:bodyPr>
          <a:lstStyle/>
          <a:p>
            <a:pPr>
              <a:lnSpc>
                <a:spcPct val="150000"/>
              </a:lnSpc>
            </a:pPr>
            <a:r>
              <a:rPr lang="te-IN" sz="2400" dirty="0" smtClean="0"/>
              <a:t>||ద్విపద ||</a:t>
            </a:r>
          </a:p>
          <a:p>
            <a:pPr>
              <a:lnSpc>
                <a:spcPct val="150000"/>
              </a:lnSpc>
            </a:pPr>
            <a:r>
              <a:rPr lang="te-IN" sz="2400" dirty="0" smtClean="0"/>
              <a:t>అపరిమిత ప్రీతినా భగీరథుని</a:t>
            </a:r>
          </a:p>
          <a:p>
            <a:pPr>
              <a:lnSpc>
                <a:spcPct val="150000"/>
              </a:lnSpc>
            </a:pPr>
            <a:r>
              <a:rPr lang="te-IN" sz="2400" dirty="0" smtClean="0"/>
              <a:t>తపమిచ్చమెచ్చనే కందర్ప సంహరుని</a:t>
            </a:r>
          </a:p>
          <a:p>
            <a:pPr>
              <a:lnSpc>
                <a:spcPct val="150000"/>
              </a:lnSpc>
            </a:pPr>
            <a:r>
              <a:rPr lang="te-IN" sz="2400" dirty="0" smtClean="0"/>
              <a:t/>
            </a:r>
            <a:br>
              <a:rPr lang="te-IN" sz="2400" dirty="0" smtClean="0"/>
            </a:br>
            <a:endParaRPr lang="en-US" sz="2400" dirty="0"/>
          </a:p>
        </p:txBody>
      </p:sp>
      <p:sp>
        <p:nvSpPr>
          <p:cNvPr id="5" name="Rectangle 4"/>
          <p:cNvSpPr/>
          <p:nvPr/>
        </p:nvSpPr>
        <p:spPr>
          <a:xfrm>
            <a:off x="457200" y="3559076"/>
            <a:ext cx="8077200" cy="2308324"/>
          </a:xfrm>
          <a:prstGeom prst="rect">
            <a:avLst/>
          </a:prstGeom>
        </p:spPr>
        <p:txBody>
          <a:bodyPr wrap="square">
            <a:spAutoFit/>
          </a:bodyPr>
          <a:lstStyle/>
          <a:p>
            <a:pPr>
              <a:lnSpc>
                <a:spcPct val="150000"/>
              </a:lnSpc>
            </a:pPr>
            <a:r>
              <a:rPr lang="te-IN" sz="2400" dirty="0" smtClean="0"/>
              <a:t>గణాలు లెక్కిస్తే... అపరిమి =ఇంద్ర గణము తప్రీతి = ఇంద్ర గణము నాభగీ = ఇంద్ర గణము రథుని = సూర్య గణము</a:t>
            </a:r>
          </a:p>
          <a:p>
            <a:pPr>
              <a:lnSpc>
                <a:spcPct val="150000"/>
              </a:lnSpc>
            </a:pPr>
            <a:r>
              <a:rPr lang="te-IN" sz="2400" dirty="0" smtClean="0"/>
              <a:t>యతి అక్షరాలు </a:t>
            </a:r>
            <a:r>
              <a:rPr lang="te-IN" sz="2400" b="1" dirty="0" smtClean="0"/>
              <a:t>అ</a:t>
            </a:r>
            <a:r>
              <a:rPr lang="te-IN" sz="2400" dirty="0" smtClean="0"/>
              <a:t>పరిమిత ప్రీతి</a:t>
            </a:r>
            <a:r>
              <a:rPr lang="te-IN" sz="2400" b="1" dirty="0" smtClean="0"/>
              <a:t>నా</a:t>
            </a:r>
            <a:r>
              <a:rPr lang="te-IN" sz="2400" dirty="0" smtClean="0"/>
              <a:t> భగీరథుని</a:t>
            </a:r>
          </a:p>
          <a:p>
            <a:pPr>
              <a:lnSpc>
                <a:spcPct val="150000"/>
              </a:lnSpc>
            </a:pPr>
            <a:r>
              <a:rPr lang="te-IN" sz="2400" dirty="0" smtClean="0"/>
              <a:t>ప్రాస "ప" అక్షరమ్.</a:t>
            </a:r>
            <a:endParaRPr lang="te-IN"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304800"/>
            <a:ext cx="1768433" cy="707886"/>
          </a:xfrm>
          <a:prstGeom prst="rect">
            <a:avLst/>
          </a:prstGeom>
        </p:spPr>
        <p:txBody>
          <a:bodyPr wrap="none">
            <a:spAutoFit/>
          </a:bodyPr>
          <a:lstStyle/>
          <a:p>
            <a:r>
              <a:rPr lang="te-IN" sz="4000" b="1" i="1" u="sng" dirty="0" smtClean="0"/>
              <a:t>తరువోజ</a:t>
            </a:r>
            <a:endParaRPr lang="te-IN" sz="4000" b="1" i="1" u="sng" dirty="0"/>
          </a:p>
        </p:txBody>
      </p:sp>
      <p:sp>
        <p:nvSpPr>
          <p:cNvPr id="3" name="Rectangle 2"/>
          <p:cNvSpPr/>
          <p:nvPr/>
        </p:nvSpPr>
        <p:spPr>
          <a:xfrm>
            <a:off x="381000" y="990600"/>
            <a:ext cx="8382000" cy="646331"/>
          </a:xfrm>
          <a:prstGeom prst="rect">
            <a:avLst/>
          </a:prstGeom>
        </p:spPr>
        <p:txBody>
          <a:bodyPr wrap="square">
            <a:spAutoFit/>
          </a:bodyPr>
          <a:lstStyle/>
          <a:p>
            <a:pPr>
              <a:lnSpc>
                <a:spcPct val="150000"/>
              </a:lnSpc>
            </a:pPr>
            <a:r>
              <a:rPr lang="te-IN" sz="2400" b="1" dirty="0" smtClean="0"/>
              <a:t>తరువోజ</a:t>
            </a:r>
            <a:r>
              <a:rPr lang="te-IN" sz="2400" dirty="0" smtClean="0"/>
              <a:t> తెలుగు ఛందస్సులో ఒకానొక జాతి పద్యరీతి.</a:t>
            </a:r>
            <a:endParaRPr lang="en-US" sz="2400" dirty="0"/>
          </a:p>
        </p:txBody>
      </p:sp>
      <p:sp>
        <p:nvSpPr>
          <p:cNvPr id="4" name="Rectangle 3"/>
          <p:cNvSpPr/>
          <p:nvPr/>
        </p:nvSpPr>
        <p:spPr>
          <a:xfrm>
            <a:off x="4038600" y="1676400"/>
            <a:ext cx="1175322" cy="707886"/>
          </a:xfrm>
          <a:prstGeom prst="rect">
            <a:avLst/>
          </a:prstGeom>
        </p:spPr>
        <p:txBody>
          <a:bodyPr wrap="none">
            <a:spAutoFit/>
          </a:bodyPr>
          <a:lstStyle/>
          <a:p>
            <a:r>
              <a:rPr lang="te-IN" sz="4000" b="1" i="1" u="sng" dirty="0" smtClean="0"/>
              <a:t>చరిత్ర</a:t>
            </a:r>
            <a:endParaRPr lang="te-IN" sz="4000" b="1" i="1" u="sng" dirty="0"/>
          </a:p>
        </p:txBody>
      </p:sp>
      <p:sp>
        <p:nvSpPr>
          <p:cNvPr id="5" name="Rectangle 4"/>
          <p:cNvSpPr/>
          <p:nvPr/>
        </p:nvSpPr>
        <p:spPr>
          <a:xfrm>
            <a:off x="304800" y="2438400"/>
            <a:ext cx="8610600" cy="2308324"/>
          </a:xfrm>
          <a:prstGeom prst="rect">
            <a:avLst/>
          </a:prstGeom>
        </p:spPr>
        <p:txBody>
          <a:bodyPr wrap="square">
            <a:spAutoFit/>
          </a:bodyPr>
          <a:lstStyle/>
          <a:p>
            <a:pPr>
              <a:lnSpc>
                <a:spcPct val="150000"/>
              </a:lnSpc>
            </a:pPr>
            <a:r>
              <a:rPr lang="te-IN" sz="2400" b="1" dirty="0" smtClean="0"/>
              <a:t>తరువోజ</a:t>
            </a:r>
            <a:r>
              <a:rPr lang="te-IN" sz="2400" dirty="0" smtClean="0"/>
              <a:t> ఛందోరీతి అత్యంత ప్రాచీనమైన తెలుగు పద్య ఛందోరీతుల్లో ఒకటి. </a:t>
            </a:r>
            <a:r>
              <a:rPr lang="te-IN" sz="2400" dirty="0" smtClean="0">
                <a:hlinkClick r:id="rId2" tooltip="తెలుగు సాహిత్యం - ప్రాఙ్నన్నయ యుగము"/>
              </a:rPr>
              <a:t>ప్రాఙ్నన్నయ యుగముగా</a:t>
            </a:r>
            <a:r>
              <a:rPr lang="te-IN" sz="2400" dirty="0" smtClean="0"/>
              <a:t> పేర్కొనే 9వ శతాబ్ది నాటి పండరంగని నెల్లూరి శాసనంలోని పద్యం తరువోజ ఛందస్సులో ఉండడాన్ని పరిశోధకులు గుర్తించారు</a:t>
            </a: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228600"/>
            <a:ext cx="2496196" cy="1015663"/>
          </a:xfrm>
          <a:prstGeom prst="rect">
            <a:avLst/>
          </a:prstGeom>
        </p:spPr>
        <p:txBody>
          <a:bodyPr wrap="none">
            <a:spAutoFit/>
          </a:bodyPr>
          <a:lstStyle/>
          <a:p>
            <a:pPr>
              <a:lnSpc>
                <a:spcPct val="150000"/>
              </a:lnSpc>
            </a:pPr>
            <a:r>
              <a:rPr lang="te-IN" sz="4000" b="1" i="1" u="sng" dirty="0" smtClean="0"/>
              <a:t>లక్షణములు</a:t>
            </a:r>
            <a:endParaRPr lang="te-IN" sz="4000" b="1" i="1" u="sng" dirty="0"/>
          </a:p>
        </p:txBody>
      </p:sp>
      <p:sp>
        <p:nvSpPr>
          <p:cNvPr id="3" name="Rectangle 2"/>
          <p:cNvSpPr/>
          <p:nvPr/>
        </p:nvSpPr>
        <p:spPr>
          <a:xfrm>
            <a:off x="304800" y="1219200"/>
            <a:ext cx="8534400" cy="1754326"/>
          </a:xfrm>
          <a:prstGeom prst="rect">
            <a:avLst/>
          </a:prstGeom>
        </p:spPr>
        <p:txBody>
          <a:bodyPr wrap="square">
            <a:spAutoFit/>
          </a:bodyPr>
          <a:lstStyle/>
          <a:p>
            <a:pPr>
              <a:lnSpc>
                <a:spcPct val="150000"/>
              </a:lnSpc>
            </a:pPr>
            <a:r>
              <a:rPr lang="te-IN" sz="2400" dirty="0" smtClean="0"/>
              <a:t>పద్యమునకు నాలుగు పాదములుండును.</a:t>
            </a:r>
          </a:p>
          <a:p>
            <a:pPr>
              <a:lnSpc>
                <a:spcPct val="150000"/>
              </a:lnSpc>
            </a:pPr>
            <a:r>
              <a:rPr lang="te-IN" sz="2400" dirty="0" smtClean="0"/>
              <a:t>పాదమునకు మూడు </a:t>
            </a:r>
            <a:r>
              <a:rPr lang="te-IN" sz="2400" dirty="0" smtClean="0">
                <a:hlinkClick r:id="rId2" tooltip="ఇంద్ర గణములు (పుట లేదు)"/>
              </a:rPr>
              <a:t>ఇంద్ర గణములు</a:t>
            </a:r>
            <a:r>
              <a:rPr lang="te-IN" sz="2400" dirty="0" smtClean="0"/>
              <a:t>, ఆ పైన ఒక </a:t>
            </a:r>
            <a:r>
              <a:rPr lang="te-IN" sz="2400" dirty="0" smtClean="0">
                <a:hlinkClick r:id="rId3" tooltip="సూర్య గణము (పుట లేదు)"/>
              </a:rPr>
              <a:t>సూర్య గణము</a:t>
            </a:r>
            <a:r>
              <a:rPr lang="te-IN" sz="2400" dirty="0" smtClean="0"/>
              <a:t>, మళ్ళీ మూడు ఇంద్ర గణములు, ఒక సూర్య గణము ఉండవలెను.</a:t>
            </a:r>
            <a:endParaRPr lang="te-IN"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304800"/>
            <a:ext cx="1176925" cy="707886"/>
          </a:xfrm>
          <a:prstGeom prst="rect">
            <a:avLst/>
          </a:prstGeom>
        </p:spPr>
        <p:txBody>
          <a:bodyPr wrap="none">
            <a:spAutoFit/>
          </a:bodyPr>
          <a:lstStyle/>
          <a:p>
            <a:r>
              <a:rPr lang="te-IN" sz="4000" b="1" i="1" u="sng" dirty="0" smtClean="0"/>
              <a:t>యతి</a:t>
            </a:r>
            <a:endParaRPr lang="te-IN" sz="4000" b="1" i="1" u="sng" dirty="0"/>
          </a:p>
        </p:txBody>
      </p:sp>
      <p:sp>
        <p:nvSpPr>
          <p:cNvPr id="3" name="Rectangle 2"/>
          <p:cNvSpPr/>
          <p:nvPr/>
        </p:nvSpPr>
        <p:spPr>
          <a:xfrm>
            <a:off x="304800" y="1066800"/>
            <a:ext cx="8458200" cy="1708160"/>
          </a:xfrm>
          <a:prstGeom prst="rect">
            <a:avLst/>
          </a:prstGeom>
        </p:spPr>
        <p:txBody>
          <a:bodyPr wrap="square">
            <a:spAutoFit/>
          </a:bodyPr>
          <a:lstStyle/>
          <a:p>
            <a:pPr>
              <a:lnSpc>
                <a:spcPct val="150000"/>
              </a:lnSpc>
            </a:pPr>
            <a:r>
              <a:rPr lang="te-IN" sz="2400" dirty="0" smtClean="0"/>
              <a:t>పాదములోని మొదటి అక్షరమునకు మూడు చోట్ల </a:t>
            </a:r>
            <a:r>
              <a:rPr lang="te-IN" sz="2400" dirty="0" smtClean="0">
                <a:hlinkClick r:id="rId2" tooltip="యతి"/>
              </a:rPr>
              <a:t>యతి</a:t>
            </a:r>
            <a:r>
              <a:rPr lang="te-IN" sz="2400" dirty="0" smtClean="0"/>
              <a:t> ఉండవలెను.</a:t>
            </a:r>
            <a:br>
              <a:rPr lang="te-IN" sz="2400" dirty="0" smtClean="0"/>
            </a:br>
            <a:r>
              <a:rPr lang="te-IN" sz="2400" dirty="0" smtClean="0"/>
              <a:t>పాదాది అక్షరమునకు పాదంలోని మూడవ, ఐదవ, ఏడవ గణముల మొదటి అక్షరముతో యతి నియమమున్నది.</a:t>
            </a:r>
            <a:endParaRPr lang="en-US" sz="2400" dirty="0"/>
          </a:p>
        </p:txBody>
      </p:sp>
      <p:sp>
        <p:nvSpPr>
          <p:cNvPr id="4" name="Rectangle 3"/>
          <p:cNvSpPr/>
          <p:nvPr/>
        </p:nvSpPr>
        <p:spPr>
          <a:xfrm>
            <a:off x="4038600" y="2797314"/>
            <a:ext cx="1029449" cy="707886"/>
          </a:xfrm>
          <a:prstGeom prst="rect">
            <a:avLst/>
          </a:prstGeom>
        </p:spPr>
        <p:txBody>
          <a:bodyPr wrap="none">
            <a:spAutoFit/>
          </a:bodyPr>
          <a:lstStyle/>
          <a:p>
            <a:r>
              <a:rPr lang="te-IN" sz="4000" b="1" i="1" u="sng" dirty="0" smtClean="0"/>
              <a:t>ప్రాస</a:t>
            </a:r>
            <a:endParaRPr lang="te-IN" sz="4000" b="1" i="1" u="sng" dirty="0"/>
          </a:p>
        </p:txBody>
      </p:sp>
      <p:sp>
        <p:nvSpPr>
          <p:cNvPr id="5" name="Rectangle 4"/>
          <p:cNvSpPr/>
          <p:nvPr/>
        </p:nvSpPr>
        <p:spPr>
          <a:xfrm>
            <a:off x="2438400" y="3657600"/>
            <a:ext cx="4512774" cy="461665"/>
          </a:xfrm>
          <a:prstGeom prst="rect">
            <a:avLst/>
          </a:prstGeom>
        </p:spPr>
        <p:txBody>
          <a:bodyPr wrap="none">
            <a:spAutoFit/>
          </a:bodyPr>
          <a:lstStyle/>
          <a:p>
            <a:r>
              <a:rPr lang="te-IN" sz="2400" b="1" i="1" u="sng" dirty="0" smtClean="0"/>
              <a:t>రెండవ అక్షరమున </a:t>
            </a:r>
            <a:r>
              <a:rPr lang="te-IN" sz="2400" b="1" i="1" u="sng" dirty="0" smtClean="0">
                <a:hlinkClick r:id="rId3" tooltip="ప్రాస"/>
              </a:rPr>
              <a:t>ప్రాస</a:t>
            </a:r>
            <a:r>
              <a:rPr lang="te-IN" sz="2400" b="1" i="1" u="sng" dirty="0" smtClean="0"/>
              <a:t> నుంచవలెను.</a:t>
            </a:r>
            <a:endParaRPr lang="en-US" sz="2400" b="1" i="1" u="sng"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304800"/>
            <a:ext cx="1646605" cy="707886"/>
          </a:xfrm>
          <a:prstGeom prst="rect">
            <a:avLst/>
          </a:prstGeom>
        </p:spPr>
        <p:txBody>
          <a:bodyPr wrap="none">
            <a:spAutoFit/>
          </a:bodyPr>
          <a:lstStyle/>
          <a:p>
            <a:r>
              <a:rPr lang="te-IN" sz="4000" b="1" i="1" u="sng" dirty="0" smtClean="0"/>
              <a:t>గమనిక</a:t>
            </a:r>
            <a:endParaRPr lang="te-IN" sz="4000" b="1" i="1" u="sng" dirty="0"/>
          </a:p>
        </p:txBody>
      </p:sp>
      <p:sp>
        <p:nvSpPr>
          <p:cNvPr id="3" name="Rectangle 2"/>
          <p:cNvSpPr/>
          <p:nvPr/>
        </p:nvSpPr>
        <p:spPr>
          <a:xfrm>
            <a:off x="228600" y="990600"/>
            <a:ext cx="8763000" cy="3416320"/>
          </a:xfrm>
          <a:prstGeom prst="rect">
            <a:avLst/>
          </a:prstGeom>
        </p:spPr>
        <p:txBody>
          <a:bodyPr wrap="square">
            <a:spAutoFit/>
          </a:bodyPr>
          <a:lstStyle/>
          <a:p>
            <a:pPr>
              <a:lnSpc>
                <a:spcPct val="150000"/>
              </a:lnSpc>
            </a:pPr>
            <a:r>
              <a:rPr lang="te-IN" sz="2400" dirty="0" smtClean="0"/>
              <a:t>ఒక్కొక్క తరువోజ పాదము రెండు </a:t>
            </a:r>
            <a:r>
              <a:rPr lang="te-IN" sz="2400" dirty="0" smtClean="0">
                <a:hlinkClick r:id="rId2" tooltip="ద్విపద"/>
              </a:rPr>
              <a:t>ద్విపద</a:t>
            </a:r>
            <a:r>
              <a:rPr lang="te-IN" sz="2400" dirty="0" smtClean="0"/>
              <a:t> పద్యపాదములు కలసిన రీతిలో (అనగా ఒక ద్విపద పద్యము వలె) ఉంటుంది. ఒకే ఒక భేదమేమిటంటే ప్రతి పాదంలో మూడు చోట్ల యతి కలుస్తుంది - అంటే ద్విపద పద్యములోని రెండు పాదములకూ సాధారణంగా ఉండే యతి కాక పాదాల మొదటి అక్షరములకు కూడా యతి నుంచవలెను. అప్పుడు మొదటి అక్షరముతోనే రెండు పాదములకు మొత్తమూ యతి చెల్లించినట్టు అవుతుంది.</a:t>
            </a: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28600"/>
            <a:ext cx="2613216" cy="707886"/>
          </a:xfrm>
          <a:prstGeom prst="rect">
            <a:avLst/>
          </a:prstGeom>
        </p:spPr>
        <p:txBody>
          <a:bodyPr wrap="none">
            <a:spAutoFit/>
          </a:bodyPr>
          <a:lstStyle/>
          <a:p>
            <a:r>
              <a:rPr lang="te-IN" sz="4000" b="1" i="1" u="sng" dirty="0" smtClean="0"/>
              <a:t>ఉప జాతులు</a:t>
            </a:r>
            <a:endParaRPr lang="te-IN" sz="4000" b="1" i="1" u="sng" dirty="0"/>
          </a:p>
        </p:txBody>
      </p:sp>
      <p:sp>
        <p:nvSpPr>
          <p:cNvPr id="3" name="Rectangle 2"/>
          <p:cNvSpPr/>
          <p:nvPr/>
        </p:nvSpPr>
        <p:spPr>
          <a:xfrm>
            <a:off x="3581400" y="990600"/>
            <a:ext cx="1208985" cy="553998"/>
          </a:xfrm>
          <a:prstGeom prst="rect">
            <a:avLst/>
          </a:prstGeom>
        </p:spPr>
        <p:txBody>
          <a:bodyPr wrap="none">
            <a:spAutoFit/>
          </a:bodyPr>
          <a:lstStyle/>
          <a:p>
            <a:r>
              <a:rPr lang="te-IN" sz="3000" b="1" i="1" u="sng" dirty="0" smtClean="0"/>
              <a:t>తేటగీతి</a:t>
            </a:r>
            <a:endParaRPr lang="te-IN" sz="3000" b="1" i="1" u="sng" dirty="0"/>
          </a:p>
        </p:txBody>
      </p:sp>
      <p:sp>
        <p:nvSpPr>
          <p:cNvPr id="4" name="Rectangle 3"/>
          <p:cNvSpPr/>
          <p:nvPr/>
        </p:nvSpPr>
        <p:spPr>
          <a:xfrm>
            <a:off x="2286000" y="2035076"/>
            <a:ext cx="7620000" cy="2308324"/>
          </a:xfrm>
          <a:prstGeom prst="rect">
            <a:avLst/>
          </a:prstGeom>
        </p:spPr>
        <p:txBody>
          <a:bodyPr wrap="square">
            <a:spAutoFit/>
          </a:bodyPr>
          <a:lstStyle/>
          <a:p>
            <a:pPr>
              <a:lnSpc>
                <a:spcPct val="150000"/>
              </a:lnSpc>
            </a:pPr>
            <a:r>
              <a:rPr lang="te-IN" sz="2400" b="1" i="1" dirty="0" smtClean="0"/>
              <a:t>విని దశగ్రీవు డంగజ వివశు డగుచు</a:t>
            </a:r>
          </a:p>
          <a:p>
            <a:pPr>
              <a:lnSpc>
                <a:spcPct val="150000"/>
              </a:lnSpc>
            </a:pPr>
            <a:r>
              <a:rPr lang="te-IN" sz="2400" b="1" i="1" dirty="0" smtClean="0"/>
              <a:t>నర్థి బంచిన బసిడిఱ్రి యై నటించు</a:t>
            </a:r>
          </a:p>
          <a:p>
            <a:pPr>
              <a:lnSpc>
                <a:spcPct val="150000"/>
              </a:lnSpc>
            </a:pPr>
            <a:r>
              <a:rPr lang="te-IN" sz="2400" b="1" i="1" dirty="0" smtClean="0"/>
              <a:t>నీచు మారీచు రాముడు నెఱి వధించె</a:t>
            </a:r>
          </a:p>
          <a:p>
            <a:pPr>
              <a:lnSpc>
                <a:spcPct val="150000"/>
              </a:lnSpc>
            </a:pPr>
            <a:r>
              <a:rPr lang="te-IN" sz="2400" b="1" i="1" dirty="0" smtClean="0"/>
              <a:t>నంతలో సీత గొనిపోయె నసురవిభుడు</a:t>
            </a:r>
            <a:endParaRPr lang="te-IN" sz="24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152400"/>
            <a:ext cx="2771913" cy="707886"/>
          </a:xfrm>
          <a:prstGeom prst="rect">
            <a:avLst/>
          </a:prstGeom>
        </p:spPr>
        <p:txBody>
          <a:bodyPr wrap="none">
            <a:spAutoFit/>
          </a:bodyPr>
          <a:lstStyle/>
          <a:p>
            <a:r>
              <a:rPr lang="te-IN" sz="4000" b="1" i="1" u="sng" dirty="0" smtClean="0"/>
              <a:t>వేద ఛందస్సు</a:t>
            </a:r>
            <a:endParaRPr lang="te-IN" sz="4000" b="1" i="1" u="sng" dirty="0"/>
          </a:p>
        </p:txBody>
      </p:sp>
      <p:sp>
        <p:nvSpPr>
          <p:cNvPr id="3" name="Rectangle 2"/>
          <p:cNvSpPr/>
          <p:nvPr/>
        </p:nvSpPr>
        <p:spPr>
          <a:xfrm>
            <a:off x="76200" y="1017687"/>
            <a:ext cx="9144000" cy="5078313"/>
          </a:xfrm>
          <a:prstGeom prst="rect">
            <a:avLst/>
          </a:prstGeom>
        </p:spPr>
        <p:txBody>
          <a:bodyPr wrap="square">
            <a:spAutoFit/>
          </a:bodyPr>
          <a:lstStyle/>
          <a:p>
            <a:pPr>
              <a:lnSpc>
                <a:spcPct val="150000"/>
              </a:lnSpc>
            </a:pPr>
            <a:r>
              <a:rPr lang="te-IN" sz="2400" dirty="0" smtClean="0"/>
              <a:t>వేదాలలో ముఖ్యంగా అనుష్టుప్ (8 అక్షరములు), బృహతి (9), పంక్తి (10), త్రిష్టుప్ (11), జగతి (12) అనబడు ఛందములను ఉపయోగించారు. మిక్కిలి ప్రఖ్యాతి గడించిన ఛందస్సు త్రిపద గాయత్రీ ఛందస్సు. అది తత్సవితుర్వరేణియం భర్గోదేవస్య ధీమహీ ధియో యోనః ప్రచోదయాత్. కొందరు మొదటి పాదములో వరేణ్యం అంటారు. అప్పుడు గాయత్రి ఛందస్సుకు 23 అక్షరాలే. ఇది గాయత్రిలో ఒక ప్రత్యేకత</a:t>
            </a:r>
            <a:r>
              <a:rPr lang="te-IN" sz="2400" dirty="0" smtClean="0"/>
              <a:t>.</a:t>
            </a:r>
            <a:r>
              <a:rPr lang="te-IN" sz="2400" dirty="0" smtClean="0"/>
              <a:t> ఛందస్సు వేదాంగమైనప్పటికీ, వేద ఛందస్సును వివరించే గ్రంథాలేవీ ప్రస్తుతము లభ్యము కావట్లేదు. ఛందో శాస్త్రముపై ప్రస్తుతం లభ్యమవుతున్న అత్యంత పురాతనమైన గ్రంథము ప్రాచీన భారతీయ గణిత శాస్త్రజ్ఞుడైన </a:t>
            </a:r>
            <a:r>
              <a:rPr lang="te-IN" sz="2400" dirty="0" smtClean="0">
                <a:hlinkClick r:id="rId2" tooltip="పింగళుడు"/>
              </a:rPr>
              <a:t>పింగళుడు</a:t>
            </a:r>
            <a:r>
              <a:rPr lang="te-IN" sz="2400" dirty="0" smtClean="0"/>
              <a:t> రచించిన </a:t>
            </a:r>
            <a:r>
              <a:rPr lang="te-IN" sz="2400" i="1" dirty="0" smtClean="0"/>
              <a:t>ఛందస్ శాస్త్ర</a:t>
            </a:r>
            <a:r>
              <a:rPr lang="te-IN" sz="2400" dirty="0" smtClean="0"/>
              <a:t>. ఇది వేద సంస్కృతము,</a:t>
            </a: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0" y="304800"/>
            <a:ext cx="1899879" cy="707886"/>
          </a:xfrm>
          <a:prstGeom prst="rect">
            <a:avLst/>
          </a:prstGeom>
        </p:spPr>
        <p:txBody>
          <a:bodyPr wrap="none">
            <a:spAutoFit/>
          </a:bodyPr>
          <a:lstStyle/>
          <a:p>
            <a:r>
              <a:rPr lang="te-IN" sz="4000" b="1" i="1" u="sng" dirty="0" smtClean="0"/>
              <a:t>లక్షణాలు</a:t>
            </a:r>
            <a:endParaRPr lang="te-IN" sz="4000" b="1" i="1" u="sng" dirty="0"/>
          </a:p>
        </p:txBody>
      </p:sp>
      <p:sp>
        <p:nvSpPr>
          <p:cNvPr id="3" name="Rectangle 2"/>
          <p:cNvSpPr/>
          <p:nvPr/>
        </p:nvSpPr>
        <p:spPr>
          <a:xfrm>
            <a:off x="457200" y="1058882"/>
            <a:ext cx="7924800" cy="3970318"/>
          </a:xfrm>
          <a:prstGeom prst="rect">
            <a:avLst/>
          </a:prstGeom>
        </p:spPr>
        <p:txBody>
          <a:bodyPr wrap="square">
            <a:spAutoFit/>
          </a:bodyPr>
          <a:lstStyle/>
          <a:p>
            <a:pPr>
              <a:lnSpc>
                <a:spcPct val="150000"/>
              </a:lnSpc>
            </a:pPr>
            <a:r>
              <a:rPr lang="te-IN" sz="2400" b="1" dirty="0" smtClean="0"/>
              <a:t>"సూర్యుడొక్కరుండు సురరాజులిద్దరు</a:t>
            </a:r>
            <a:r>
              <a:rPr lang="te-IN" sz="2400" dirty="0" smtClean="0"/>
              <a:t/>
            </a:r>
            <a:br>
              <a:rPr lang="te-IN" sz="2400" dirty="0" smtClean="0"/>
            </a:br>
            <a:r>
              <a:rPr lang="te-IN" sz="2400" dirty="0" smtClean="0"/>
              <a:t/>
            </a:r>
            <a:br>
              <a:rPr lang="te-IN" sz="2400" dirty="0" smtClean="0"/>
            </a:br>
            <a:r>
              <a:rPr lang="te-IN" sz="2400" b="1" dirty="0" smtClean="0"/>
              <a:t>దినకరద్వయంబు తేటగీతి</a:t>
            </a:r>
            <a:r>
              <a:rPr lang="te-IN" sz="2400" dirty="0" smtClean="0"/>
              <a:t>"</a:t>
            </a:r>
          </a:p>
          <a:p>
            <a:pPr>
              <a:lnSpc>
                <a:spcPct val="150000"/>
              </a:lnSpc>
            </a:pPr>
            <a:r>
              <a:rPr lang="te-IN" sz="2400" dirty="0" smtClean="0"/>
              <a:t>- అప్పకవీయము</a:t>
            </a:r>
          </a:p>
          <a:p>
            <a:pPr>
              <a:lnSpc>
                <a:spcPct val="150000"/>
              </a:lnSpc>
            </a:pPr>
            <a:r>
              <a:rPr lang="te-IN" sz="2400" dirty="0" smtClean="0"/>
              <a:t>పాదాలు: 4</a:t>
            </a:r>
          </a:p>
          <a:p>
            <a:pPr>
              <a:lnSpc>
                <a:spcPct val="150000"/>
              </a:lnSpc>
            </a:pPr>
            <a:r>
              <a:rPr lang="te-IN" sz="2400" dirty="0" smtClean="0"/>
              <a:t>ప్రతిపాదంలోనూ ఒక </a:t>
            </a:r>
            <a:r>
              <a:rPr lang="te-IN" sz="2400" dirty="0" smtClean="0">
                <a:hlinkClick r:id="rId2" tooltip="ఛందస్సు"/>
              </a:rPr>
              <a:t>సూర్యగణం</a:t>
            </a:r>
            <a:r>
              <a:rPr lang="te-IN" sz="2400" dirty="0" smtClean="0"/>
              <a:t> + రెండు </a:t>
            </a:r>
            <a:r>
              <a:rPr lang="te-IN" sz="2400" dirty="0" smtClean="0">
                <a:hlinkClick r:id="rId2" tooltip="ఛందస్సు"/>
              </a:rPr>
              <a:t>ఇంద్ర గణాలు</a:t>
            </a:r>
            <a:r>
              <a:rPr lang="te-IN" sz="2400" dirty="0" smtClean="0"/>
              <a:t> + రెండు సూర్యగణాలు ఉంటాయి</a:t>
            </a:r>
            <a:endParaRPr lang="te-IN"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228600"/>
            <a:ext cx="1176925" cy="707886"/>
          </a:xfrm>
          <a:prstGeom prst="rect">
            <a:avLst/>
          </a:prstGeom>
        </p:spPr>
        <p:txBody>
          <a:bodyPr wrap="none">
            <a:spAutoFit/>
          </a:bodyPr>
          <a:lstStyle/>
          <a:p>
            <a:r>
              <a:rPr lang="te-IN" sz="4000" b="1" i="1" u="sng" dirty="0" smtClean="0"/>
              <a:t>యతి</a:t>
            </a:r>
            <a:endParaRPr lang="te-IN" sz="4000" b="1" i="1" u="sng" dirty="0"/>
          </a:p>
        </p:txBody>
      </p:sp>
      <p:sp>
        <p:nvSpPr>
          <p:cNvPr id="3" name="Rectangle 2"/>
          <p:cNvSpPr/>
          <p:nvPr/>
        </p:nvSpPr>
        <p:spPr>
          <a:xfrm>
            <a:off x="304800" y="914400"/>
            <a:ext cx="8458200" cy="2308324"/>
          </a:xfrm>
          <a:prstGeom prst="rect">
            <a:avLst/>
          </a:prstGeom>
        </p:spPr>
        <p:txBody>
          <a:bodyPr wrap="square">
            <a:spAutoFit/>
          </a:bodyPr>
          <a:lstStyle/>
          <a:p>
            <a:pPr>
              <a:lnSpc>
                <a:spcPct val="150000"/>
              </a:lnSpc>
            </a:pPr>
            <a:r>
              <a:rPr lang="te-IN" sz="2400" dirty="0" smtClean="0"/>
              <a:t>ఒకటోవ గణం మొదటి అక్షరానికి నాలుగో గణంలో మొదటి అక్షరం </a:t>
            </a:r>
            <a:r>
              <a:rPr lang="te-IN" sz="2400" dirty="0" smtClean="0">
                <a:hlinkClick r:id="rId2" tooltip="యతి"/>
              </a:rPr>
              <a:t>యతి</a:t>
            </a:r>
            <a:endParaRPr lang="te-IN" sz="2400" dirty="0" smtClean="0"/>
          </a:p>
          <a:p>
            <a:pPr>
              <a:lnSpc>
                <a:spcPct val="150000"/>
              </a:lnSpc>
            </a:pPr>
            <a:r>
              <a:rPr lang="te-IN" sz="2400" dirty="0" smtClean="0">
                <a:hlinkClick r:id="rId3" tooltip="ప్రాసయతి"/>
              </a:rPr>
              <a:t>ప్రాసయతి</a:t>
            </a:r>
            <a:r>
              <a:rPr lang="te-IN" sz="2400" dirty="0" smtClean="0"/>
              <a:t> చెల్లును</a:t>
            </a:r>
          </a:p>
          <a:p>
            <a:pPr>
              <a:lnSpc>
                <a:spcPct val="150000"/>
              </a:lnSpc>
            </a:pPr>
            <a:r>
              <a:rPr lang="te-IN" sz="2400" dirty="0" smtClean="0"/>
              <a:t>ప్రాసయతి చెల్లించిన పద్యాన్ని </a:t>
            </a:r>
            <a:r>
              <a:rPr lang="te-IN" sz="2400" dirty="0" smtClean="0">
                <a:hlinkClick r:id="rId4" tooltip="అంతరాక్కర"/>
              </a:rPr>
              <a:t>అంతరాక్కరగా</a:t>
            </a:r>
            <a:r>
              <a:rPr lang="te-IN" sz="2400" dirty="0" smtClean="0"/>
              <a:t> పిలుస్తారు. అయితే అన్ని అంతరాక్కరలు తేటగీతులు కావు.</a:t>
            </a:r>
            <a:endParaRPr lang="te-IN" sz="2400" dirty="0"/>
          </a:p>
        </p:txBody>
      </p:sp>
      <p:sp>
        <p:nvSpPr>
          <p:cNvPr id="4" name="Rectangle 3"/>
          <p:cNvSpPr/>
          <p:nvPr/>
        </p:nvSpPr>
        <p:spPr>
          <a:xfrm>
            <a:off x="4267200" y="3276600"/>
            <a:ext cx="1029449" cy="707886"/>
          </a:xfrm>
          <a:prstGeom prst="rect">
            <a:avLst/>
          </a:prstGeom>
        </p:spPr>
        <p:txBody>
          <a:bodyPr wrap="none">
            <a:spAutoFit/>
          </a:bodyPr>
          <a:lstStyle/>
          <a:p>
            <a:r>
              <a:rPr lang="te-IN" sz="4000" b="1" i="1" u="sng" dirty="0" smtClean="0"/>
              <a:t>ప్రాస</a:t>
            </a:r>
            <a:endParaRPr lang="te-IN" sz="4000" b="1" i="1" u="sng" dirty="0"/>
          </a:p>
        </p:txBody>
      </p:sp>
      <p:sp>
        <p:nvSpPr>
          <p:cNvPr id="5" name="Rectangle 4"/>
          <p:cNvSpPr/>
          <p:nvPr/>
        </p:nvSpPr>
        <p:spPr>
          <a:xfrm>
            <a:off x="609600" y="4429780"/>
            <a:ext cx="2911374" cy="523220"/>
          </a:xfrm>
          <a:prstGeom prst="rect">
            <a:avLst/>
          </a:prstGeom>
        </p:spPr>
        <p:txBody>
          <a:bodyPr wrap="none">
            <a:spAutoFit/>
          </a:bodyPr>
          <a:lstStyle/>
          <a:p>
            <a:r>
              <a:rPr lang="te-IN" sz="2800" u="sng" dirty="0" smtClean="0">
                <a:hlinkClick r:id="rId5"/>
              </a:rPr>
              <a:t>ప్రాస</a:t>
            </a:r>
            <a:r>
              <a:rPr lang="te-IN" sz="2800" dirty="0" smtClean="0"/>
              <a:t> నియమం లేదు</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p:cNvSpPr/>
          <p:nvPr/>
        </p:nvSpPr>
        <p:spPr>
          <a:xfrm>
            <a:off x="3200400" y="228600"/>
            <a:ext cx="1980029" cy="707886"/>
          </a:xfrm>
          <a:prstGeom prst="rect">
            <a:avLst/>
          </a:prstGeom>
        </p:spPr>
        <p:txBody>
          <a:bodyPr wrap="none">
            <a:spAutoFit/>
          </a:bodyPr>
          <a:lstStyle/>
          <a:p>
            <a:r>
              <a:rPr lang="te-IN" sz="4000" b="1" i="1" u="sng" dirty="0" smtClean="0"/>
              <a:t>ఆటవెలది</a:t>
            </a:r>
            <a:endParaRPr lang="te-IN" sz="4000" b="1" i="1" u="sng" dirty="0"/>
          </a:p>
        </p:txBody>
      </p:sp>
      <p:sp>
        <p:nvSpPr>
          <p:cNvPr id="3" name="Rectangle 2"/>
          <p:cNvSpPr/>
          <p:nvPr/>
        </p:nvSpPr>
        <p:spPr>
          <a:xfrm>
            <a:off x="762000" y="990600"/>
            <a:ext cx="7696200" cy="461665"/>
          </a:xfrm>
          <a:prstGeom prst="rect">
            <a:avLst/>
          </a:prstGeom>
        </p:spPr>
        <p:txBody>
          <a:bodyPr wrap="square">
            <a:spAutoFit/>
          </a:bodyPr>
          <a:lstStyle/>
          <a:p>
            <a:r>
              <a:rPr lang="te-IN" sz="2400" b="1" dirty="0" smtClean="0"/>
              <a:t>ఆటవెలది</a:t>
            </a:r>
            <a:r>
              <a:rPr lang="te-IN" sz="2400" dirty="0" smtClean="0"/>
              <a:t> తెలుగు ఛందస్సులో ఒకానొక జాతి పద్యరీతి.</a:t>
            </a:r>
            <a:endParaRPr lang="en-US" sz="2400" dirty="0"/>
          </a:p>
        </p:txBody>
      </p:sp>
      <p:sp>
        <p:nvSpPr>
          <p:cNvPr id="4" name="Rectangle 3"/>
          <p:cNvSpPr/>
          <p:nvPr/>
        </p:nvSpPr>
        <p:spPr>
          <a:xfrm>
            <a:off x="3048000" y="1600200"/>
            <a:ext cx="2496196" cy="707886"/>
          </a:xfrm>
          <a:prstGeom prst="rect">
            <a:avLst/>
          </a:prstGeom>
        </p:spPr>
        <p:txBody>
          <a:bodyPr wrap="none">
            <a:spAutoFit/>
          </a:bodyPr>
          <a:lstStyle/>
          <a:p>
            <a:r>
              <a:rPr lang="te-IN" sz="4000" b="1" i="1" u="sng" dirty="0" smtClean="0"/>
              <a:t>లక్షణములు</a:t>
            </a:r>
            <a:endParaRPr lang="te-IN" sz="4000" b="1" i="1" u="sn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43000" y="245322"/>
            <a:ext cx="6376184" cy="6079278"/>
          </a:xfrm>
          <a:prstGeom prst="rect">
            <a:avLst/>
          </a:prstGeom>
          <a:solidFill>
            <a:srgbClr val="FFFFFF"/>
          </a:solidFill>
          <a:ln w="9525">
            <a:noFill/>
            <a:miter lim="800000"/>
            <a:headEnd/>
            <a:tailEnd/>
          </a:ln>
          <a:effectLst/>
        </p:spPr>
        <p:txBody>
          <a:bodyPr vert="horz" wrap="square" lIns="253920" tIns="47610" rIns="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sz="2200" b="0" i="0" u="none" strike="noStrike" cap="none" normalizeH="0" baseline="0" dirty="0" smtClean="0">
                <a:ln>
                  <a:noFill/>
                </a:ln>
                <a:solidFill>
                  <a:srgbClr val="000000"/>
                </a:solidFill>
                <a:effectLst/>
                <a:latin typeface="Arial" charset="0"/>
                <a:cs typeface="Gautami"/>
              </a:rPr>
              <a:t>సూత్రము</a:t>
            </a:r>
            <a:r>
              <a:rPr kumimoji="0" lang="en-US" sz="2200" b="0" i="0" u="none" strike="noStrike" cap="none" normalizeH="0" baseline="0" dirty="0" smtClean="0">
                <a:ln>
                  <a:noFill/>
                </a:ln>
                <a:solidFill>
                  <a:srgbClr val="000000"/>
                </a:solidFill>
                <a:effectLst/>
                <a:latin typeface="Arial" charset="0"/>
                <a:cs typeface="Gautami"/>
              </a:rPr>
              <a:t>:</a:t>
            </a:r>
            <a:endParaRPr kumimoji="0" lang="en-US" sz="22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e-IN" sz="2200" b="0" i="0" u="none" strike="noStrike" cap="none" normalizeH="0" baseline="0" dirty="0" smtClean="0">
                <a:ln>
                  <a:noFill/>
                </a:ln>
                <a:solidFill>
                  <a:srgbClr val="000000"/>
                </a:solidFill>
                <a:effectLst/>
                <a:latin typeface="Arial" charset="0"/>
                <a:cs typeface="Gautami"/>
              </a:rPr>
              <a:t>ఆ</a:t>
            </a:r>
            <a:r>
              <a:rPr kumimoji="0" lang="en-US" sz="2200" b="0" i="0" u="none" strike="noStrike" cap="none" normalizeH="0" baseline="0" dirty="0" smtClean="0">
                <a:ln>
                  <a:noFill/>
                </a:ln>
                <a:solidFill>
                  <a:srgbClr val="000000"/>
                </a:solidFill>
                <a:effectLst/>
                <a:latin typeface="Arial" charset="0"/>
                <a:cs typeface="Gautami"/>
              </a:rPr>
              <a:t>. </a:t>
            </a:r>
            <a:r>
              <a:rPr kumimoji="0" lang="te-IN" sz="2200" b="0" i="0" u="none" strike="noStrike" cap="none" normalizeH="0" baseline="0" dirty="0" smtClean="0">
                <a:ln>
                  <a:noFill/>
                </a:ln>
                <a:solidFill>
                  <a:srgbClr val="000000"/>
                </a:solidFill>
                <a:effectLst/>
                <a:latin typeface="Arial" charset="0"/>
                <a:cs typeface="Gautami"/>
              </a:rPr>
              <a:t>ఇనగణ త్రయంబు నింద్ర ద్వయంబును</a:t>
            </a:r>
            <a:r>
              <a:rPr kumimoji="0" lang="en-US" sz="2200" b="0" i="0" u="none" strike="noStrike" cap="none" normalizeH="0" baseline="0" dirty="0" smtClean="0">
                <a:ln>
                  <a:noFill/>
                </a:ln>
                <a:solidFill>
                  <a:srgbClr val="000000"/>
                </a:solidFill>
                <a:effectLst/>
                <a:latin typeface="Arial" charset="0"/>
                <a:cs typeface="Arial" charset="0"/>
              </a:rPr>
              <a:t/>
            </a:r>
            <a:br>
              <a:rPr kumimoji="0" lang="en-US" sz="2200" b="0" i="0" u="none" strike="noStrike" cap="none" normalizeH="0" baseline="0" dirty="0" smtClean="0">
                <a:ln>
                  <a:noFill/>
                </a:ln>
                <a:solidFill>
                  <a:srgbClr val="000000"/>
                </a:solidFill>
                <a:effectLst/>
                <a:latin typeface="Arial" charset="0"/>
                <a:cs typeface="Arial" charset="0"/>
              </a:rPr>
            </a:br>
            <a:r>
              <a:rPr kumimoji="0" lang="te-IN" sz="2200" b="0" i="0" u="none" strike="noStrike" cap="none" normalizeH="0" baseline="0" dirty="0" smtClean="0">
                <a:ln>
                  <a:noFill/>
                </a:ln>
                <a:solidFill>
                  <a:srgbClr val="000000"/>
                </a:solidFill>
                <a:effectLst/>
                <a:latin typeface="Arial" charset="0"/>
                <a:cs typeface="Gautami"/>
              </a:rPr>
              <a:t>హంస పంచకంబు ఆటవెలది</a:t>
            </a:r>
            <a:r>
              <a:rPr kumimoji="0" lang="en-US" sz="2200" b="0" i="0" u="none" strike="noStrike" cap="none" normalizeH="0" baseline="0" dirty="0" smtClean="0">
                <a:ln>
                  <a:noFill/>
                </a:ln>
                <a:solidFill>
                  <a:srgbClr val="000000"/>
                </a:solidFill>
                <a:effectLst/>
                <a:latin typeface="Arial" charset="0"/>
                <a:cs typeface="Gautami"/>
              </a:rPr>
              <a:t>.</a:t>
            </a:r>
            <a:endParaRPr kumimoji="0" lang="en-US" sz="22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sz="2200" b="0" i="0" u="none" strike="noStrike" cap="none" normalizeH="0" baseline="0" dirty="0" smtClean="0">
                <a:ln>
                  <a:noFill/>
                </a:ln>
                <a:solidFill>
                  <a:srgbClr val="000000"/>
                </a:solidFill>
                <a:effectLst/>
                <a:latin typeface="Arial" charset="0"/>
                <a:cs typeface="Gautami"/>
              </a:rPr>
              <a:t>ఇందు నాలుగు పాదములుంటాయి</a:t>
            </a:r>
            <a:r>
              <a:rPr kumimoji="0" lang="en-US" sz="2200" b="0" i="0" u="none" strike="noStrike" cap="none" normalizeH="0" baseline="0" dirty="0" smtClean="0">
                <a:ln>
                  <a:noFill/>
                </a:ln>
                <a:solidFill>
                  <a:srgbClr val="000000"/>
                </a:solidFill>
                <a:effectLst/>
                <a:latin typeface="Arial" charset="0"/>
                <a:cs typeface="Gautami"/>
              </a:rPr>
              <a:t>.</a:t>
            </a:r>
            <a:endParaRPr kumimoji="0" lang="en-US" sz="22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2200" b="0" i="0" u="none" strike="noStrike" cap="none" normalizeH="0" baseline="0" dirty="0" smtClean="0">
                <a:ln>
                  <a:noFill/>
                </a:ln>
                <a:solidFill>
                  <a:srgbClr val="000000"/>
                </a:solidFill>
                <a:effectLst/>
                <a:latin typeface="Arial" charset="0"/>
                <a:cs typeface="Arial" charset="0"/>
              </a:rPr>
              <a:t>1, 3</a:t>
            </a:r>
            <a:r>
              <a:rPr kumimoji="0" lang="te-IN" sz="2200" b="0" i="0" u="none" strike="noStrike" cap="none" normalizeH="0" baseline="0" dirty="0" smtClean="0">
                <a:ln>
                  <a:noFill/>
                </a:ln>
                <a:solidFill>
                  <a:srgbClr val="000000"/>
                </a:solidFill>
                <a:effectLst/>
                <a:latin typeface="Arial" charset="0"/>
                <a:cs typeface="Arial" charset="0"/>
              </a:rPr>
              <a:t> పాదాలు మొదట </a:t>
            </a:r>
            <a:r>
              <a:rPr kumimoji="0" lang="en-US" sz="2200" b="0" i="0" u="none" strike="noStrike" cap="none" normalizeH="0" baseline="0" dirty="0" smtClean="0">
                <a:ln>
                  <a:noFill/>
                </a:ln>
                <a:solidFill>
                  <a:srgbClr val="000000"/>
                </a:solidFill>
                <a:effectLst/>
                <a:latin typeface="Arial" charset="0"/>
                <a:cs typeface="Arial" charset="0"/>
              </a:rPr>
              <a:t>3</a:t>
            </a:r>
            <a:r>
              <a:rPr kumimoji="0" lang="te-IN" sz="2200" b="0" i="0" u="none" strike="noStrike" cap="none" normalizeH="0" baseline="0" dirty="0" smtClean="0">
                <a:ln>
                  <a:noFill/>
                </a:ln>
                <a:solidFill>
                  <a:srgbClr val="000000"/>
                </a:solidFill>
                <a:effectLst/>
                <a:latin typeface="Arial" charset="0"/>
                <a:cs typeface="Arial" charset="0"/>
              </a:rPr>
              <a:t> సూర్య గణాలు తరువాత </a:t>
            </a:r>
            <a:r>
              <a:rPr kumimoji="0" lang="en-US" sz="2200" b="0" i="0" u="none" strike="noStrike" cap="none" normalizeH="0" baseline="0" dirty="0" smtClean="0">
                <a:ln>
                  <a:noFill/>
                </a:ln>
                <a:solidFill>
                  <a:srgbClr val="000000"/>
                </a:solidFill>
                <a:effectLst/>
                <a:latin typeface="Arial" charset="0"/>
                <a:cs typeface="Arial" charset="0"/>
              </a:rPr>
              <a:t>2</a:t>
            </a:r>
            <a:r>
              <a:rPr kumimoji="0" lang="te-IN" sz="2200" b="0" i="0" u="none" strike="noStrike" cap="none" normalizeH="0" baseline="0" dirty="0" smtClean="0">
                <a:ln>
                  <a:noFill/>
                </a:ln>
                <a:solidFill>
                  <a:srgbClr val="000000"/>
                </a:solidFill>
                <a:effectLst/>
                <a:latin typeface="Arial" charset="0"/>
                <a:cs typeface="Arial" charset="0"/>
              </a:rPr>
              <a:t> ఇంద్ర గణాలు కలిగి ఉంటాయి</a:t>
            </a:r>
            <a:r>
              <a:rPr kumimoji="0" lang="en-US" sz="2200" b="0" i="0" u="none" strike="noStrike" cap="none" normalizeH="0" baseline="0" dirty="0" smtClean="0">
                <a:ln>
                  <a:noFill/>
                </a:ln>
                <a:solidFill>
                  <a:srgbClr val="000000"/>
                </a:solidFill>
                <a:effectLst/>
                <a:latin typeface="Arial" charset="0"/>
                <a:cs typeface="Arial" charset="0"/>
              </a:rPr>
              <a:t>.</a:t>
            </a:r>
            <a:br>
              <a:rPr kumimoji="0" lang="en-US" sz="2200" b="0" i="0" u="none" strike="noStrike" cap="none" normalizeH="0" baseline="0" dirty="0" smtClean="0">
                <a:ln>
                  <a:noFill/>
                </a:ln>
                <a:solidFill>
                  <a:srgbClr val="000000"/>
                </a:solidFill>
                <a:effectLst/>
                <a:latin typeface="Arial" charset="0"/>
                <a:cs typeface="Arial" charset="0"/>
              </a:rPr>
            </a:br>
            <a:r>
              <a:rPr kumimoji="0" lang="en-US" sz="2200" b="0" i="0" u="none" strike="noStrike" cap="none" normalizeH="0" baseline="0" dirty="0" smtClean="0">
                <a:ln>
                  <a:noFill/>
                </a:ln>
                <a:solidFill>
                  <a:srgbClr val="000000"/>
                </a:solidFill>
                <a:effectLst/>
                <a:latin typeface="Arial" charset="0"/>
                <a:cs typeface="Arial" charset="0"/>
              </a:rPr>
              <a:t>2,4</a:t>
            </a:r>
            <a:r>
              <a:rPr kumimoji="0" lang="te-IN" sz="2200" b="0" i="0" u="none" strike="noStrike" cap="none" normalizeH="0" baseline="0" dirty="0" smtClean="0">
                <a:ln>
                  <a:noFill/>
                </a:ln>
                <a:solidFill>
                  <a:srgbClr val="000000"/>
                </a:solidFill>
                <a:effectLst/>
                <a:latin typeface="Arial" charset="0"/>
                <a:cs typeface="Arial" charset="0"/>
              </a:rPr>
              <a:t> పాదాలు </a:t>
            </a:r>
            <a:r>
              <a:rPr kumimoji="0" lang="en-US" sz="2200" b="0" i="0" u="none" strike="noStrike" cap="none" normalizeH="0" baseline="0" dirty="0" smtClean="0">
                <a:ln>
                  <a:noFill/>
                </a:ln>
                <a:solidFill>
                  <a:srgbClr val="000000"/>
                </a:solidFill>
                <a:effectLst/>
                <a:latin typeface="Arial" charset="0"/>
                <a:cs typeface="Arial" charset="0"/>
              </a:rPr>
              <a:t>5</a:t>
            </a:r>
            <a:r>
              <a:rPr kumimoji="0" lang="te-IN" sz="2200" b="0" i="0" u="none" strike="noStrike" cap="none" normalizeH="0" baseline="0" dirty="0" smtClean="0">
                <a:ln>
                  <a:noFill/>
                </a:ln>
                <a:solidFill>
                  <a:srgbClr val="000000"/>
                </a:solidFill>
                <a:effectLst/>
                <a:latin typeface="Arial" charset="0"/>
                <a:cs typeface="Arial" charset="0"/>
              </a:rPr>
              <a:t> సూర్య గణాలు ఉంటాయి</a:t>
            </a:r>
            <a:r>
              <a:rPr kumimoji="0" lang="en-US" sz="2200" b="0" i="0" u="none" strike="noStrike" cap="none" normalizeH="0" baseline="0" dirty="0" smtClean="0">
                <a:ln>
                  <a:noFill/>
                </a:ln>
                <a:solidFill>
                  <a:srgbClr val="000000"/>
                </a:solidFill>
                <a:effectLst/>
                <a:latin typeface="Arial" charset="0"/>
                <a:cs typeface="Arial" charset="0"/>
              </a:rPr>
              <a:t>.</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sz="2200" b="0" i="0" u="none" strike="noStrike" cap="none" normalizeH="0" baseline="0" dirty="0" smtClean="0">
                <a:ln>
                  <a:noFill/>
                </a:ln>
                <a:solidFill>
                  <a:srgbClr val="000000"/>
                </a:solidFill>
                <a:effectLst/>
                <a:latin typeface="Arial" charset="0"/>
                <a:cs typeface="Arial" charset="0"/>
              </a:rPr>
              <a:t>ప్రతి పాదములొ నాల్గవ గణం మొదటి అక్షరం</a:t>
            </a:r>
            <a:r>
              <a:rPr kumimoji="0" lang="en-US" sz="2200" b="0" i="0" u="none" strike="noStrike" cap="none" normalizeH="0" baseline="0" dirty="0" smtClean="0">
                <a:ln>
                  <a:noFill/>
                </a:ln>
                <a:solidFill>
                  <a:srgbClr val="000000"/>
                </a:solidFill>
                <a:effectLst/>
                <a:latin typeface="Arial" charset="0"/>
                <a:cs typeface="Arial" charset="0"/>
              </a:rPr>
              <a:t> </a:t>
            </a:r>
            <a:r>
              <a:rPr kumimoji="0" lang="te-IN" sz="2200" b="0" i="0" u="none" strike="noStrike" cap="none" normalizeH="0" baseline="0" dirty="0" smtClean="0">
                <a:ln>
                  <a:noFill/>
                </a:ln>
                <a:solidFill>
                  <a:srgbClr val="0B0080"/>
                </a:solidFill>
                <a:effectLst/>
                <a:latin typeface="Arial" charset="0"/>
                <a:cs typeface="Gautami"/>
                <a:hlinkClick r:id="rId2" tooltip="యతి"/>
              </a:rPr>
              <a:t>యతి</a:t>
            </a:r>
            <a:endParaRPr kumimoji="0" lang="en-US" sz="22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sz="2200" b="0" i="0" u="none" strike="noStrike" cap="none" normalizeH="0" baseline="0" dirty="0" smtClean="0">
                <a:ln>
                  <a:noFill/>
                </a:ln>
                <a:solidFill>
                  <a:srgbClr val="0B0080"/>
                </a:solidFill>
                <a:effectLst/>
                <a:latin typeface="Arial" charset="0"/>
                <a:cs typeface="Gautami"/>
                <a:hlinkClick r:id="rId3" tooltip="ప్రాసయతి"/>
              </a:rPr>
              <a:t>ప్రాసయతి</a:t>
            </a:r>
            <a:r>
              <a:rPr kumimoji="0" lang="en-US" sz="2200" b="0" i="0" u="none" strike="noStrike" cap="none" normalizeH="0" baseline="0" dirty="0" smtClean="0">
                <a:ln>
                  <a:noFill/>
                </a:ln>
                <a:solidFill>
                  <a:srgbClr val="000000"/>
                </a:solidFill>
                <a:effectLst/>
                <a:latin typeface="Arial" charset="0"/>
                <a:cs typeface="Arial" charset="0"/>
              </a:rPr>
              <a:t> </a:t>
            </a:r>
            <a:r>
              <a:rPr kumimoji="0" lang="te-IN" sz="2200" b="0" i="0" u="none" strike="noStrike" cap="none" normalizeH="0" baseline="0" dirty="0" smtClean="0">
                <a:ln>
                  <a:noFill/>
                </a:ln>
                <a:solidFill>
                  <a:srgbClr val="000000"/>
                </a:solidFill>
                <a:effectLst/>
                <a:latin typeface="Arial" charset="0"/>
                <a:cs typeface="Gautami"/>
              </a:rPr>
              <a:t>చెల్లును</a:t>
            </a:r>
            <a:endParaRPr kumimoji="0" lang="en-US" sz="22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te-IN" sz="2200" b="0" i="0" u="none" strike="noStrike" cap="none" normalizeH="0" baseline="0" dirty="0" smtClean="0">
                <a:ln>
                  <a:noFill/>
                </a:ln>
                <a:solidFill>
                  <a:srgbClr val="0B0080"/>
                </a:solidFill>
                <a:effectLst/>
                <a:latin typeface="Arial" charset="0"/>
                <a:cs typeface="Gautami"/>
                <a:hlinkClick r:id="rId4" tooltip="ప్రాస"/>
              </a:rPr>
              <a:t>ప్రాస</a:t>
            </a:r>
            <a:r>
              <a:rPr kumimoji="0" lang="en-US" sz="2200" b="0" i="0" u="none" strike="noStrike" cap="none" normalizeH="0" baseline="0" dirty="0" smtClean="0">
                <a:ln>
                  <a:noFill/>
                </a:ln>
                <a:solidFill>
                  <a:srgbClr val="000000"/>
                </a:solidFill>
                <a:effectLst/>
                <a:latin typeface="Arial" charset="0"/>
                <a:cs typeface="Arial" charset="0"/>
              </a:rPr>
              <a:t> </a:t>
            </a:r>
            <a:r>
              <a:rPr kumimoji="0" lang="te-IN" sz="2200" b="0" i="0" u="none" strike="noStrike" cap="none" normalizeH="0" baseline="0" dirty="0" smtClean="0">
                <a:ln>
                  <a:noFill/>
                </a:ln>
                <a:solidFill>
                  <a:srgbClr val="000000"/>
                </a:solidFill>
                <a:effectLst/>
                <a:latin typeface="Arial" charset="0"/>
                <a:cs typeface="Gautami"/>
              </a:rPr>
              <a:t>నియమం లేదు</a:t>
            </a:r>
            <a:r>
              <a:rPr kumimoji="0" lang="en-US" sz="2200" b="0" i="0" u="none" strike="noStrike" cap="none" normalizeH="0" baseline="0" dirty="0" smtClean="0">
                <a:ln>
                  <a:noFill/>
                </a:ln>
                <a:solidFill>
                  <a:srgbClr val="000000"/>
                </a:solidFill>
                <a:effectLst/>
                <a:latin typeface="Arial" charset="0"/>
                <a:cs typeface="Gautami"/>
              </a:rPr>
              <a:t>. </a:t>
            </a:r>
            <a:r>
              <a:rPr kumimoji="0" lang="te-IN" sz="2200" b="0" i="0" u="none" strike="noStrike" cap="none" normalizeH="0" baseline="0" dirty="0" smtClean="0">
                <a:ln>
                  <a:noFill/>
                </a:ln>
                <a:solidFill>
                  <a:srgbClr val="000000"/>
                </a:solidFill>
                <a:effectLst/>
                <a:latin typeface="Arial" charset="0"/>
                <a:cs typeface="Gautami"/>
              </a:rPr>
              <a:t>ప్రాసయతి చెల్లును</a:t>
            </a:r>
            <a:r>
              <a:rPr kumimoji="0" lang="en-US" sz="2200" b="0" i="0" u="none" strike="noStrike" cap="none" normalizeH="0" baseline="0" dirty="0" smtClean="0">
                <a:ln>
                  <a:noFill/>
                </a:ln>
                <a:solidFill>
                  <a:srgbClr val="000000"/>
                </a:solidFill>
                <a:effectLst/>
                <a:latin typeface="Arial" charset="0"/>
                <a:cs typeface="Gautami"/>
              </a:rPr>
              <a:t>.</a:t>
            </a:r>
            <a:endParaRPr kumimoji="0" lang="en-US" sz="2200" b="0"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0400" y="304800"/>
            <a:ext cx="2707793" cy="707886"/>
          </a:xfrm>
          <a:prstGeom prst="rect">
            <a:avLst/>
          </a:prstGeom>
        </p:spPr>
        <p:txBody>
          <a:bodyPr wrap="none">
            <a:spAutoFit/>
          </a:bodyPr>
          <a:lstStyle/>
          <a:p>
            <a:r>
              <a:rPr lang="te-IN" sz="4000" b="1" i="1" u="sng" dirty="0" smtClean="0"/>
              <a:t>ఉదాహరణలు</a:t>
            </a:r>
            <a:endParaRPr lang="en-US" sz="4000" i="1" u="sng" dirty="0"/>
          </a:p>
        </p:txBody>
      </p:sp>
      <p:sp>
        <p:nvSpPr>
          <p:cNvPr id="4" name="Rectangle 3"/>
          <p:cNvSpPr/>
          <p:nvPr/>
        </p:nvSpPr>
        <p:spPr>
          <a:xfrm>
            <a:off x="533400" y="1208038"/>
            <a:ext cx="8382000" cy="1154162"/>
          </a:xfrm>
          <a:prstGeom prst="rect">
            <a:avLst/>
          </a:prstGeom>
        </p:spPr>
        <p:txBody>
          <a:bodyPr wrap="square">
            <a:spAutoFit/>
          </a:bodyPr>
          <a:lstStyle/>
          <a:p>
            <a:pPr>
              <a:lnSpc>
                <a:spcPct val="150000"/>
              </a:lnSpc>
            </a:pPr>
            <a:r>
              <a:rPr lang="te-IN" sz="2400" b="1" i="1" dirty="0" smtClean="0"/>
              <a:t>విశ్వదాభిరామ వినుర వేమ' అనే మకుటంతో ఆంధ్రులకు చిరపరిచితములైన వేమన పద్యాలన్నీ ఆటవెలదులే.</a:t>
            </a:r>
            <a:endParaRPr lang="en-US" sz="2400" i="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1180131" cy="707886"/>
          </a:xfrm>
          <a:prstGeom prst="rect">
            <a:avLst/>
          </a:prstGeom>
        </p:spPr>
        <p:txBody>
          <a:bodyPr wrap="none">
            <a:spAutoFit/>
          </a:bodyPr>
          <a:lstStyle/>
          <a:p>
            <a:r>
              <a:rPr lang="te-IN" sz="4000" b="1" i="1" u="sng" dirty="0" smtClean="0"/>
              <a:t>ఉదా:</a:t>
            </a:r>
            <a:endParaRPr lang="en-US" sz="4000" b="1" i="1" u="sng" dirty="0"/>
          </a:p>
        </p:txBody>
      </p:sp>
      <p:sp>
        <p:nvSpPr>
          <p:cNvPr id="3" name="Rectangle 2"/>
          <p:cNvSpPr/>
          <p:nvPr/>
        </p:nvSpPr>
        <p:spPr>
          <a:xfrm>
            <a:off x="2133600" y="1170087"/>
            <a:ext cx="7772400" cy="5078313"/>
          </a:xfrm>
          <a:prstGeom prst="rect">
            <a:avLst/>
          </a:prstGeom>
        </p:spPr>
        <p:txBody>
          <a:bodyPr wrap="square">
            <a:spAutoFit/>
          </a:bodyPr>
          <a:lstStyle/>
          <a:p>
            <a:pPr>
              <a:lnSpc>
                <a:spcPct val="150000"/>
              </a:lnSpc>
            </a:pPr>
            <a:r>
              <a:rPr lang="te-IN" sz="2400" dirty="0" smtClean="0"/>
              <a:t>ఉప్పుకప్పురంబు ఒక్కపోలికనుండు,</a:t>
            </a:r>
            <a:br>
              <a:rPr lang="te-IN" sz="2400" dirty="0" smtClean="0"/>
            </a:br>
            <a:r>
              <a:rPr lang="te-IN" sz="2400" dirty="0" smtClean="0"/>
              <a:t>చూడచూడ రుచుల జాడవేరు,</a:t>
            </a:r>
            <a:br>
              <a:rPr lang="te-IN" sz="2400" dirty="0" smtClean="0"/>
            </a:br>
            <a:r>
              <a:rPr lang="te-IN" sz="2400" dirty="0" smtClean="0"/>
              <a:t>పురుషులందు పుణ్యపురుషులు వేరయా</a:t>
            </a:r>
            <a:br>
              <a:rPr lang="te-IN" sz="2400" dirty="0" smtClean="0"/>
            </a:br>
            <a:r>
              <a:rPr lang="te-IN" sz="2400" dirty="0" smtClean="0"/>
              <a:t>విశ్వదాభిరామ వినుర వేమ.</a:t>
            </a:r>
            <a:br>
              <a:rPr lang="te-IN" sz="2400" dirty="0" smtClean="0"/>
            </a:br>
            <a:r>
              <a:rPr lang="te-IN" sz="2400" dirty="0" smtClean="0"/>
              <a:t/>
            </a:r>
            <a:br>
              <a:rPr lang="te-IN" sz="2400" dirty="0" smtClean="0"/>
            </a:br>
            <a:r>
              <a:rPr lang="te-IN" sz="2400" dirty="0" smtClean="0"/>
              <a:t>అనువుగానిచోట అధికులమనరాదు</a:t>
            </a:r>
            <a:br>
              <a:rPr lang="te-IN" sz="2400" dirty="0" smtClean="0"/>
            </a:br>
            <a:r>
              <a:rPr lang="te-IN" sz="2400" dirty="0" smtClean="0"/>
              <a:t>కొంచెముండుటెల్ల కొదువగాదు</a:t>
            </a:r>
            <a:br>
              <a:rPr lang="te-IN" sz="2400" dirty="0" smtClean="0"/>
            </a:br>
            <a:r>
              <a:rPr lang="te-IN" sz="2400" dirty="0" smtClean="0"/>
              <a:t>కొండ అద్దమందు కొంచెమై యుండదా</a:t>
            </a:r>
            <a:br>
              <a:rPr lang="te-IN" sz="2400" dirty="0" smtClean="0"/>
            </a:br>
            <a:r>
              <a:rPr lang="te-IN" sz="2400" dirty="0" smtClean="0"/>
              <a:t>విశ్వదాభిరామ వినురవేమ.</a:t>
            </a:r>
            <a:endParaRPr 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228600"/>
            <a:ext cx="1603324" cy="707886"/>
          </a:xfrm>
          <a:prstGeom prst="rect">
            <a:avLst/>
          </a:prstGeom>
        </p:spPr>
        <p:txBody>
          <a:bodyPr wrap="none">
            <a:spAutoFit/>
          </a:bodyPr>
          <a:lstStyle/>
          <a:p>
            <a:r>
              <a:rPr lang="te-IN" sz="4000" b="1" i="1" u="sng" dirty="0" smtClean="0"/>
              <a:t>సీసము</a:t>
            </a:r>
            <a:endParaRPr lang="te-IN" sz="4000" b="1" i="1" u="sng" dirty="0"/>
          </a:p>
        </p:txBody>
      </p:sp>
      <p:sp>
        <p:nvSpPr>
          <p:cNvPr id="3" name="Rectangle 2"/>
          <p:cNvSpPr/>
          <p:nvPr/>
        </p:nvSpPr>
        <p:spPr>
          <a:xfrm>
            <a:off x="381000" y="990600"/>
            <a:ext cx="8534400" cy="2862322"/>
          </a:xfrm>
          <a:prstGeom prst="rect">
            <a:avLst/>
          </a:prstGeom>
        </p:spPr>
        <p:txBody>
          <a:bodyPr wrap="square">
            <a:spAutoFit/>
          </a:bodyPr>
          <a:lstStyle/>
          <a:p>
            <a:pPr>
              <a:lnSpc>
                <a:spcPct val="150000"/>
              </a:lnSpc>
            </a:pPr>
            <a:r>
              <a:rPr lang="te-IN" sz="2400" dirty="0" smtClean="0"/>
              <a:t>సీస పద్యం చాలా ప్రాచీనమైనది. మొదటగా ఈ పద్యాన్ని గుణగ విజయాదిత్యుని కందుకూరు శాశనం (క్రీ.శ.850 సం) లో చూశారు. అంతకు ముందే ఎన్నో సవంత్సరాలనుంచీ ఉండి ఉండవచ్చు. ఈ పద్యం చాల వరకూ శిథిలమైందని చరిత్ర కారులు చెప్పారు. అయితే ఉన్నంతవరకూ </a:t>
            </a:r>
            <a:r>
              <a:rPr lang="te-IN" sz="2400" dirty="0" smtClean="0">
                <a:hlinkClick r:id="rId2" tooltip="కొమర్రాజు లక్ష్మణరావు"/>
              </a:rPr>
              <a:t>కొమర్రాజు లక్ష్మణరావు</a:t>
            </a:r>
            <a:r>
              <a:rPr lang="te-IN" sz="2400" dirty="0" smtClean="0"/>
              <a:t> గారు ఇచ్చారు</a:t>
            </a:r>
            <a:endParaRPr lang="en-US"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04800"/>
            <a:ext cx="3507692" cy="707886"/>
          </a:xfrm>
          <a:prstGeom prst="rect">
            <a:avLst/>
          </a:prstGeom>
        </p:spPr>
        <p:txBody>
          <a:bodyPr wrap="none">
            <a:spAutoFit/>
          </a:bodyPr>
          <a:lstStyle/>
          <a:p>
            <a:r>
              <a:rPr lang="te-IN" sz="4000" b="1" i="1" u="sng" dirty="0" smtClean="0"/>
              <a:t>సీస పద్యం వరుస</a:t>
            </a:r>
            <a:endParaRPr lang="te-IN" sz="4000" b="1" i="1" u="sng" dirty="0"/>
          </a:p>
        </p:txBody>
      </p:sp>
      <p:sp>
        <p:nvSpPr>
          <p:cNvPr id="3" name="Rectangle 2"/>
          <p:cNvSpPr/>
          <p:nvPr/>
        </p:nvSpPr>
        <p:spPr>
          <a:xfrm>
            <a:off x="457200" y="914400"/>
            <a:ext cx="8382000" cy="5632311"/>
          </a:xfrm>
          <a:prstGeom prst="rect">
            <a:avLst/>
          </a:prstGeom>
        </p:spPr>
        <p:txBody>
          <a:bodyPr wrap="square">
            <a:spAutoFit/>
          </a:bodyPr>
          <a:lstStyle/>
          <a:p>
            <a:pPr>
              <a:lnSpc>
                <a:spcPct val="150000"/>
              </a:lnSpc>
            </a:pPr>
            <a:r>
              <a:rPr lang="te-IN" sz="2400" dirty="0" smtClean="0"/>
              <a:t>"శ్రీ నిరవద్యుండు చిత్తజాత సముండు</a:t>
            </a:r>
            <a:br>
              <a:rPr lang="te-IN" sz="2400" dirty="0" smtClean="0"/>
            </a:br>
            <a:r>
              <a:rPr lang="te-IN" sz="2400" dirty="0" smtClean="0"/>
              <a:t>శివ పద వర రాజ్య సేవితుండ</a:t>
            </a:r>
            <a:br>
              <a:rPr lang="te-IN" sz="2400" dirty="0" smtClean="0"/>
            </a:br>
            <a:r>
              <a:rPr lang="te-IN" sz="2400" dirty="0" smtClean="0"/>
              <a:t>ఖిలుడు ననృతరిపు బలుడు నాహవరావ</a:t>
            </a:r>
            <a:br>
              <a:rPr lang="te-IN" sz="2400" dirty="0" smtClean="0"/>
            </a:br>
            <a:r>
              <a:rPr lang="te-IN" sz="2400" dirty="0" smtClean="0"/>
              <a:t>దండమోద్య సిఘాసనుండగణిత</a:t>
            </a:r>
            <a:br>
              <a:rPr lang="te-IN" sz="2400" dirty="0" smtClean="0"/>
            </a:br>
            <a:r>
              <a:rPr lang="te-IN" sz="2400" dirty="0" smtClean="0"/>
              <a:t>దానమాన్యుండు దయా నిలయుండును</a:t>
            </a:r>
            <a:br>
              <a:rPr lang="te-IN" sz="2400" dirty="0" smtClean="0"/>
            </a:br>
            <a:r>
              <a:rPr lang="te-IN" sz="2400" dirty="0" smtClean="0"/>
              <a:t>భండన నండన పండరంగు</a:t>
            </a:r>
            <a:br>
              <a:rPr lang="te-IN" sz="2400" dirty="0" smtClean="0"/>
            </a:br>
            <a:r>
              <a:rPr lang="te-IN" sz="2400" dirty="0" smtClean="0"/>
              <a:t>...................................కొలది లేని</a:t>
            </a:r>
            <a:br>
              <a:rPr lang="te-IN" sz="2400" dirty="0" smtClean="0"/>
            </a:br>
            <a:r>
              <a:rPr lang="te-IN" sz="2400" dirty="0" smtClean="0"/>
              <a:t>కొట్టము ల్వోడిచి గుణక నల్ల</a:t>
            </a:r>
            <a:br>
              <a:rPr lang="te-IN" sz="2400" dirty="0" smtClean="0"/>
            </a:br>
            <a:r>
              <a:rPr lang="te-IN" sz="2400" dirty="0" smtClean="0"/>
              <a:t>తాని పక్ష పాతి................</a:t>
            </a:r>
            <a:br>
              <a:rPr lang="te-IN" sz="2400" dirty="0" smtClean="0"/>
            </a:br>
            <a:r>
              <a:rPr lang="te-IN" sz="2400" dirty="0" smtClean="0"/>
              <a:t>....................విభవ గౌరవేంద్ర..</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586145"/>
          </a:xfrm>
          <a:prstGeom prst="rect">
            <a:avLst/>
          </a:prstGeom>
        </p:spPr>
        <p:txBody>
          <a:bodyPr wrap="square">
            <a:spAutoFit/>
          </a:bodyPr>
          <a:lstStyle/>
          <a:p>
            <a:pPr>
              <a:lnSpc>
                <a:spcPct val="150000"/>
              </a:lnSpc>
              <a:buFont typeface="Wingdings" pitchFamily="2" charset="2"/>
              <a:buChar char="ü"/>
            </a:pPr>
            <a:r>
              <a:rPr lang="en-US" sz="2400" dirty="0" smtClean="0"/>
              <a:t> </a:t>
            </a:r>
            <a:r>
              <a:rPr lang="te-IN" sz="2400" dirty="0" smtClean="0"/>
              <a:t>ఈ </a:t>
            </a:r>
            <a:r>
              <a:rPr lang="te-IN" sz="2400" dirty="0" smtClean="0"/>
              <a:t>పద్యంలో ఒక విశేషం ఏమిటంటే.. కొలది లేని అనే మాట వచ్చేదాకా అన్నీ తత్సమ పదాలే కావడం విశేషమే! </a:t>
            </a:r>
            <a:endParaRPr lang="en-US" sz="2400" dirty="0" smtClean="0"/>
          </a:p>
          <a:p>
            <a:pPr>
              <a:lnSpc>
                <a:spcPct val="150000"/>
              </a:lnSpc>
              <a:buFont typeface="Wingdings" pitchFamily="2" charset="2"/>
              <a:buChar char="ü"/>
            </a:pPr>
            <a:r>
              <a:rPr lang="en-US" sz="2400" dirty="0" smtClean="0"/>
              <a:t> </a:t>
            </a:r>
            <a:r>
              <a:rPr lang="te-IN" sz="2400" dirty="0" smtClean="0"/>
              <a:t>ఈ </a:t>
            </a:r>
            <a:r>
              <a:rPr lang="te-IN" sz="2400" dirty="0" smtClean="0"/>
              <a:t>పద్యం ఏ పాదానికి ఆ పాదం విడిపోకుండా వుండే "గునుగు సీసం" కావడం మరొక విశేషమని పెద్దలు చెప్తున్నారు. </a:t>
            </a:r>
            <a:endParaRPr lang="en-US" sz="2400" dirty="0" smtClean="0"/>
          </a:p>
          <a:p>
            <a:pPr>
              <a:lnSpc>
                <a:spcPct val="150000"/>
              </a:lnSpc>
              <a:buFont typeface="Wingdings" pitchFamily="2" charset="2"/>
              <a:buChar char="ü"/>
            </a:pPr>
            <a:r>
              <a:rPr lang="en-US" sz="2400" dirty="0" smtClean="0"/>
              <a:t> </a:t>
            </a:r>
            <a:r>
              <a:rPr lang="te-IN" sz="2400" dirty="0" smtClean="0"/>
              <a:t>నాహవరావ </a:t>
            </a:r>
            <a:r>
              <a:rPr lang="te-IN" sz="2400" dirty="0" smtClean="0"/>
              <a:t>దండమోద్య సిఘాసనుండగణిత దానమాన్యుండు అనే పెద్ద పెద్ద సమాసాలు అప్పుడే మొదలైన విశేషం గమనించారు గదా</a:t>
            </a:r>
            <a:r>
              <a:rPr lang="te-IN" sz="2400" dirty="0" smtClean="0"/>
              <a:t>.</a:t>
            </a:r>
            <a:endParaRPr lang="en-US" sz="2400" dirty="0" smtClean="0"/>
          </a:p>
          <a:p>
            <a:pPr>
              <a:lnSpc>
                <a:spcPct val="150000"/>
              </a:lnSpc>
              <a:buFont typeface="Wingdings" pitchFamily="2" charset="2"/>
              <a:buChar char="ü"/>
            </a:pPr>
            <a:r>
              <a:rPr lang="en-US" sz="2400" dirty="0" smtClean="0"/>
              <a:t> </a:t>
            </a:r>
            <a:r>
              <a:rPr lang="te-IN" sz="2400" dirty="0" smtClean="0"/>
              <a:t> </a:t>
            </a:r>
            <a:r>
              <a:rPr lang="te-IN" sz="2400" dirty="0" smtClean="0"/>
              <a:t>కొమర్రాజు లక్ష్మణరావు నన్నయ యుగానికి చెందిన ద్రాక్షారామంలోని సీసపద్యశాసనాన్ని ప్రకటించారు. </a:t>
            </a:r>
            <a:endParaRPr lang="en-US" sz="2400" dirty="0" smtClean="0"/>
          </a:p>
          <a:p>
            <a:pPr>
              <a:lnSpc>
                <a:spcPct val="150000"/>
              </a:lnSpc>
              <a:buFont typeface="Wingdings" pitchFamily="2" charset="2"/>
              <a:buChar char="ü"/>
            </a:pPr>
            <a:r>
              <a:rPr lang="en-US" sz="2400" dirty="0" smtClean="0"/>
              <a:t> </a:t>
            </a:r>
            <a:r>
              <a:rPr lang="te-IN" sz="2400" dirty="0" smtClean="0"/>
              <a:t>గిడుగు </a:t>
            </a:r>
            <a:r>
              <a:rPr lang="te-IN" sz="2400" dirty="0" smtClean="0"/>
              <a:t>రామమూర్తి పంతులు ప్రకటించిన దీర్ఘసీసపద్యశాసనం మరొకటి నన్నయ కాలం నాటిదే </a:t>
            </a:r>
            <a:r>
              <a:rPr lang="te-IN" sz="2400" dirty="0" smtClean="0"/>
              <a:t>అయివున్నది</a:t>
            </a:r>
            <a:r>
              <a:rPr lang="en-US" sz="2400" dirty="0" smtClean="0"/>
              <a:t>.</a:t>
            </a: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304800"/>
            <a:ext cx="2464136" cy="707886"/>
          </a:xfrm>
          <a:prstGeom prst="rect">
            <a:avLst/>
          </a:prstGeom>
        </p:spPr>
        <p:txBody>
          <a:bodyPr wrap="none">
            <a:spAutoFit/>
          </a:bodyPr>
          <a:lstStyle/>
          <a:p>
            <a:r>
              <a:rPr lang="te-IN" sz="4000" b="1" i="1" u="sng" dirty="0" smtClean="0"/>
              <a:t>లక్షణములు</a:t>
            </a:r>
            <a:endParaRPr lang="te-IN" sz="4000" b="1" i="1" u="sng" dirty="0"/>
          </a:p>
        </p:txBody>
      </p:sp>
      <p:sp>
        <p:nvSpPr>
          <p:cNvPr id="3" name="Rectangle 2"/>
          <p:cNvSpPr/>
          <p:nvPr/>
        </p:nvSpPr>
        <p:spPr>
          <a:xfrm>
            <a:off x="2286000" y="1371600"/>
            <a:ext cx="4572000" cy="2262158"/>
          </a:xfrm>
          <a:prstGeom prst="rect">
            <a:avLst/>
          </a:prstGeom>
        </p:spPr>
        <p:txBody>
          <a:bodyPr>
            <a:spAutoFit/>
          </a:bodyPr>
          <a:lstStyle/>
          <a:p>
            <a:pPr>
              <a:lnSpc>
                <a:spcPct val="150000"/>
              </a:lnSpc>
            </a:pPr>
            <a:r>
              <a:rPr lang="te-IN" sz="2400" b="1" i="1" dirty="0" smtClean="0"/>
              <a:t>నల నగ సల భ ర త ల లో</a:t>
            </a:r>
            <a:br>
              <a:rPr lang="te-IN" sz="2400" b="1" i="1" dirty="0" smtClean="0"/>
            </a:br>
            <a:r>
              <a:rPr lang="te-IN" sz="2400" b="1" i="1" dirty="0" smtClean="0"/>
              <a:t>పల నాఱిటి మీఁద రెండుఁ బద్మాప్త గణం</a:t>
            </a:r>
            <a:br>
              <a:rPr lang="te-IN" sz="2400" b="1" i="1" dirty="0" smtClean="0"/>
            </a:br>
            <a:r>
              <a:rPr lang="te-IN" sz="2400" b="1" i="1" dirty="0" smtClean="0"/>
              <a:t>బులఁ దగి నాలుగు పదములఁ</a:t>
            </a:r>
            <a:br>
              <a:rPr lang="te-IN" sz="2400" b="1" i="1" dirty="0" smtClean="0"/>
            </a:br>
            <a:r>
              <a:rPr lang="te-IN" sz="2400" b="1" i="1" dirty="0" smtClean="0"/>
              <a:t>జెలువగు నొక గీతి తోడ సీసము కృష్ణా !</a:t>
            </a:r>
            <a:endParaRPr lang="en-US" sz="24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14491"/>
            <a:ext cx="9144000" cy="6186309"/>
          </a:xfrm>
          <a:prstGeom prst="rect">
            <a:avLst/>
          </a:prstGeom>
        </p:spPr>
        <p:txBody>
          <a:bodyPr wrap="square">
            <a:spAutoFit/>
          </a:bodyPr>
          <a:lstStyle/>
          <a:p>
            <a:pPr>
              <a:lnSpc>
                <a:spcPct val="150000"/>
              </a:lnSpc>
            </a:pPr>
            <a:r>
              <a:rPr lang="te-IN" sz="2400" dirty="0" smtClean="0"/>
              <a:t>పురాణ సంస్కృతముల సంధికాలమునకు చెందినది. హిందూ పౌరాణికంలో </a:t>
            </a:r>
            <a:r>
              <a:rPr lang="te-IN" sz="2400" dirty="0" smtClean="0">
                <a:hlinkClick r:id="rId2" tooltip="ఈశ్వరుడు"/>
              </a:rPr>
              <a:t>ఈశ్వరుడు</a:t>
            </a:r>
            <a:r>
              <a:rPr lang="te-IN" sz="2400" dirty="0" smtClean="0"/>
              <a:t> </a:t>
            </a:r>
            <a:r>
              <a:rPr lang="te-IN" sz="2400" dirty="0" smtClean="0">
                <a:hlinkClick r:id="rId3" tooltip="పార్వతి"/>
              </a:rPr>
              <a:t>పార్వతికి</a:t>
            </a:r>
            <a:r>
              <a:rPr lang="te-IN" sz="2400" dirty="0" smtClean="0"/>
              <a:t> ఛందస్సును బోధిస్తుండగా దానిని విని పింగళాచార్యుడు ఛందస్సు శాస్త్రమును వ్రాసినాడని అంటారు. పింగళుడు ఇప్పటి </a:t>
            </a:r>
            <a:r>
              <a:rPr lang="te-IN" sz="2400" dirty="0" smtClean="0">
                <a:hlinkClick r:id="rId4" tooltip="కర్ణాటక"/>
              </a:rPr>
              <a:t>కర్ణాటక</a:t>
            </a:r>
            <a:r>
              <a:rPr lang="te-IN" sz="2400" dirty="0" smtClean="0"/>
              <a:t> దేశ వాసుడని ప్రతీతి.</a:t>
            </a:r>
          </a:p>
          <a:p>
            <a:pPr>
              <a:lnSpc>
                <a:spcPct val="150000"/>
              </a:lnSpc>
            </a:pPr>
            <a:r>
              <a:rPr lang="te-IN" sz="2400" dirty="0" smtClean="0"/>
              <a:t>ఆ తరువాత మధ్యయుగపు తొలినాళ్లలోని ఛందస్ శాస్త్రపై ఆధారితమైన </a:t>
            </a:r>
            <a:r>
              <a:rPr lang="te-IN" sz="2400" dirty="0" smtClean="0">
                <a:hlinkClick r:id="rId5" tooltip="అగ్ని పురాణము"/>
              </a:rPr>
              <a:t>అగ్ని పురాణము</a:t>
            </a:r>
            <a:r>
              <a:rPr lang="te-IN" sz="2400" dirty="0" smtClean="0"/>
              <a:t>, భారతీయ </a:t>
            </a:r>
            <a:r>
              <a:rPr lang="te-IN" sz="2400" dirty="0" smtClean="0">
                <a:hlinkClick r:id="rId6" tooltip="నాట్య శాస్త్రం"/>
              </a:rPr>
              <a:t>నాట్య శాస్త్రంలోని</a:t>
            </a:r>
            <a:r>
              <a:rPr lang="te-IN" sz="2400" dirty="0" smtClean="0"/>
              <a:t> 15వ అధ్యాయము, బృహత్‌సంహిత యొక్క 104 అధ్యాయములు ఛందస్సుపై లభ్యమవుతున్న వనరులు. 14వ శతాబ్దములో కేదారభట్టు రాసిన వ్రిత్తరత్నాకర ఛందస్సుపై ప్రసిద్ధి చెందిన గ్రంథమైనప్పటికీ వేద ఛందస్సును చర్చించదు.</a:t>
            </a:r>
          </a:p>
          <a:p>
            <a:pPr>
              <a:lnSpc>
                <a:spcPct val="150000"/>
              </a:lnSpc>
            </a:pPr>
            <a:r>
              <a:rPr lang="te-IN" sz="2400" dirty="0" smtClean="0"/>
              <a:t/>
            </a:r>
            <a:br>
              <a:rPr lang="te-IN" sz="2400" dirty="0" smtClean="0"/>
            </a:br>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84287"/>
            <a:ext cx="8686800" cy="5632311"/>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పాదముల </a:t>
            </a:r>
            <a:r>
              <a:rPr lang="te-IN" sz="2400" dirty="0" smtClean="0"/>
              <a:t>సంఖ్య = 4</a:t>
            </a:r>
          </a:p>
          <a:p>
            <a:pPr>
              <a:lnSpc>
                <a:spcPct val="150000"/>
              </a:lnSpc>
              <a:buFont typeface="Wingdings" pitchFamily="2" charset="2"/>
              <a:buChar char="§"/>
            </a:pPr>
            <a:r>
              <a:rPr lang="en-US" sz="2400" dirty="0" smtClean="0"/>
              <a:t> </a:t>
            </a:r>
            <a:r>
              <a:rPr lang="te-IN" sz="2400" dirty="0" smtClean="0"/>
              <a:t>ఈ </a:t>
            </a:r>
            <a:r>
              <a:rPr lang="te-IN" sz="2400" dirty="0" smtClean="0"/>
              <a:t>పద్యం లో, నాలుగు పెద్ద పాదాలు ఉంటాయి. </a:t>
            </a:r>
            <a:endParaRPr lang="en-US" sz="2400" dirty="0" smtClean="0"/>
          </a:p>
          <a:p>
            <a:pPr>
              <a:lnSpc>
                <a:spcPct val="150000"/>
              </a:lnSpc>
              <a:buFont typeface="Wingdings" pitchFamily="2" charset="2"/>
              <a:buChar char="§"/>
            </a:pPr>
            <a:r>
              <a:rPr lang="te-IN" sz="2400" dirty="0" smtClean="0"/>
              <a:t>ఆ </a:t>
            </a:r>
            <a:r>
              <a:rPr lang="te-IN" sz="2400" dirty="0" smtClean="0"/>
              <a:t>నాలుగు </a:t>
            </a:r>
            <a:r>
              <a:rPr lang="te-IN" sz="2400" dirty="0" smtClean="0"/>
              <a:t>పెద్ద</a:t>
            </a:r>
            <a:r>
              <a:rPr lang="en-US" sz="2400" dirty="0" smtClean="0"/>
              <a:t> </a:t>
            </a:r>
            <a:r>
              <a:rPr lang="te-IN" sz="2400" dirty="0" smtClean="0"/>
              <a:t>పాదాలనూ</a:t>
            </a:r>
            <a:r>
              <a:rPr lang="te-IN" sz="2400" dirty="0" smtClean="0"/>
              <a:t>..మళ్ళీ నాలుగు పెద్ద పాదాలుగా, నాలుగు చిన్న పదాలుగా విడగొట్టి రాస్తారు.</a:t>
            </a:r>
          </a:p>
          <a:p>
            <a:pPr>
              <a:lnSpc>
                <a:spcPct val="150000"/>
              </a:lnSpc>
              <a:buFont typeface="Wingdings" pitchFamily="2" charset="2"/>
              <a:buChar char="§"/>
            </a:pPr>
            <a:r>
              <a:rPr lang="en-US" sz="2400" dirty="0" smtClean="0"/>
              <a:t> </a:t>
            </a:r>
            <a:r>
              <a:rPr lang="te-IN" sz="2400" dirty="0" smtClean="0"/>
              <a:t>ప్రతి </a:t>
            </a:r>
            <a:r>
              <a:rPr lang="te-IN" sz="2400" dirty="0" smtClean="0"/>
              <a:t>పాదంలోనూ 6 </a:t>
            </a:r>
            <a:r>
              <a:rPr lang="te-IN" sz="2400" dirty="0" smtClean="0">
                <a:hlinkClick r:id="rId2" tooltip="ఇంద్ర గణం (పుట లేదు)"/>
              </a:rPr>
              <a:t>ఇంద్ర గణాలు</a:t>
            </a:r>
            <a:r>
              <a:rPr lang="te-IN" sz="2400" dirty="0" smtClean="0"/>
              <a:t>, + 2 </a:t>
            </a:r>
            <a:r>
              <a:rPr lang="te-IN" sz="2400" dirty="0" smtClean="0">
                <a:hlinkClick r:id="rId3" tooltip="సూర్య గణం (పుట లేదు)"/>
              </a:rPr>
              <a:t>సూర్య గణాలు</a:t>
            </a:r>
            <a:r>
              <a:rPr lang="te-IN" sz="2400" dirty="0" smtClean="0"/>
              <a:t> కలిపి మొత్తం ఎనిమిది గణాలు ఉంటాయి.</a:t>
            </a:r>
          </a:p>
          <a:p>
            <a:pPr>
              <a:lnSpc>
                <a:spcPct val="150000"/>
              </a:lnSpc>
              <a:buFont typeface="Wingdings" pitchFamily="2" charset="2"/>
              <a:buChar char="§"/>
            </a:pPr>
            <a:r>
              <a:rPr lang="en-US" sz="2400" dirty="0" smtClean="0"/>
              <a:t> </a:t>
            </a:r>
            <a:r>
              <a:rPr lang="te-IN" sz="2400" dirty="0" smtClean="0"/>
              <a:t>ఈ </a:t>
            </a:r>
            <a:r>
              <a:rPr lang="te-IN" sz="2400" dirty="0" smtClean="0"/>
              <a:t>పద్యాలు పెద్దవి కావడం చేత ప్రతి పాదాన్నీ రెండు భాగాలుగా చూపుతారు.</a:t>
            </a:r>
          </a:p>
          <a:p>
            <a:pPr>
              <a:lnSpc>
                <a:spcPct val="150000"/>
              </a:lnSpc>
              <a:buFont typeface="Wingdings" pitchFamily="2" charset="2"/>
              <a:buChar char="§"/>
            </a:pPr>
            <a:r>
              <a:rPr lang="en-US" sz="2400" dirty="0" smtClean="0"/>
              <a:t> </a:t>
            </a:r>
            <a:r>
              <a:rPr lang="te-IN" sz="2400" dirty="0" smtClean="0"/>
              <a:t>ఈ </a:t>
            </a:r>
            <a:r>
              <a:rPr lang="te-IN" sz="2400" dirty="0" smtClean="0"/>
              <a:t>నాలుగు పాదాలకూ చివర </a:t>
            </a:r>
            <a:r>
              <a:rPr lang="te-IN" sz="2400" dirty="0" smtClean="0">
                <a:hlinkClick r:id="rId4" tooltip="ఆటవెలది"/>
              </a:rPr>
              <a:t>ఆటవెలది</a:t>
            </a:r>
            <a:r>
              <a:rPr lang="te-IN" sz="2400" dirty="0" smtClean="0"/>
              <a:t> కానీ, </a:t>
            </a:r>
            <a:r>
              <a:rPr lang="te-IN" sz="2400" dirty="0" smtClean="0">
                <a:hlinkClick r:id="rId5" tooltip="తేటగీతి"/>
              </a:rPr>
              <a:t>తేటగీతి</a:t>
            </a:r>
            <a:r>
              <a:rPr lang="te-IN" sz="2400" dirty="0" smtClean="0"/>
              <a:t> గానీ ఉండవలెను, ఇది తప్పనిసరి.</a:t>
            </a:r>
            <a:endParaRPr lang="te-IN"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078313"/>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ఒకటో </a:t>
            </a:r>
            <a:r>
              <a:rPr lang="te-IN" sz="2400" dirty="0" smtClean="0"/>
              <a:t>పాదం .... ఇంద్ర - ఇంద్ర - ఇంద్ర - ఇంద్ర - పెద్ద పాదం.</a:t>
            </a:r>
          </a:p>
          <a:p>
            <a:pPr>
              <a:lnSpc>
                <a:spcPct val="150000"/>
              </a:lnSpc>
              <a:buFont typeface="Wingdings" pitchFamily="2" charset="2"/>
              <a:buChar char="§"/>
            </a:pPr>
            <a:r>
              <a:rPr lang="en-US" sz="2400" dirty="0" smtClean="0"/>
              <a:t> </a:t>
            </a:r>
            <a:r>
              <a:rPr lang="te-IN" sz="2400" dirty="0" smtClean="0"/>
              <a:t>రెండో </a:t>
            </a:r>
            <a:r>
              <a:rPr lang="te-IN" sz="2400" dirty="0" smtClean="0"/>
              <a:t>పాదం.. ఇంద్ర - ఇంద్ర - సూర్య - సూర్య- చిన్న పాదం.</a:t>
            </a:r>
          </a:p>
          <a:p>
            <a:pPr>
              <a:lnSpc>
                <a:spcPct val="150000"/>
              </a:lnSpc>
              <a:buFont typeface="Wingdings" pitchFamily="2" charset="2"/>
              <a:buChar char="§"/>
            </a:pPr>
            <a:r>
              <a:rPr lang="en-US" sz="2400" dirty="0" smtClean="0"/>
              <a:t> </a:t>
            </a:r>
            <a:r>
              <a:rPr lang="te-IN" sz="2400" dirty="0" smtClean="0"/>
              <a:t>మూడు </a:t>
            </a:r>
            <a:r>
              <a:rPr lang="te-IN" sz="2400" dirty="0" smtClean="0"/>
              <a:t>నాలుగూ... ఐదూ ఆరు... ఏడు ఎనిమిది.. పదాలు వరుసగా ఉంటాయి. ఇలాగే..</a:t>
            </a:r>
          </a:p>
          <a:p>
            <a:pPr>
              <a:lnSpc>
                <a:spcPct val="150000"/>
              </a:lnSpc>
              <a:buFont typeface="Wingdings" pitchFamily="2" charset="2"/>
              <a:buChar char="§"/>
            </a:pPr>
            <a:r>
              <a:rPr lang="en-US" sz="2400" dirty="0" smtClean="0"/>
              <a:t> </a:t>
            </a:r>
            <a:r>
              <a:rPr lang="te-IN" sz="2400" dirty="0" smtClean="0"/>
              <a:t>ప్రతి </a:t>
            </a:r>
            <a:r>
              <a:rPr lang="te-IN" sz="2400" dirty="0" smtClean="0"/>
              <a:t>చిన్న పాదం లోని మొదటి గణం మొదటి అక్షరానికీ.. మూడవ గణం మొదటి అక్షరానికీ యతి చెల్లాలి. </a:t>
            </a:r>
            <a:endParaRPr lang="en-US" sz="2400" dirty="0" smtClean="0"/>
          </a:p>
          <a:p>
            <a:pPr>
              <a:lnSpc>
                <a:spcPct val="150000"/>
              </a:lnSpc>
              <a:buFont typeface="Wingdings" pitchFamily="2" charset="2"/>
              <a:buChar char="§"/>
            </a:pPr>
            <a:r>
              <a:rPr lang="en-US" sz="2400" dirty="0" smtClean="0"/>
              <a:t> </a:t>
            </a:r>
            <a:r>
              <a:rPr lang="te-IN" sz="2400" dirty="0" smtClean="0"/>
              <a:t>ప్రాస </a:t>
            </a:r>
            <a:r>
              <a:rPr lang="te-IN" sz="2400" dirty="0" smtClean="0"/>
              <a:t>యతి కూడా చెల్లుతుంది. ఈ పద్యానికి ప్రాస నియమము లేదు.</a:t>
            </a:r>
          </a:p>
          <a:p>
            <a:pPr>
              <a:lnSpc>
                <a:spcPct val="150000"/>
              </a:lnSpc>
            </a:pPr>
            <a:r>
              <a:rPr lang="te-IN" sz="2400" dirty="0" smtClean="0"/>
              <a:t/>
            </a:r>
            <a:br>
              <a:rPr lang="te-IN" sz="2400" dirty="0" smtClean="0"/>
            </a:br>
            <a:endParaRPr lang="en-US"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304800"/>
            <a:ext cx="1176925" cy="707886"/>
          </a:xfrm>
          <a:prstGeom prst="rect">
            <a:avLst/>
          </a:prstGeom>
        </p:spPr>
        <p:txBody>
          <a:bodyPr wrap="none">
            <a:spAutoFit/>
          </a:bodyPr>
          <a:lstStyle/>
          <a:p>
            <a:r>
              <a:rPr lang="te-IN" sz="4000" b="1" i="1" u="sng" dirty="0" smtClean="0"/>
              <a:t>యతి</a:t>
            </a:r>
            <a:endParaRPr lang="te-IN" sz="4000" b="1" i="1" u="sng" dirty="0"/>
          </a:p>
        </p:txBody>
      </p:sp>
      <p:sp>
        <p:nvSpPr>
          <p:cNvPr id="3" name="Rectangle 2"/>
          <p:cNvSpPr/>
          <p:nvPr/>
        </p:nvSpPr>
        <p:spPr>
          <a:xfrm>
            <a:off x="304800" y="1066800"/>
            <a:ext cx="8534400" cy="5632311"/>
          </a:xfrm>
          <a:prstGeom prst="rect">
            <a:avLst/>
          </a:prstGeom>
        </p:spPr>
        <p:txBody>
          <a:bodyPr wrap="square">
            <a:spAutoFit/>
          </a:bodyPr>
          <a:lstStyle/>
          <a:p>
            <a:pPr>
              <a:lnSpc>
                <a:spcPct val="150000"/>
              </a:lnSpc>
            </a:pPr>
            <a:r>
              <a:rPr lang="te-IN" sz="2400" dirty="0" smtClean="0"/>
              <a:t>1వ గణంలో మొదటి అక్షరానికి 3వ గణంలో మొదటి అక్షరంతోనూ,</a:t>
            </a:r>
          </a:p>
          <a:p>
            <a:pPr>
              <a:lnSpc>
                <a:spcPct val="150000"/>
              </a:lnSpc>
            </a:pPr>
            <a:r>
              <a:rPr lang="te-IN" sz="2400" dirty="0" smtClean="0"/>
              <a:t>5వ గణంలో మొదటి అక్షరానికి 7వ గణంలో మొదటి అక్షరంతోనూ మైత్రి కుదరాలి.</a:t>
            </a:r>
          </a:p>
          <a:p>
            <a:pPr>
              <a:lnSpc>
                <a:spcPct val="150000"/>
              </a:lnSpc>
            </a:pPr>
            <a:r>
              <a:rPr lang="te-IN" sz="2400" dirty="0" smtClean="0"/>
              <a:t>ఉదా: లోకాల చీకట్లు పోకార్ప రవిచంద్ర </a:t>
            </a:r>
            <a:r>
              <a:rPr lang="te-IN" sz="2400" b="1" dirty="0" smtClean="0"/>
              <a:t>దీ</a:t>
            </a:r>
            <a:r>
              <a:rPr lang="te-IN" sz="2400" dirty="0" smtClean="0"/>
              <a:t>పాలు గగనాన </a:t>
            </a:r>
            <a:r>
              <a:rPr lang="te-IN" sz="2400" b="1" dirty="0" smtClean="0"/>
              <a:t>త్రి</a:t>
            </a:r>
            <a:r>
              <a:rPr lang="te-IN" sz="2400" dirty="0" smtClean="0"/>
              <a:t>ప్పలేక</a:t>
            </a:r>
            <a:endParaRPr lang="en-US" sz="2400" dirty="0" smtClean="0"/>
          </a:p>
          <a:p>
            <a:pPr>
              <a:lnSpc>
                <a:spcPct val="150000"/>
              </a:lnSpc>
            </a:pPr>
            <a:r>
              <a:rPr lang="te-IN" sz="2400" dirty="0" smtClean="0">
                <a:hlinkClick r:id="rId2" tooltip="ప్రాసయతి"/>
              </a:rPr>
              <a:t>ప్రాసయతి</a:t>
            </a:r>
            <a:r>
              <a:rPr lang="te-IN" sz="2400" dirty="0" smtClean="0"/>
              <a:t> ఉండ వచ్చు.అంటే పై సూత్రంలో చెప్పిన గణాలలో మొదటి అక్షరాలకు యతి మైత్రి బదులు రెండో అక్షరాలు ప్రాస నియమం పాటిస్తే చాలు - అంటే ఒకే అక్షరం అయి ఉండాలి (ఏ గుణింతమైనా సరే).</a:t>
            </a:r>
          </a:p>
          <a:p>
            <a:pPr>
              <a:lnSpc>
                <a:spcPct val="150000"/>
              </a:lnSpc>
            </a:pPr>
            <a:r>
              <a:rPr lang="te-IN" sz="2400" dirty="0" smtClean="0"/>
              <a:t>ఉదా: లో</a:t>
            </a:r>
            <a:r>
              <a:rPr lang="te-IN" sz="2400" b="1" dirty="0" smtClean="0"/>
              <a:t>కా</a:t>
            </a:r>
            <a:r>
              <a:rPr lang="te-IN" sz="2400" dirty="0" smtClean="0"/>
              <a:t>ల చీకట్లు పో</a:t>
            </a:r>
            <a:r>
              <a:rPr lang="te-IN" sz="2400" b="1" dirty="0" smtClean="0"/>
              <a:t>కా</a:t>
            </a:r>
            <a:r>
              <a:rPr lang="te-IN" sz="2400" dirty="0" smtClean="0"/>
              <a:t>ర్ప రవిచంద్ర దీపాలు గగనాన </a:t>
            </a:r>
            <a:r>
              <a:rPr lang="te-IN" sz="2400" dirty="0" smtClean="0"/>
              <a:t>త్రిప్పలేక</a:t>
            </a:r>
            <a:r>
              <a:rPr lang="en-US" sz="2400" dirty="0" smtClean="0"/>
              <a:t> </a:t>
            </a:r>
          </a:p>
          <a:p>
            <a:pPr>
              <a:lnSpc>
                <a:spcPct val="150000"/>
              </a:lnSpc>
            </a:pPr>
            <a:endParaRPr lang="te-IN" sz="2400" dirty="0" smtClean="0"/>
          </a:p>
          <a:p>
            <a:pPr>
              <a:lnSpc>
                <a:spcPct val="150000"/>
              </a:lnSpc>
            </a:pPr>
            <a:endParaRPr lang="te-IN" sz="2400" dirty="0"/>
          </a:p>
        </p:txBody>
      </p:sp>
      <p:sp>
        <p:nvSpPr>
          <p:cNvPr id="4" name="Rectangle 3"/>
          <p:cNvSpPr/>
          <p:nvPr/>
        </p:nvSpPr>
        <p:spPr>
          <a:xfrm>
            <a:off x="3855022" y="5421868"/>
            <a:ext cx="692818" cy="461665"/>
          </a:xfrm>
          <a:prstGeom prst="rect">
            <a:avLst/>
          </a:prstGeom>
        </p:spPr>
        <p:txBody>
          <a:bodyPr wrap="none">
            <a:spAutoFit/>
          </a:bodyPr>
          <a:lstStyle/>
          <a:p>
            <a:r>
              <a:rPr lang="te-IN" sz="2400" b="1" i="1" u="sng" dirty="0" smtClean="0"/>
              <a:t>ప్రాస</a:t>
            </a:r>
            <a:endParaRPr lang="te-IN" sz="2400" b="1" i="1" u="sng" dirty="0"/>
          </a:p>
        </p:txBody>
      </p:sp>
      <p:sp>
        <p:nvSpPr>
          <p:cNvPr id="5" name="Rectangle 4"/>
          <p:cNvSpPr/>
          <p:nvPr/>
        </p:nvSpPr>
        <p:spPr>
          <a:xfrm>
            <a:off x="3033600" y="5867400"/>
            <a:ext cx="2605200" cy="461665"/>
          </a:xfrm>
          <a:prstGeom prst="rect">
            <a:avLst/>
          </a:prstGeom>
        </p:spPr>
        <p:txBody>
          <a:bodyPr wrap="none">
            <a:spAutoFit/>
          </a:bodyPr>
          <a:lstStyle/>
          <a:p>
            <a:r>
              <a:rPr lang="te-IN" sz="2400" dirty="0" smtClean="0">
                <a:hlinkClick r:id="rId3" tooltip="ప్రాస"/>
              </a:rPr>
              <a:t>ప్రాస</a:t>
            </a:r>
            <a:r>
              <a:rPr lang="te-IN" sz="2400" dirty="0" smtClean="0"/>
              <a:t> నియమం లేదు.</a:t>
            </a: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5).jpg"/>
          <p:cNvPicPr>
            <a:picLocks noChangeAspect="1"/>
          </p:cNvPicPr>
          <p:nvPr/>
        </p:nvPicPr>
        <p:blipFill>
          <a:blip r:embed="rId2"/>
          <a:stretch>
            <a:fillRect/>
          </a:stretch>
        </p:blipFill>
        <p:spPr>
          <a:xfrm>
            <a:off x="1744392" y="296592"/>
            <a:ext cx="6028008" cy="60280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
            <a:ext cx="3424335" cy="707886"/>
          </a:xfrm>
          <a:prstGeom prst="rect">
            <a:avLst/>
          </a:prstGeom>
        </p:spPr>
        <p:txBody>
          <a:bodyPr wrap="none">
            <a:spAutoFit/>
          </a:bodyPr>
          <a:lstStyle/>
          <a:p>
            <a:r>
              <a:rPr lang="te-IN" sz="4000" b="1" i="1" u="sng" dirty="0" smtClean="0"/>
              <a:t>తెలుగు ఛందస్సు</a:t>
            </a:r>
            <a:endParaRPr lang="te-IN" sz="4000" b="1" i="1" u="sng" dirty="0"/>
          </a:p>
        </p:txBody>
      </p:sp>
      <p:sp>
        <p:nvSpPr>
          <p:cNvPr id="3" name="Rectangle 2"/>
          <p:cNvSpPr/>
          <p:nvPr/>
        </p:nvSpPr>
        <p:spPr>
          <a:xfrm>
            <a:off x="152400" y="990600"/>
            <a:ext cx="9144000" cy="3416320"/>
          </a:xfrm>
          <a:prstGeom prst="rect">
            <a:avLst/>
          </a:prstGeom>
        </p:spPr>
        <p:txBody>
          <a:bodyPr wrap="square">
            <a:spAutoFit/>
          </a:bodyPr>
          <a:lstStyle/>
          <a:p>
            <a:pPr>
              <a:lnSpc>
                <a:spcPct val="150000"/>
              </a:lnSpc>
            </a:pPr>
            <a:r>
              <a:rPr lang="te-IN" sz="2400" dirty="0" smtClean="0"/>
              <a:t>పాదాది నియమములు గలిగిన పద్య లక్షణములను తెలుపుంది చందస్సు అనబడును. తెలుగు ఛందస్సు, సంస్కృత ఛందస్సు పై ఆధార పడి అభివృద్ధి చెందినది. సంస్కృత ఛందస్సులోని వృత్తాలతో బాటు జాతులు, ఉపజాతులు తెలుగులోని ప్రత్యేకతలు. ఆధునిక పాఠకులు, లేఖకులు, నవ కవులు, విప్లవ కవులు ఛందస్సు పురాతనమైనదని, ప్రగతి నిరోధకమని భావించినా కొన్ని సినిమా పాటలలో, </a:t>
            </a:r>
            <a:r>
              <a:rPr lang="te-IN" sz="2400" dirty="0" smtClean="0">
                <a:hlinkClick r:id="rId2" tooltip="శ్రీ శ్రీ"/>
              </a:rPr>
              <a:t>శ్రీ శ్రీ</a:t>
            </a:r>
            <a:r>
              <a:rPr lang="te-IN" sz="2400" dirty="0" smtClean="0"/>
              <a:t> గేయాలలో మాత్రా ఛందస్సును చూడవచ్చు.</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52400"/>
            <a:ext cx="4649030" cy="707886"/>
          </a:xfrm>
          <a:prstGeom prst="rect">
            <a:avLst/>
          </a:prstGeom>
        </p:spPr>
        <p:txBody>
          <a:bodyPr wrap="none">
            <a:spAutoFit/>
          </a:bodyPr>
          <a:lstStyle/>
          <a:p>
            <a:r>
              <a:rPr lang="te-IN" sz="4000" b="1" i="1" u="sng" dirty="0" smtClean="0"/>
              <a:t>గురువులు, లఘువులు</a:t>
            </a:r>
            <a:endParaRPr lang="te-IN" sz="4000" b="1" i="1" u="sng" dirty="0"/>
          </a:p>
        </p:txBody>
      </p:sp>
      <p:sp>
        <p:nvSpPr>
          <p:cNvPr id="3" name="Rectangle 2"/>
          <p:cNvSpPr/>
          <p:nvPr/>
        </p:nvSpPr>
        <p:spPr>
          <a:xfrm>
            <a:off x="152400" y="914400"/>
            <a:ext cx="9144000" cy="1200329"/>
          </a:xfrm>
          <a:prstGeom prst="rect">
            <a:avLst/>
          </a:prstGeom>
        </p:spPr>
        <p:txBody>
          <a:bodyPr wrap="square">
            <a:spAutoFit/>
          </a:bodyPr>
          <a:lstStyle/>
          <a:p>
            <a:pPr>
              <a:lnSpc>
                <a:spcPct val="150000"/>
              </a:lnSpc>
            </a:pPr>
            <a:r>
              <a:rPr lang="te-IN" sz="2400" dirty="0" smtClean="0"/>
              <a:t>ఛందస్సు ద్విసంఖ్యామానంపై ఆధారపడి ఉంది. ఛందస్సులో రెండే అక్షరాలు. గురువు, లఘువు. గురువుని </a:t>
            </a:r>
            <a:r>
              <a:rPr lang="en-US" sz="2400" b="1" dirty="0" smtClean="0"/>
              <a:t>U</a:t>
            </a:r>
            <a:r>
              <a:rPr lang="en-US" sz="2400" dirty="0" smtClean="0"/>
              <a:t> </a:t>
            </a:r>
            <a:r>
              <a:rPr lang="te-IN" sz="2400" dirty="0" smtClean="0"/>
              <a:t>తోటీ, లఘువుని </a:t>
            </a:r>
            <a:r>
              <a:rPr lang="te-IN" sz="2400" b="1" dirty="0" smtClean="0"/>
              <a:t>|</a:t>
            </a:r>
            <a:r>
              <a:rPr lang="te-IN" sz="2400" dirty="0" smtClean="0"/>
              <a:t> తోటీ సూచిస్తారు</a:t>
            </a:r>
            <a:endParaRPr lang="en-US" sz="2400" dirty="0"/>
          </a:p>
        </p:txBody>
      </p:sp>
      <p:sp>
        <p:nvSpPr>
          <p:cNvPr id="4" name="Rectangle 3"/>
          <p:cNvSpPr/>
          <p:nvPr/>
        </p:nvSpPr>
        <p:spPr>
          <a:xfrm>
            <a:off x="0" y="2362200"/>
            <a:ext cx="4621778" cy="523220"/>
          </a:xfrm>
          <a:prstGeom prst="rect">
            <a:avLst/>
          </a:prstGeom>
        </p:spPr>
        <p:txBody>
          <a:bodyPr wrap="none">
            <a:spAutoFit/>
          </a:bodyPr>
          <a:lstStyle/>
          <a:p>
            <a:r>
              <a:rPr lang="te-IN" sz="2800" b="1" i="1" u="sng" dirty="0" smtClean="0"/>
              <a:t>గురువు, లఘువు, విభజించడము</a:t>
            </a:r>
            <a:endParaRPr lang="te-IN" sz="2800" b="1" i="1" u="sng" dirty="0"/>
          </a:p>
        </p:txBody>
      </p:sp>
      <p:sp>
        <p:nvSpPr>
          <p:cNvPr id="5" name="Rectangle 4"/>
          <p:cNvSpPr/>
          <p:nvPr/>
        </p:nvSpPr>
        <p:spPr>
          <a:xfrm>
            <a:off x="76200" y="2797076"/>
            <a:ext cx="9144000" cy="2308324"/>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ఈ </a:t>
            </a:r>
            <a:r>
              <a:rPr lang="te-IN" sz="2400" dirty="0" smtClean="0"/>
              <a:t>గురు లఘు నిర్ణయం ఒక అక్షరాన్ని పలికే సమయంపై ఆధార పడి ఉంటుంది. ఉదాహరణకు "అమల, అమ్మ, ఆవల, అండ" ఇందు మొదటి పదము "అమల": అ మ ల మూడు అక్షరాలూ ఒక్కొక్కటీ ఒక లిప్త కాలము మాత్రమే తీసుకుంటున్నాయి.</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2862322"/>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రెండవ </a:t>
            </a:r>
            <a:r>
              <a:rPr lang="te-IN" sz="2400" dirty="0" smtClean="0"/>
              <a:t>పదము "</a:t>
            </a:r>
            <a:r>
              <a:rPr lang="te-IN" sz="2400" b="1" dirty="0" smtClean="0"/>
              <a:t>అమ్మ</a:t>
            </a:r>
            <a:r>
              <a:rPr lang="te-IN" sz="2400" dirty="0" smtClean="0"/>
              <a:t>" ఇందులో మొదటి అక్షరము </a:t>
            </a:r>
            <a:r>
              <a:rPr lang="te-IN" sz="2400" b="1" dirty="0" smtClean="0"/>
              <a:t>అ</a:t>
            </a:r>
            <a:r>
              <a:rPr lang="te-IN" sz="2400" dirty="0" smtClean="0"/>
              <a:t> ఒక లిప్త కాలము ఆ తరువాతి </a:t>
            </a:r>
            <a:r>
              <a:rPr lang="te-IN" sz="2400" b="1" dirty="0" smtClean="0"/>
              <a:t>మ్మ</a:t>
            </a:r>
            <a:r>
              <a:rPr lang="te-IN" sz="2400" dirty="0" smtClean="0"/>
              <a:t> అక్షరము రెండు లిప్తల కాలము తీసుకుంటున్నది. అలాగే మూడవ పదము "</a:t>
            </a:r>
            <a:r>
              <a:rPr lang="te-IN" sz="2400" b="1" dirty="0" smtClean="0"/>
              <a:t>ఆవల</a:t>
            </a:r>
            <a:r>
              <a:rPr lang="te-IN" sz="2400" dirty="0" smtClean="0"/>
              <a:t>" ఆ = రెండు లిప్తలు, వ, లలు ఒక లిప్త కాలములు తీసుకుంటున్నాయి. ఇలా ఒక లిప్త కాలము తీసుకొను వాటిని లఘువు అని, రెండు లిప్తల కాలము తీసుకొను వాటిని గురువు అని అంటారు.</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141</TotalTime>
  <Words>1702</Words>
  <Application>Microsoft Office PowerPoint</Application>
  <PresentationFormat>On-screen Show (4:3)</PresentationFormat>
  <Paragraphs>379</Paragraphs>
  <Slides>63</Slides>
  <Notes>0</Notes>
  <HiddenSlides>0</HiddenSlides>
  <MMClips>0</MMClips>
  <ScaleCrop>false</ScaleCrop>
  <HeadingPairs>
    <vt:vector size="4" baseType="variant">
      <vt:variant>
        <vt:lpstr>Theme</vt:lpstr>
      </vt:variant>
      <vt:variant>
        <vt:i4>2</vt:i4>
      </vt:variant>
      <vt:variant>
        <vt:lpstr>Slide Titles</vt:lpstr>
      </vt:variant>
      <vt:variant>
        <vt:i4>63</vt:i4>
      </vt:variant>
    </vt:vector>
  </HeadingPairs>
  <TitlesOfParts>
    <vt:vector size="65" baseType="lpstr">
      <vt:lpstr>Civic</vt: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31</cp:revision>
  <dcterms:created xsi:type="dcterms:W3CDTF">2006-08-16T00:00:00Z</dcterms:created>
  <dcterms:modified xsi:type="dcterms:W3CDTF">2020-04-14T13:29:10Z</dcterms:modified>
</cp:coreProperties>
</file>