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74" r:id="rId4"/>
    <p:sldId id="275" r:id="rId5"/>
    <p:sldId id="260" r:id="rId6"/>
    <p:sldId id="277" r:id="rId7"/>
    <p:sldId id="278" r:id="rId8"/>
    <p:sldId id="261" r:id="rId9"/>
    <p:sldId id="262" r:id="rId10"/>
    <p:sldId id="279" r:id="rId11"/>
    <p:sldId id="283" r:id="rId12"/>
    <p:sldId id="281" r:id="rId13"/>
    <p:sldId id="280" r:id="rId14"/>
    <p:sldId id="282" r:id="rId15"/>
    <p:sldId id="263" r:id="rId16"/>
    <p:sldId id="264" r:id="rId17"/>
    <p:sldId id="265" r:id="rId18"/>
    <p:sldId id="266" r:id="rId19"/>
    <p:sldId id="267" r:id="rId20"/>
    <p:sldId id="268" r:id="rId21"/>
    <p:sldId id="269" r:id="rId22"/>
    <p:sldId id="270" r:id="rId23"/>
    <p:sldId id="273" r:id="rId24"/>
    <p:sldId id="284" r:id="rId25"/>
    <p:sldId id="285" r:id="rId26"/>
    <p:sldId id="286" r:id="rId27"/>
    <p:sldId id="287" r:id="rId28"/>
    <p:sldId id="288" r:id="rId29"/>
    <p:sldId id="289" r:id="rId30"/>
  </p:sldIdLst>
  <p:sldSz cx="9144000" cy="6858000" type="screen4x3"/>
  <p:notesSz cx="6858000" cy="9144000"/>
  <p:defaultText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5"/>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5"/>
            <a:ext cx="6172200" cy="1371600"/>
          </a:xfrm>
        </p:spPr>
        <p:txBody>
          <a:bodyPr/>
          <a:lstStyle>
            <a:lvl1pPr marL="0" indent="0" algn="l">
              <a:buNone/>
              <a:defRPr sz="1700" b="1">
                <a:solidFill>
                  <a:schemeClr val="tx2"/>
                </a:solidFill>
              </a:defRPr>
            </a:lvl1pPr>
            <a:lvl2pPr marL="457113" indent="0" algn="ctr">
              <a:buNone/>
            </a:lvl2pPr>
            <a:lvl3pPr marL="914226" indent="0" algn="ctr">
              <a:buNone/>
            </a:lvl3pPr>
            <a:lvl4pPr marL="1371341" indent="0" algn="ctr">
              <a:buNone/>
            </a:lvl4pPr>
            <a:lvl5pPr marL="1828453" indent="0" algn="ctr">
              <a:buNone/>
            </a:lvl5pPr>
            <a:lvl6pPr marL="2285566" indent="0" algn="ctr">
              <a:buNone/>
            </a:lvl6pPr>
            <a:lvl7pPr marL="2742679" indent="0" algn="ctr">
              <a:buNone/>
            </a:lvl7pPr>
            <a:lvl8pPr marL="3199794" indent="0" algn="ctr">
              <a:buNone/>
            </a:lvl8pPr>
            <a:lvl9pPr marL="3656907"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5"/>
            <a:ext cx="2286000" cy="381000"/>
          </a:xfrm>
        </p:spPr>
        <p:txBody>
          <a:bodyPr/>
          <a:lstStyle/>
          <a:p>
            <a:fld id="{1D8BD707-D9CF-40AE-B4C6-C98DA3205C09}" type="datetimeFigureOut">
              <a:rPr lang="en-US" smtClean="0"/>
              <a:pPr/>
              <a:t>12/04/2020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a:p>
        </p:txBody>
      </p:sp>
      <p:sp>
        <p:nvSpPr>
          <p:cNvPr id="12" name="Rectangle 11"/>
          <p:cNvSpPr/>
          <p:nvPr/>
        </p:nvSpPr>
        <p:spPr bwMode="auto">
          <a:xfrm>
            <a:off x="276337"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a:p>
        </p:txBody>
      </p:sp>
      <p:sp>
        <p:nvSpPr>
          <p:cNvPr id="14" name="Rectangle 13"/>
          <p:cNvSpPr/>
          <p:nvPr/>
        </p:nvSpPr>
        <p:spPr bwMode="auto">
          <a:xfrm>
            <a:off x="990600" y="0"/>
            <a:ext cx="18187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20" name="Straight Connector 19"/>
          <p:cNvSpPr>
            <a:spLocks noChangeShapeType="1"/>
          </p:cNvSpPr>
          <p:nvPr/>
        </p:nvSpPr>
        <p:spPr bwMode="auto">
          <a:xfrm>
            <a:off x="854113"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dirty="0"/>
          </a:p>
        </p:txBody>
      </p:sp>
      <p:sp>
        <p:nvSpPr>
          <p:cNvPr id="23" name="Oval 22"/>
          <p:cNvSpPr/>
          <p:nvPr/>
        </p:nvSpPr>
        <p:spPr bwMode="auto">
          <a:xfrm>
            <a:off x="1309633" y="4866754"/>
            <a:ext cx="641424" cy="641423"/>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dirty="0"/>
          </a:p>
        </p:txBody>
      </p:sp>
      <p:sp>
        <p:nvSpPr>
          <p:cNvPr id="24" name="Oval 23"/>
          <p:cNvSpPr/>
          <p:nvPr/>
        </p:nvSpPr>
        <p:spPr bwMode="auto">
          <a:xfrm>
            <a:off x="1091080" y="5500635"/>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dirty="0"/>
          </a:p>
        </p:txBody>
      </p:sp>
      <p:sp>
        <p:nvSpPr>
          <p:cNvPr id="26" name="Oval 25"/>
          <p:cNvSpPr/>
          <p:nvPr/>
        </p:nvSpPr>
        <p:spPr bwMode="auto">
          <a:xfrm>
            <a:off x="1664208" y="5788155"/>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4"/>
            <a:ext cx="609600" cy="517523"/>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1676400" cy="585152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6"/>
            <a:ext cx="6019800" cy="58515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5"/>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12/04/2020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29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700" b="1">
                <a:solidFill>
                  <a:schemeClr val="tx2"/>
                </a:solidFill>
              </a:defRPr>
            </a:lvl1pPr>
            <a:lvl2pPr>
              <a:buNone/>
              <a:defRPr sz="17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5"/>
            <a:ext cx="2286000" cy="381000"/>
          </a:xfrm>
        </p:spPr>
        <p:txBody>
          <a:bodyPr/>
          <a:lstStyle/>
          <a:p>
            <a:fld id="{1D8BD707-D9CF-40AE-B4C6-C98DA3205C09}" type="datetimeFigureOut">
              <a:rPr lang="en-US" smtClean="0"/>
              <a:pPr/>
              <a:t>12/04/2020</a:t>
            </a:fld>
            <a:endParaRPr lang="en-US"/>
          </a:p>
        </p:txBody>
      </p:sp>
      <p:sp>
        <p:nvSpPr>
          <p:cNvPr id="5" name="Footer Placeholder 4"/>
          <p:cNvSpPr>
            <a:spLocks noGrp="1"/>
          </p:cNvSpPr>
          <p:nvPr>
            <p:ph type="ftr" sz="quarter" idx="11"/>
          </p:nvPr>
        </p:nvSpPr>
        <p:spPr bwMode="auto">
          <a:xfrm rot="5400000">
            <a:off x="7077456" y="4178811"/>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a:p>
        </p:txBody>
      </p:sp>
      <p:sp>
        <p:nvSpPr>
          <p:cNvPr id="10" name="Rectangle 9"/>
          <p:cNvSpPr/>
          <p:nvPr/>
        </p:nvSpPr>
        <p:spPr bwMode="auto">
          <a:xfrm>
            <a:off x="276337"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a:p>
        </p:txBody>
      </p:sp>
      <p:sp>
        <p:nvSpPr>
          <p:cNvPr id="11" name="Rectangle 10"/>
          <p:cNvSpPr/>
          <p:nvPr/>
        </p:nvSpPr>
        <p:spPr bwMode="auto">
          <a:xfrm>
            <a:off x="990600" y="0"/>
            <a:ext cx="18187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15" name="Straight Connector 14"/>
          <p:cNvSpPr>
            <a:spLocks noChangeShapeType="1"/>
          </p:cNvSpPr>
          <p:nvPr/>
        </p:nvSpPr>
        <p:spPr bwMode="auto">
          <a:xfrm>
            <a:off x="854113"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dirty="0"/>
          </a:p>
        </p:txBody>
      </p:sp>
      <p:sp>
        <p:nvSpPr>
          <p:cNvPr id="20" name="Oval 19"/>
          <p:cNvSpPr/>
          <p:nvPr/>
        </p:nvSpPr>
        <p:spPr bwMode="auto">
          <a:xfrm>
            <a:off x="1324704" y="4866754"/>
            <a:ext cx="641424" cy="641423"/>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dirty="0"/>
          </a:p>
        </p:txBody>
      </p:sp>
      <p:sp>
        <p:nvSpPr>
          <p:cNvPr id="21" name="Oval 20"/>
          <p:cNvSpPr/>
          <p:nvPr/>
        </p:nvSpPr>
        <p:spPr bwMode="auto">
          <a:xfrm>
            <a:off x="1091080" y="5500635"/>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dirty="0"/>
          </a:p>
        </p:txBody>
      </p:sp>
      <p:sp>
        <p:nvSpPr>
          <p:cNvPr id="23" name="Oval 22"/>
          <p:cNvSpPr/>
          <p:nvPr/>
        </p:nvSpPr>
        <p:spPr bwMode="auto">
          <a:xfrm>
            <a:off x="1879040" y="4479885"/>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6" name="Slide Number Placeholder 5"/>
          <p:cNvSpPr>
            <a:spLocks noGrp="1"/>
          </p:cNvSpPr>
          <p:nvPr>
            <p:ph type="sldNum" sz="quarter" idx="12"/>
          </p:nvPr>
        </p:nvSpPr>
        <p:spPr bwMode="auto">
          <a:xfrm>
            <a:off x="1340616" y="4928704"/>
            <a:ext cx="609600" cy="51752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3"/>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5"/>
          </a:xfrm>
          <a:prstGeom prst="roundRect">
            <a:avLst>
              <a:gd name="adj" fmla="val 16667"/>
            </a:avLst>
          </a:prstGeom>
          <a:solidFill>
            <a:schemeClr val="accent1"/>
          </a:solidFill>
        </p:spPr>
        <p:txBody>
          <a:bodyPr rtlCol="0" anchor="ctr">
            <a:noAutofit/>
          </a:bodyPr>
          <a:lstStyle>
            <a:lvl1pPr marL="0" indent="0">
              <a:buFontTx/>
              <a:buNone/>
              <a:defRPr sz="19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5"/>
          </a:xfrm>
          <a:prstGeom prst="roundRect">
            <a:avLst>
              <a:gd name="adj" fmla="val 16667"/>
            </a:avLst>
          </a:prstGeom>
          <a:solidFill>
            <a:schemeClr val="accent1"/>
          </a:solidFill>
        </p:spPr>
        <p:txBody>
          <a:bodyPr rtlCol="0" anchor="ctr">
            <a:noAutofit/>
          </a:bodyPr>
          <a:lstStyle>
            <a:lvl1pPr marL="0" indent="0">
              <a:buFontTx/>
              <a:buNone/>
              <a:defRPr sz="19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12/04/2020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22" tIns="45711" rIns="91422" bIns="45711"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19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1"/>
              </a:spcBef>
              <a:spcAft>
                <a:spcPts val="999"/>
              </a:spcAft>
              <a:buNone/>
              <a:defRPr sz="1200"/>
            </a:lvl1pPr>
            <a:lvl2pPr>
              <a:buNone/>
              <a:defRPr sz="1200"/>
            </a:lvl2pPr>
            <a:lvl3pPr>
              <a:buNone/>
              <a:defRPr sz="1000"/>
            </a:lvl3pPr>
            <a:lvl4pPr>
              <a:buNone/>
              <a:defRPr sz="1000"/>
            </a:lvl4pPr>
            <a:lvl5pPr>
              <a:buNone/>
              <a:defRPr sz="10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22" tIns="45711" rIns="91422" bIns="45711"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22" tIns="45711" rIns="91422" bIns="45711"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5"/>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12/04/2020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19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1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5"/>
          </a:xfrm>
        </p:spPr>
        <p:txBody>
          <a:bodyPr rot="0" spcFirstLastPara="0" vertOverflow="overflow" horzOverflow="overflow" vert="horz" wrap="square" lIns="91422" tIns="45711" rIns="91422" bIns="45711" numCol="1" spcCol="274267" rtlCol="0" fromWordArt="0" anchor="t" anchorCtr="0" forceAA="0" compatLnSpc="1">
            <a:normAutofit/>
          </a:bodyPr>
          <a:lstStyle>
            <a:lvl1pPr marL="0" indent="0">
              <a:spcBef>
                <a:spcPts val="99"/>
              </a:spcBef>
              <a:spcAft>
                <a:spcPts val="401"/>
              </a:spcAft>
              <a:buFontTx/>
              <a:buNone/>
              <a:defRPr sz="1200"/>
            </a:lvl1pPr>
            <a:lvl2pPr>
              <a:defRPr sz="1200"/>
            </a:lvl2pPr>
            <a:lvl3pPr>
              <a:defRPr sz="1000"/>
            </a:lvl3pPr>
            <a:lvl4pPr>
              <a:defRPr sz="1000"/>
            </a:lvl4pPr>
            <a:lvl5pPr>
              <a:defRPr sz="10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22" tIns="45711" rIns="91422" bIns="45711"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22" tIns="45711" rIns="91422" bIns="45711"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12/04/2020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22" tIns="45711" rIns="91422" bIns="45711" anchor="t" compatLnSpc="1"/>
          <a:lstStyle/>
          <a:p>
            <a:endParaRPr kumimoji="0" lang="en-US" dirty="0"/>
          </a:p>
        </p:txBody>
      </p:sp>
      <p:sp>
        <p:nvSpPr>
          <p:cNvPr id="22" name="Title Placeholder 21"/>
          <p:cNvSpPr>
            <a:spLocks noGrp="1"/>
          </p:cNvSpPr>
          <p:nvPr>
            <p:ph type="title"/>
          </p:nvPr>
        </p:nvSpPr>
        <p:spPr>
          <a:xfrm>
            <a:off x="457200" y="274635"/>
            <a:ext cx="7467600" cy="1143000"/>
          </a:xfrm>
          <a:prstGeom prst="rect">
            <a:avLst/>
          </a:prstGeom>
        </p:spPr>
        <p:txBody>
          <a:bodyPr vert="horz" lIns="91422" tIns="45711" rIns="91422" bIns="45711"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5"/>
          </a:xfrm>
          <a:prstGeom prst="rect">
            <a:avLst/>
          </a:prstGeom>
        </p:spPr>
        <p:txBody>
          <a:bodyPr vert="horz" lIns="91422" tIns="45711" rIns="91422" bIns="4571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lIns="91422" tIns="45711" rIns="91422" bIns="45711" anchor="ctr" anchorCtr="0"/>
          <a:lstStyle>
            <a:lvl1pPr algn="r" eaLnBrk="1" latinLnBrk="0" hangingPunct="1">
              <a:defRPr kumimoji="0" sz="1200">
                <a:solidFill>
                  <a:schemeClr val="tx2"/>
                </a:solidFill>
              </a:defRPr>
            </a:lvl1pPr>
          </a:lstStyle>
          <a:p>
            <a:fld id="{1D8BD707-D9CF-40AE-B4C6-C98DA3205C09}" type="datetimeFigureOut">
              <a:rPr lang="en-US" smtClean="0"/>
              <a:pPr/>
              <a:t>12/04/2020</a:t>
            </a:fld>
            <a:endParaRPr lang="en-US"/>
          </a:p>
        </p:txBody>
      </p:sp>
      <p:sp>
        <p:nvSpPr>
          <p:cNvPr id="3" name="Footer Placeholder 2"/>
          <p:cNvSpPr>
            <a:spLocks noGrp="1"/>
          </p:cNvSpPr>
          <p:nvPr>
            <p:ph type="ftr" sz="quarter" idx="3"/>
          </p:nvPr>
        </p:nvSpPr>
        <p:spPr>
          <a:xfrm rot="5400000">
            <a:off x="6990186" y="3737243"/>
            <a:ext cx="3200400" cy="365760"/>
          </a:xfrm>
          <a:prstGeom prst="rect">
            <a:avLst/>
          </a:prstGeom>
        </p:spPr>
        <p:txBody>
          <a:bodyPr vert="horz" lIns="91422" tIns="45711" rIns="91422" bIns="45711"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22" tIns="45711" rIns="91422" bIns="45711"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5"/>
          </a:xfrm>
          <a:prstGeom prst="rect">
            <a:avLst/>
          </a:prstGeom>
        </p:spPr>
        <p:txBody>
          <a:bodyPr vert="horz" lIns="91422" tIns="45711" rIns="91422" bIns="45711"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2900" b="0" kern="1200" cap="small" baseline="0">
          <a:solidFill>
            <a:schemeClr val="tx2"/>
          </a:solidFill>
          <a:latin typeface="+mj-lt"/>
          <a:ea typeface="+mj-ea"/>
          <a:cs typeface="+mj-cs"/>
        </a:defRPr>
      </a:lvl1pPr>
    </p:titleStyle>
    <p:bodyStyle>
      <a:lvl1pPr marL="274267" indent="-274267" algn="l" rtl="0" eaLnBrk="1" latinLnBrk="0" hangingPunct="1">
        <a:spcBef>
          <a:spcPts val="601"/>
        </a:spcBef>
        <a:buClr>
          <a:schemeClr val="accent1"/>
        </a:buClr>
        <a:buSzPct val="70000"/>
        <a:buFont typeface="Wingdings"/>
        <a:buChar char=""/>
        <a:defRPr kumimoji="0" sz="2300" kern="1200">
          <a:solidFill>
            <a:schemeClr val="tx1"/>
          </a:solidFill>
          <a:latin typeface="+mn-lt"/>
          <a:ea typeface="+mn-ea"/>
          <a:cs typeface="+mn-cs"/>
        </a:defRPr>
      </a:lvl1pPr>
      <a:lvl2pPr marL="639958" indent="-274267"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226" indent="-182846" algn="l" rtl="0" eaLnBrk="1" latinLnBrk="0" hangingPunct="1">
        <a:spcBef>
          <a:spcPct val="20000"/>
        </a:spcBef>
        <a:buClr>
          <a:schemeClr val="accent1">
            <a:shade val="75000"/>
          </a:schemeClr>
        </a:buClr>
        <a:buSzPct val="60000"/>
        <a:buFont typeface="Wingdings"/>
        <a:buChar char=""/>
        <a:defRPr kumimoji="0" sz="1700" kern="1200">
          <a:solidFill>
            <a:schemeClr val="tx1"/>
          </a:solidFill>
          <a:latin typeface="+mn-lt"/>
          <a:ea typeface="+mn-ea"/>
          <a:cs typeface="+mn-cs"/>
        </a:defRPr>
      </a:lvl3pPr>
      <a:lvl4pPr marL="1188495" indent="-182846" algn="l" rtl="0" eaLnBrk="1" latinLnBrk="0" hangingPunct="1">
        <a:spcBef>
          <a:spcPct val="20000"/>
        </a:spcBef>
        <a:buClr>
          <a:schemeClr val="accent1">
            <a:tint val="60000"/>
          </a:schemeClr>
        </a:buClr>
        <a:buSzPct val="60000"/>
        <a:buFont typeface="Wingdings"/>
        <a:buChar char=""/>
        <a:defRPr kumimoji="0" sz="1700" kern="1200">
          <a:solidFill>
            <a:schemeClr val="tx1"/>
          </a:solidFill>
          <a:latin typeface="+mn-lt"/>
          <a:ea typeface="+mn-ea"/>
          <a:cs typeface="+mn-cs"/>
        </a:defRPr>
      </a:lvl4pPr>
      <a:lvl5pPr marL="1462762" indent="-182846"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032" indent="-182846"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299" indent="-182846"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5566" indent="-182846"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59836" indent="-182846"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13" algn="l" rtl="0" eaLnBrk="1" latinLnBrk="0" hangingPunct="1">
        <a:defRPr kumimoji="0" kern="1200">
          <a:solidFill>
            <a:schemeClr val="tx1"/>
          </a:solidFill>
          <a:latin typeface="+mn-lt"/>
          <a:ea typeface="+mn-ea"/>
          <a:cs typeface="+mn-cs"/>
        </a:defRPr>
      </a:lvl2pPr>
      <a:lvl3pPr marL="914226" algn="l" rtl="0" eaLnBrk="1" latinLnBrk="0" hangingPunct="1">
        <a:defRPr kumimoji="0" kern="1200">
          <a:solidFill>
            <a:schemeClr val="tx1"/>
          </a:solidFill>
          <a:latin typeface="+mn-lt"/>
          <a:ea typeface="+mn-ea"/>
          <a:cs typeface="+mn-cs"/>
        </a:defRPr>
      </a:lvl3pPr>
      <a:lvl4pPr marL="1371341" algn="l" rtl="0" eaLnBrk="1" latinLnBrk="0" hangingPunct="1">
        <a:defRPr kumimoji="0" kern="1200">
          <a:solidFill>
            <a:schemeClr val="tx1"/>
          </a:solidFill>
          <a:latin typeface="+mn-lt"/>
          <a:ea typeface="+mn-ea"/>
          <a:cs typeface="+mn-cs"/>
        </a:defRPr>
      </a:lvl4pPr>
      <a:lvl5pPr marL="1828453" algn="l" rtl="0" eaLnBrk="1" latinLnBrk="0" hangingPunct="1">
        <a:defRPr kumimoji="0" kern="1200">
          <a:solidFill>
            <a:schemeClr val="tx1"/>
          </a:solidFill>
          <a:latin typeface="+mn-lt"/>
          <a:ea typeface="+mn-ea"/>
          <a:cs typeface="+mn-cs"/>
        </a:defRPr>
      </a:lvl5pPr>
      <a:lvl6pPr marL="2285566" algn="l" rtl="0" eaLnBrk="1" latinLnBrk="0" hangingPunct="1">
        <a:defRPr kumimoji="0" kern="1200">
          <a:solidFill>
            <a:schemeClr val="tx1"/>
          </a:solidFill>
          <a:latin typeface="+mn-lt"/>
          <a:ea typeface="+mn-ea"/>
          <a:cs typeface="+mn-cs"/>
        </a:defRPr>
      </a:lvl6pPr>
      <a:lvl7pPr marL="2742679" algn="l" rtl="0" eaLnBrk="1" latinLnBrk="0" hangingPunct="1">
        <a:defRPr kumimoji="0" kern="1200">
          <a:solidFill>
            <a:schemeClr val="tx1"/>
          </a:solidFill>
          <a:latin typeface="+mn-lt"/>
          <a:ea typeface="+mn-ea"/>
          <a:cs typeface="+mn-cs"/>
        </a:defRPr>
      </a:lvl7pPr>
      <a:lvl8pPr marL="3199794" algn="l" rtl="0" eaLnBrk="1" latinLnBrk="0" hangingPunct="1">
        <a:defRPr kumimoji="0" kern="1200">
          <a:solidFill>
            <a:schemeClr val="tx1"/>
          </a:solidFill>
          <a:latin typeface="+mn-lt"/>
          <a:ea typeface="+mn-ea"/>
          <a:cs typeface="+mn-cs"/>
        </a:defRPr>
      </a:lvl8pPr>
      <a:lvl9pPr marL="365690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te.wikipedia.org/wiki/%E0%B0%B6%E0%B1%8D%E0%B0%B0%E0%B1%80%E0%B0%B6%E0%B1%88%E0%B0%B2%E0%B0%82"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te.wikipedia.org/wiki/%E0%B0%A6%E0%B1%8D%E0%B0%B0%E0%B0%BE%E0%B0%95%E0%B1%8D%E0%B0%B7%E0%B0%BE%E0%B0%B0%E0%B0%BE%E0%B0%AE%E0%B0%82"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te.wikipedia.org/wiki/%E0%B0%95%E0%B0%BE%E0%B0%B3%E0%B1%87%E0%B0%B6%E0%B1%8D%E0%B0%B5%E0%B0%B0%E0%B0%82"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Andhra_Pradesh" TargetMode="External"/><Relationship Id="rId3" Type="http://schemas.openxmlformats.org/officeDocument/2006/relationships/hyperlink" Target="https://en.wikipedia.org/w/index.php?title=Jayashankar_Bhupalpally_District&amp;action=edit&amp;redlink=1" TargetMode="External"/><Relationship Id="rId7" Type="http://schemas.openxmlformats.org/officeDocument/2006/relationships/hyperlink" Target="https://en.wikipedia.org/wiki/Coastal_Andhra" TargetMode="External"/><Relationship Id="rId2" Type="http://schemas.openxmlformats.org/officeDocument/2006/relationships/hyperlink" Target="https://en.wikipedia.org/wiki/Kaleswaram" TargetMode="External"/><Relationship Id="rId1" Type="http://schemas.openxmlformats.org/officeDocument/2006/relationships/slideLayout" Target="../slideLayouts/slideLayout7.xml"/><Relationship Id="rId6" Type="http://schemas.openxmlformats.org/officeDocument/2006/relationships/hyperlink" Target="https://en.wikipedia.org/wiki/East_Godavari_District" TargetMode="External"/><Relationship Id="rId11" Type="http://schemas.openxmlformats.org/officeDocument/2006/relationships/hyperlink" Target="https://en.wikipedia.org/wiki/Rayalaseema" TargetMode="External"/><Relationship Id="rId5" Type="http://schemas.openxmlformats.org/officeDocument/2006/relationships/hyperlink" Target="https://en.wikipedia.org/wiki/Draksharam" TargetMode="External"/><Relationship Id="rId10" Type="http://schemas.openxmlformats.org/officeDocument/2006/relationships/hyperlink" Target="https://en.wikipedia.org/wiki/Kurnool_District" TargetMode="External"/><Relationship Id="rId4" Type="http://schemas.openxmlformats.org/officeDocument/2006/relationships/hyperlink" Target="https://en.wikipedia.org/wiki/Telangana" TargetMode="External"/><Relationship Id="rId9" Type="http://schemas.openxmlformats.org/officeDocument/2006/relationships/hyperlink" Target="https://en.wikipedia.org/wiki/Srisaila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te.wikipedia.org/wiki/%E0%B0%A4%E0%B1%86%E0%B0%B2%E0%B0%82%E0%B0%97%E0%B0%BE%E0%B0%A3_%E0%B0%AF%E0%B0%BE%E0%B0%B8"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te.wikipedia.org/wiki/%E0%B0%85%E0%B0%B6%E0%B1%8B%E0%B0%95%E0%B1%81%E0%B0%A1%E0%B1%81" TargetMode="External"/><Relationship Id="rId7" Type="http://schemas.openxmlformats.org/officeDocument/2006/relationships/hyperlink" Target="https://te.wikipedia.org/wiki/%E0%B0%AD%E0%B0%9F%E0%B1%8D%E0%B0%9F%E0%B0%BF%E0%B0%AA%E0%B1%8D%E0%B0%B0%E0%B1%8B%E0%B0%B2%E0%B1%81_%E0%B0%B2%E0%B0%BF%E0%B0%AA%E0%B0%BF" TargetMode="External"/><Relationship Id="rId2" Type="http://schemas.openxmlformats.org/officeDocument/2006/relationships/hyperlink" Target="https://te.wikipedia.org/wiki/%E0%B0%AC%E0%B1%8D%E0%B0%B0%E0%B0%BE%E0%B0%B9%E0%B1%8D%E0%B0%AE%E0%B1%80_%E0%B0%B2%E0%B0%BF%E0%B0%AA%E0%B0%BF" TargetMode="External"/><Relationship Id="rId1" Type="http://schemas.openxmlformats.org/officeDocument/2006/relationships/slideLayout" Target="../slideLayouts/slideLayout7.xml"/><Relationship Id="rId6" Type="http://schemas.openxmlformats.org/officeDocument/2006/relationships/hyperlink" Target="https://te.wikipedia.org/wiki/%E0%B0%A6%E0%B1%8D%E0%B0%B0%E0%B0%BE%E0%B0%B5%E0%B0%BF%E0%B0%A1_%E0%B0%AD%E0%B0%BE%E0%B0%B7%E0%B0%B2%E0%B1%81" TargetMode="External"/><Relationship Id="rId5" Type="http://schemas.openxmlformats.org/officeDocument/2006/relationships/hyperlink" Target="https://te.wikipedia.org/wiki/%E0%B0%B6%E0%B0%BE%E0%B0%A4%E0%B0%B5%E0%B0%BE%E0%B0%B9%E0%B0%A8%E0%B1%81%E0%B0%B2%E0%B1%81" TargetMode="External"/><Relationship Id="rId4" Type="http://schemas.openxmlformats.org/officeDocument/2006/relationships/hyperlink" Target="https://te.wikipedia.org/wiki/%E0%B0%AE%E0%B1%8C%E0%B0%B0%E0%B1%8D%E0%B0%AF_%E0%B0%B8%E0%B0%BE%E0%B0%AE%E0%B1%8D%E0%B0%B0%E0%B0%BE%E0%B0%9C%E0%B1%8D%E0%B0%AF%E0%B0%AE%E0%B1%8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te.wikipedia.org/wiki/%E0%B0%B8%E0%B0%BF%E0%B0%82%E0%B0%97%E0%B0%AA%E0%B1%82%E0%B0%B0%E0%B1%8D" TargetMode="External"/><Relationship Id="rId13" Type="http://schemas.openxmlformats.org/officeDocument/2006/relationships/hyperlink" Target="https://te.wikipedia.org/wiki/%E0%B0%86%E0%B0%82%E0%B0%A7%E0%B1%8D%E0%B0%B0" TargetMode="External"/><Relationship Id="rId18" Type="http://schemas.openxmlformats.org/officeDocument/2006/relationships/hyperlink" Target="https://te.wikipedia.org/wiki/%E0%B0%A4%E0%B0%AE%E0%B0%BF%E0%B0%B3%E0%B0%A8%E0%B0%BE%E0%B0%A1%E0%B1%81" TargetMode="External"/><Relationship Id="rId3" Type="http://schemas.openxmlformats.org/officeDocument/2006/relationships/hyperlink" Target="https://te.wikipedia.org/wiki/%E0%B0%AC%E0%B0%B9%E0%B1%8D%E0%B0%B0%E0%B0%AF%E0%B0%BF%E0%B0%A8%E0%B1%8D" TargetMode="External"/><Relationship Id="rId21" Type="http://schemas.openxmlformats.org/officeDocument/2006/relationships/hyperlink" Target="https://te.wikipedia.org/wiki/%E0%B0%85%E0%B0%82%E0%B0%A1%E0%B0%AE%E0%B0%BE%E0%B0%A8%E0%B1%8D_%E0%B0%A8%E0%B0%BF%E0%B0%95%E0%B1%8B%E0%B0%AC%E0%B0%BE%E0%B0%B0%E0%B1%8D_%E0%B0%A6%E0%B1%80%E0%B0%B5%E0%B1%81%E0%B0%B2%E0%B1%81" TargetMode="External"/><Relationship Id="rId7" Type="http://schemas.openxmlformats.org/officeDocument/2006/relationships/hyperlink" Target="https://te.wikipedia.org/wiki/%E0%B0%AE%E0%B0%BE%E0%B0%B0%E0%B0%BF%E0%B0%B7%E0%B0%B8%E0%B1%8D" TargetMode="External"/><Relationship Id="rId12" Type="http://schemas.openxmlformats.org/officeDocument/2006/relationships/hyperlink" Target="https://te.wikipedia.org/wiki/%E0%B0%A4%E0%B1%86%E0%B0%B2%E0%B0%82%E0%B0%97%E0%B0%BE%E0%B0%A3" TargetMode="External"/><Relationship Id="rId17" Type="http://schemas.openxmlformats.org/officeDocument/2006/relationships/hyperlink" Target="https://te.wikipedia.org/wiki/%E0%B0%92%E0%B0%A1%E0%B0%BF%E0%B0%B6%E0%B0%BE" TargetMode="External"/><Relationship Id="rId2" Type="http://schemas.openxmlformats.org/officeDocument/2006/relationships/hyperlink" Target="https://te.wikipedia.org/wiki/%E0%B0%AD%E0%B0%BE%E0%B0%B0%E0%B0%A4%E0%B0%A6%E0%B1%87%E0%B0%B6%E0%B0%82" TargetMode="External"/><Relationship Id="rId16" Type="http://schemas.openxmlformats.org/officeDocument/2006/relationships/hyperlink" Target="https://te.wikipedia.org/wiki/%E0%B0%AE%E0%B0%B9%E0%B0%BE%E0%B0%B0%E0%B0%BE%E0%B0%B7%E0%B1%8D%E0%B0%9F%E0%B1%8D%E0%B0%B0" TargetMode="External"/><Relationship Id="rId20" Type="http://schemas.openxmlformats.org/officeDocument/2006/relationships/hyperlink" Target="https://te.wikipedia.org/wiki/%E0%B0%AE%E0%B0%A7%E0%B1%8D%E0%B0%AF%E0%B0%AA%E0%B1%8D%E0%B0%B0%E0%B0%A6%E0%B1%87%E0%B0%B6%E0%B1%8D" TargetMode="External"/><Relationship Id="rId1" Type="http://schemas.openxmlformats.org/officeDocument/2006/relationships/slideLayout" Target="../slideLayouts/slideLayout7.xml"/><Relationship Id="rId6" Type="http://schemas.openxmlformats.org/officeDocument/2006/relationships/hyperlink" Target="https://te.wikipedia.org/wiki/%E0%B0%AE%E0%B0%B2%E0%B1%87%E0%B0%B7%E0%B0%BF%E0%B0%AF%E0%B0%BE" TargetMode="External"/><Relationship Id="rId11" Type="http://schemas.openxmlformats.org/officeDocument/2006/relationships/hyperlink" Target="https://te.wikipedia.org/wiki/%E0%B0%85%E0%B0%AE%E0%B1%86%E0%B0%B0%E0%B0%BF%E0%B0%95%E0%B0%BE_%E0%B0%B8%E0%B0%82%E0%B0%AF%E0%B1%81%E0%B0%95%E0%B1%8D%E0%B0%A4_%E0%B0%B0%E0%B0%BE%E0%B0%B7%E0%B1%8D%E0%B0%9F%E0%B1%8D%E0%B0%B0%E0%B0%BE%E0%B0%B2%E0%B1%81" TargetMode="External"/><Relationship Id="rId5" Type="http://schemas.openxmlformats.org/officeDocument/2006/relationships/hyperlink" Target="https://te.wikipedia.org/wiki/%E0%B0%AB%E0%B0%BF%E0%B0%9C%E0%B1%80" TargetMode="External"/><Relationship Id="rId15" Type="http://schemas.openxmlformats.org/officeDocument/2006/relationships/hyperlink" Target="https://te.wikipedia.org/wiki/%E0%B0%95%E0%B0%B0%E0%B1%8D%E0%B0%A8%E0%B0%BE%E0%B0%9F%E0%B0%95" TargetMode="External"/><Relationship Id="rId10" Type="http://schemas.openxmlformats.org/officeDocument/2006/relationships/hyperlink" Target="https://te.wikipedia.org/wiki/%E0%B0%AF%E0%B1%81%E0%B0%A8%E0%B1%88%E0%B0%9F%E0%B1%86%E0%B0%A1%E0%B1%8D_%E0%B0%85%E0%B0%B0%E0%B0%AC%E0%B1%8D_%E0%B0%8E%E0%B0%AE%E0%B0%BF%E0%B0%B0%E0%B1%87%E0%B0%9F%E0%B1%8D%E0%B0%B8%E0%B1%8D" TargetMode="External"/><Relationship Id="rId19" Type="http://schemas.openxmlformats.org/officeDocument/2006/relationships/hyperlink" Target="https://te.wikipedia.org/wiki/%E0%B0%AA%E0%B1%81%E0%B0%A6%E0%B1%81%E0%B0%9A%E0%B1%8D%E0%B0%9A%E0%B1%87%E0%B0%B0%E0%B0%BF" TargetMode="External"/><Relationship Id="rId4" Type="http://schemas.openxmlformats.org/officeDocument/2006/relationships/hyperlink" Target="https://te.wikipedia.org/wiki/%E0%B0%95%E0%B1%86%E0%B0%A8%E0%B0%A1%E0%B0%BE" TargetMode="External"/><Relationship Id="rId9" Type="http://schemas.openxmlformats.org/officeDocument/2006/relationships/hyperlink" Target="https://te.wikipedia.org/wiki/%E0%B0%A6%E0%B0%95%E0%B1%8D%E0%B0%B7%E0%B0%BF%E0%B0%A3_%E0%B0%86%E0%B0%AB%E0%B1%8D%E0%B0%B0%E0%B0%BF%E0%B0%95%E0%B0%BE" TargetMode="External"/><Relationship Id="rId14" Type="http://schemas.openxmlformats.org/officeDocument/2006/relationships/hyperlink" Target="https://te.wikipedia.org/wiki/%E0%B0%9B%E0%B0%A4%E0%B1%8D%E0%B0%A4%E0%B1%80%E0%B0%B8%E0%B1%8D_%E0%B0%97%E0%B0%A2%E0%B1%8D" TargetMode="External"/><Relationship Id="rId22" Type="http://schemas.openxmlformats.org/officeDocument/2006/relationships/hyperlink" Target="https://te.wikipedia.org/w/index.php?title=%E0%B0%A4%E0%B1%86%E0%B0%B2%E0%B1%81%E0%B0%97%E0%B1%81_%E0%B0%B2%E0%B0%BF%E0%B0%AA%E0%B0%BF_/au/&amp;action=edit&amp;redlink=1"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te.wikipedia.org/wiki/%E0%B0%97%E0%B0%BE%E0%B0%A5%E0%B0%BE_%E0%B0%B8%E0%B0%AA%E0%B1%8D%E0%B0%A4%E0%B0%B6%E0%B0%A4%E0%B0%BF" TargetMode="External"/><Relationship Id="rId7" Type="http://schemas.openxmlformats.org/officeDocument/2006/relationships/hyperlink" Target="https://te.wikipedia.org/wiki/%E0%B0%A8%E0%B0%BE%E0%B0%97%E0%B0%AC%E0%B1%81" TargetMode="External"/><Relationship Id="rId2" Type="http://schemas.openxmlformats.org/officeDocument/2006/relationships/hyperlink" Target="https://te.wikipedia.org/wiki/%E0%B0%95%E0%B0%A8%E0%B1%8D%E0%B0%A8%E0%B0%A1_%E0%B0%AD%E0%B0%BE%E0%B0%B7" TargetMode="External"/><Relationship Id="rId1" Type="http://schemas.openxmlformats.org/officeDocument/2006/relationships/slideLayout" Target="../slideLayouts/slideLayout7.xml"/><Relationship Id="rId6" Type="http://schemas.openxmlformats.org/officeDocument/2006/relationships/hyperlink" Target="https://te.wikipedia.org/wiki/%E0%B0%AF%E0%B0%BE%E0%B0%A8%E0%B0%BE%E0%B0%A6%E0%B1%81%E0%B0%B2%E0%B1%81" TargetMode="External"/><Relationship Id="rId5" Type="http://schemas.openxmlformats.org/officeDocument/2006/relationships/hyperlink" Target="https://te.wikipedia.org/wiki/%E0%B0%97%E0%B1%8B%E0%B0%A6%E0%B0%BE%E0%B0%B5%E0%B0%B0%E0%B0%BF" TargetMode="External"/><Relationship Id="rId4" Type="http://schemas.openxmlformats.org/officeDocument/2006/relationships/hyperlink" Target="https://te.wikipedia.org/wiki/%E0%B0%95%E0%B1%83%E0%B0%B7%E0%B1%8D%E0%B0%A3%E0%B0%BE_%E0%B0%A8%E0%B0%A6%E0%B0%B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te.wikipedia.org/wiki/%E0%B0%AA%E0%B0%82%E0%B0%9A%E0%B0%BE%E0%B0%97%E0%B1%8D%E0%B0%A8%E0%B1%81%E0%B0%B2_%E0%B0%86%E0%B0%A6%E0%B0%BF%E0%B0%A8%E0%B0%BE%E0%B0%B0%E0%B0%BE%E0%B0%AF%E0%B0%A3_%E0%B0%B6%E0%B0%BE%E0%B0%B8%E0%B1%8D%E0%B0%A4%E0%B1%8D%E0%B0%B0%E0%B0%BF" TargetMode="External"/><Relationship Id="rId2" Type="http://schemas.openxmlformats.org/officeDocument/2006/relationships/hyperlink" Target="https://te.wikipedia.org/wiki/%E0%B0%9C%E0%B0%BF.%E0%B0%B5%E0%B0%BF.%E0%B0%B8%E0%B1%81%E0%B0%AC%E0%B1%8D%E0%B0%B0%E0%B0%B9%E0%B1%8D%E0%B0%AE%E0%B0%A3%E0%B1%8D%E0%B0%AF%E0%B0%82"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te.wikipedia.org/wiki/%E0%B0%AC%E0%B1%8C%E0%B0%A6%E0%B1%8D%E0%B0%A7" TargetMode="External"/><Relationship Id="rId7" Type="http://schemas.openxmlformats.org/officeDocument/2006/relationships/hyperlink" Target="https://te.wikipedia.org/wiki/%E0%B0%95%E0%B1%83%E0%B0%B7%E0%B1%8D%E0%B0%A3%E0%B0%BE_%E0%B0%A8%E0%B0%A6%E0%B0%BF" TargetMode="External"/><Relationship Id="rId2" Type="http://schemas.openxmlformats.org/officeDocument/2006/relationships/hyperlink" Target="https://te.wikipedia.org/wiki/%E0%B0%8B%E0%B0%97%E0%B1%8D%E0%B0%B5%E0%B1%87%E0%B0%A6%E0%B0%AE%E0%B1%81" TargetMode="External"/><Relationship Id="rId1" Type="http://schemas.openxmlformats.org/officeDocument/2006/relationships/slideLayout" Target="../slideLayouts/slideLayout7.xml"/><Relationship Id="rId6" Type="http://schemas.openxmlformats.org/officeDocument/2006/relationships/hyperlink" Target="https://te.wikipedia.org/wiki/%E0%B0%97%E0%B1%8B%E0%B0%A6%E0%B0%BE%E0%B0%B5%E0%B0%B0%E0%B0%BF" TargetMode="External"/><Relationship Id="rId5" Type="http://schemas.openxmlformats.org/officeDocument/2006/relationships/hyperlink" Target="https://te.wikipedia.org/w/index.php?title=%E0%B0%97%E0%B1%8D%E0%B0%B0%E0%B1%80%E0%B0%95%E0%B1%8D_%E0%B0%AD%E0%B0%BE%E0%B0%B7&amp;action=edit&amp;redlink=1" TargetMode="External"/><Relationship Id="rId4" Type="http://schemas.openxmlformats.org/officeDocument/2006/relationships/hyperlink" Target="https://te.wikipedia.org/wiki/%E0%B0%AE%E0%B1%86%E0%B0%97%E0%B0%B8%E0%B1%8D%E0%B0%A4%E0%B0%A8%E0%B1%80%E0%B0%B8%E0%B1%8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te.wikipedia.org/wiki/%E0%B0%87%E0%B0%B8%E0%B1%8D%E0%B0%B2%E0%B0%BE%E0%B0%82_%E0%B0%AE%E0%B0%A4%E0%B0%82" TargetMode="External"/><Relationship Id="rId2" Type="http://schemas.openxmlformats.org/officeDocument/2006/relationships/hyperlink" Target="https://te.wikipedia.org/wiki/%E0%B0%A8%E0%B0%A8%E0%B1%8D%E0%B0%A8%E0%B0%AF" TargetMode="External"/><Relationship Id="rId1" Type="http://schemas.openxmlformats.org/officeDocument/2006/relationships/slideLayout" Target="../slideLayouts/slideLayout7.xml"/><Relationship Id="rId4" Type="http://schemas.openxmlformats.org/officeDocument/2006/relationships/hyperlink" Target="https://te.wikipedia.org/wiki/%E0%B0%95%E0%B0%BE%E0%B0%B5%E0%B1%8D%E0%B0%AF%E0%B0%BE%E0%B0%B2%E0%B0%82%E0%B0%95%E0%B0%BE%E0%B0%B0%E0%B0%9A%E0%B1%82%E0%B0%A1%E0%B0%BE%E0%B0%AE%E0%B0%A3%E0%B0%B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e.wikipedia.org/wiki/%E0%B0%95%E0%B0%BE%E0%B0%B3%E0%B1%87%E0%B0%B6%E0%B1%8D%E0%B0%B5%E0%B0%B0%E0%B0%82" TargetMode="External"/><Relationship Id="rId2" Type="http://schemas.openxmlformats.org/officeDocument/2006/relationships/hyperlink" Target="https://te.wikipedia.org/wiki/%E0%B0%B6%E0%B1%8D%E0%B0%B0%E0%B1%80%E0%B0%B6%E0%B1%88%E0%B0%B2%E0%B0%82" TargetMode="External"/><Relationship Id="rId1" Type="http://schemas.openxmlformats.org/officeDocument/2006/relationships/slideLayout" Target="../slideLayouts/slideLayout7.xml"/><Relationship Id="rId5" Type="http://schemas.openxmlformats.org/officeDocument/2006/relationships/hyperlink" Target="https://te.wikipedia.org/wiki/%E0%B0%AE%E0%B0%B9%E0%B0%BE%E0%B0%AD%E0%B0%BE%E0%B0%B0%E0%B0%A4%E0%B0%82" TargetMode="External"/><Relationship Id="rId4" Type="http://schemas.openxmlformats.org/officeDocument/2006/relationships/hyperlink" Target="https://te.wikipedia.org/wiki/%E0%B0%A6%E0%B1%8D%E0%B0%B0%E0%B0%BE%E0%B0%95%E0%B1%8D%E0%B0%B7%E0%B0%BE%E0%B0%B0%E0%B0%BE%E0%B0%AE%E0%B0%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1219203"/>
            <a:ext cx="7772400" cy="1470023"/>
          </a:xfrm>
          <a:prstGeom prst="rect">
            <a:avLst/>
          </a:prstGeom>
        </p:spPr>
        <p:txBody>
          <a:bodyPr lIns="91422" tIns="45711" rIns="91422" bIns="45711">
            <a:noAutofit/>
          </a:bodyPr>
          <a:lstStyle/>
          <a:p>
            <a:pPr algn="ctr">
              <a:spcBef>
                <a:spcPct val="0"/>
              </a:spcBef>
              <a:defRPr/>
            </a:pPr>
            <a:r>
              <a:rPr lang="en-US" sz="4900" dirty="0" smtClean="0">
                <a:latin typeface="+mj-lt"/>
                <a:ea typeface="+mj-ea"/>
                <a:cs typeface="+mj-cs"/>
              </a:rPr>
              <a:t>P.R GOVT DEGREE COLLEGE(A)</a:t>
            </a:r>
            <a:br>
              <a:rPr lang="en-US" sz="4900" dirty="0" smtClean="0">
                <a:latin typeface="+mj-lt"/>
                <a:ea typeface="+mj-ea"/>
                <a:cs typeface="+mj-cs"/>
              </a:rPr>
            </a:br>
            <a:r>
              <a:rPr lang="en-US" sz="4900" dirty="0" smtClean="0">
                <a:latin typeface="+mj-lt"/>
                <a:ea typeface="+mj-ea"/>
                <a:cs typeface="+mj-cs"/>
              </a:rPr>
              <a:t>KAKINADA</a:t>
            </a:r>
            <a:endParaRPr lang="en-US" sz="4900" dirty="0">
              <a:latin typeface="+mj-lt"/>
              <a:ea typeface="+mj-ea"/>
              <a:cs typeface="+mj-cs"/>
            </a:endParaRPr>
          </a:p>
        </p:txBody>
      </p:sp>
      <p:sp>
        <p:nvSpPr>
          <p:cNvPr id="3" name="Subtitle 2"/>
          <p:cNvSpPr txBox="1">
            <a:spLocks/>
          </p:cNvSpPr>
          <p:nvPr/>
        </p:nvSpPr>
        <p:spPr>
          <a:xfrm>
            <a:off x="381000" y="3886200"/>
            <a:ext cx="8458200" cy="914400"/>
          </a:xfrm>
          <a:prstGeom prst="rect">
            <a:avLst/>
          </a:prstGeom>
        </p:spPr>
        <p:txBody>
          <a:bodyPr lIns="91422" tIns="45711" rIns="91422" bIns="45711">
            <a:noAutofit/>
          </a:bodyPr>
          <a:lstStyle/>
          <a:p>
            <a:pPr marL="2171288" lvl="4" indent="-342835">
              <a:spcBef>
                <a:spcPct val="20000"/>
              </a:spcBef>
              <a:buFont typeface="Arial" pitchFamily="34" charset="0"/>
              <a:buChar char="•"/>
            </a:pPr>
            <a:r>
              <a:rPr lang="en-US" sz="3100" b="1" dirty="0" smtClean="0"/>
              <a:t>DEPT OF TELUGU</a:t>
            </a:r>
          </a:p>
          <a:p>
            <a:pPr marL="2171288" lvl="4" indent="-342835">
              <a:spcBef>
                <a:spcPct val="20000"/>
              </a:spcBef>
              <a:buFont typeface="Arial" pitchFamily="34" charset="0"/>
              <a:buChar char="•"/>
            </a:pPr>
            <a:r>
              <a:rPr lang="en-US" sz="3100" dirty="0" smtClean="0"/>
              <a:t>III rd B.A Special Telugu</a:t>
            </a:r>
          </a:p>
          <a:p>
            <a:pPr marL="2171288" lvl="4" indent="-342835">
              <a:spcBef>
                <a:spcPct val="20000"/>
              </a:spcBef>
              <a:buFont typeface="Arial" pitchFamily="34" charset="0"/>
              <a:buChar char="•"/>
            </a:pPr>
            <a:r>
              <a:rPr lang="en-US" sz="3100" dirty="0" smtClean="0"/>
              <a:t>III Paper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1).jpg"/>
          <p:cNvPicPr>
            <a:picLocks noChangeAspect="1"/>
          </p:cNvPicPr>
          <p:nvPr/>
        </p:nvPicPr>
        <p:blipFill>
          <a:blip r:embed="rId2"/>
          <a:stretch>
            <a:fillRect/>
          </a:stretch>
        </p:blipFill>
        <p:spPr>
          <a:xfrm>
            <a:off x="762000" y="1143000"/>
            <a:ext cx="7179208" cy="3589606"/>
          </a:xfrm>
          <a:prstGeom prst="rect">
            <a:avLst/>
          </a:prstGeom>
        </p:spPr>
      </p:pic>
      <p:sp>
        <p:nvSpPr>
          <p:cNvPr id="5" name="Rectangle 4"/>
          <p:cNvSpPr/>
          <p:nvPr/>
        </p:nvSpPr>
        <p:spPr>
          <a:xfrm>
            <a:off x="3657600" y="4953000"/>
            <a:ext cx="1356462" cy="707886"/>
          </a:xfrm>
          <a:prstGeom prst="rect">
            <a:avLst/>
          </a:prstGeom>
        </p:spPr>
        <p:txBody>
          <a:bodyPr wrap="none">
            <a:spAutoFit/>
          </a:bodyPr>
          <a:lstStyle/>
          <a:p>
            <a:r>
              <a:rPr lang="te-IN" sz="4000" b="1" i="1" dirty="0" smtClean="0">
                <a:hlinkClick r:id="rId3" tooltip="శ్రీశైలం"/>
              </a:rPr>
              <a:t>శ్రీశైలం</a:t>
            </a:r>
            <a:endParaRPr lang="en-US" sz="4000" b="1"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_2020_0412_122306.png"/>
          <p:cNvPicPr>
            <a:picLocks noChangeAspect="1"/>
          </p:cNvPicPr>
          <p:nvPr/>
        </p:nvPicPr>
        <p:blipFill>
          <a:blip r:embed="rId2"/>
          <a:stretch>
            <a:fillRect/>
          </a:stretch>
        </p:blipFill>
        <p:spPr>
          <a:xfrm>
            <a:off x="1885541" y="143152"/>
            <a:ext cx="4981368" cy="5877820"/>
          </a:xfrm>
          <a:prstGeom prst="rect">
            <a:avLst/>
          </a:prstGeom>
        </p:spPr>
      </p:pic>
      <p:sp>
        <p:nvSpPr>
          <p:cNvPr id="3" name="Rectangle 2"/>
          <p:cNvSpPr/>
          <p:nvPr/>
        </p:nvSpPr>
        <p:spPr>
          <a:xfrm>
            <a:off x="3122624" y="6096000"/>
            <a:ext cx="2592376" cy="707886"/>
          </a:xfrm>
          <a:prstGeom prst="rect">
            <a:avLst/>
          </a:prstGeom>
        </p:spPr>
        <p:txBody>
          <a:bodyPr wrap="none">
            <a:spAutoFit/>
          </a:bodyPr>
          <a:lstStyle/>
          <a:p>
            <a:r>
              <a:rPr lang="te-IN" sz="4000" b="1" i="1" dirty="0" smtClean="0">
                <a:solidFill>
                  <a:srgbClr val="C00000"/>
                </a:solidFill>
              </a:rPr>
              <a:t>త్రిలింగ దేశం </a:t>
            </a:r>
            <a:endParaRPr lang="en-US" sz="4000" b="1" i="1"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jpg"/>
          <p:cNvPicPr>
            <a:picLocks noChangeAspect="1"/>
          </p:cNvPicPr>
          <p:nvPr/>
        </p:nvPicPr>
        <p:blipFill>
          <a:blip r:embed="rId2"/>
          <a:stretch>
            <a:fillRect/>
          </a:stretch>
        </p:blipFill>
        <p:spPr>
          <a:xfrm>
            <a:off x="838200" y="762000"/>
            <a:ext cx="6780628" cy="3797152"/>
          </a:xfrm>
          <a:prstGeom prst="rect">
            <a:avLst/>
          </a:prstGeom>
        </p:spPr>
      </p:pic>
      <p:sp>
        <p:nvSpPr>
          <p:cNvPr id="4" name="Rectangle 3"/>
          <p:cNvSpPr/>
          <p:nvPr/>
        </p:nvSpPr>
        <p:spPr>
          <a:xfrm>
            <a:off x="2819400" y="4876800"/>
            <a:ext cx="2480166" cy="707886"/>
          </a:xfrm>
          <a:prstGeom prst="rect">
            <a:avLst/>
          </a:prstGeom>
        </p:spPr>
        <p:txBody>
          <a:bodyPr wrap="none">
            <a:spAutoFit/>
          </a:bodyPr>
          <a:lstStyle/>
          <a:p>
            <a:r>
              <a:rPr lang="te-IN" sz="4000" b="1" i="1" dirty="0" smtClean="0"/>
              <a:t> </a:t>
            </a:r>
            <a:r>
              <a:rPr lang="te-IN" sz="4000" b="1" i="1" dirty="0" smtClean="0">
                <a:hlinkClick r:id="rId3" tooltip="ద్రాక్షారామం"/>
              </a:rPr>
              <a:t>ద్రాక్షారామం</a:t>
            </a:r>
            <a:endParaRPr lang="en-US" sz="4000" b="1"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leshwaram.jpg"/>
          <p:cNvPicPr>
            <a:picLocks noChangeAspect="1"/>
          </p:cNvPicPr>
          <p:nvPr/>
        </p:nvPicPr>
        <p:blipFill>
          <a:blip r:embed="rId2"/>
          <a:stretch>
            <a:fillRect/>
          </a:stretch>
        </p:blipFill>
        <p:spPr>
          <a:xfrm>
            <a:off x="726470" y="381000"/>
            <a:ext cx="7350730" cy="4888522"/>
          </a:xfrm>
          <a:prstGeom prst="rect">
            <a:avLst/>
          </a:prstGeom>
        </p:spPr>
      </p:pic>
      <p:sp>
        <p:nvSpPr>
          <p:cNvPr id="3" name="Rectangle 2"/>
          <p:cNvSpPr/>
          <p:nvPr/>
        </p:nvSpPr>
        <p:spPr>
          <a:xfrm>
            <a:off x="3124200" y="5486400"/>
            <a:ext cx="1994457" cy="707886"/>
          </a:xfrm>
          <a:prstGeom prst="rect">
            <a:avLst/>
          </a:prstGeom>
        </p:spPr>
        <p:txBody>
          <a:bodyPr wrap="none">
            <a:spAutoFit/>
          </a:bodyPr>
          <a:lstStyle/>
          <a:p>
            <a:r>
              <a:rPr lang="te-IN" sz="4000" b="1" i="1" dirty="0" smtClean="0">
                <a:hlinkClick r:id="rId3" tooltip="కాళేశ్వరం"/>
              </a:rPr>
              <a:t>కాళేశ్వరం</a:t>
            </a:r>
            <a:endParaRPr lang="en-US" sz="4000" b="1"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32545" y="1397000"/>
          <a:ext cx="5478910" cy="4064000"/>
        </p:xfrm>
        <a:graphic>
          <a:graphicData uri="http://schemas.openxmlformats.org/drawingml/2006/table">
            <a:tbl>
              <a:tblPr/>
              <a:tblGrid>
                <a:gridCol w="1095782"/>
                <a:gridCol w="1095782"/>
                <a:gridCol w="1095782"/>
                <a:gridCol w="1095782"/>
                <a:gridCol w="1095782"/>
              </a:tblGrid>
              <a:tr h="547077">
                <a:tc>
                  <a:txBody>
                    <a:bodyPr/>
                    <a:lstStyle/>
                    <a:p>
                      <a:pPr algn="ctr"/>
                      <a:r>
                        <a:rPr lang="en-US" sz="1500"/>
                        <a:t>Kshetram</a:t>
                      </a:r>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569"/>
                    </a:solidFill>
                  </a:tcPr>
                </a:tc>
                <a:tc>
                  <a:txBody>
                    <a:bodyPr/>
                    <a:lstStyle/>
                    <a:p>
                      <a:pPr algn="ctr"/>
                      <a:r>
                        <a:rPr lang="en-US" sz="1500"/>
                        <a:t>Presiding Deity</a:t>
                      </a:r>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569"/>
                    </a:solidFill>
                  </a:tcPr>
                </a:tc>
                <a:tc>
                  <a:txBody>
                    <a:bodyPr/>
                    <a:lstStyle/>
                    <a:p>
                      <a:pPr algn="ctr"/>
                      <a:r>
                        <a:rPr lang="en-US" sz="1500"/>
                        <a:t>District</a:t>
                      </a:r>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569"/>
                    </a:solidFill>
                  </a:tcPr>
                </a:tc>
                <a:tc>
                  <a:txBody>
                    <a:bodyPr/>
                    <a:lstStyle/>
                    <a:p>
                      <a:pPr algn="ctr"/>
                      <a:r>
                        <a:rPr lang="en-US" sz="1500"/>
                        <a:t>Region</a:t>
                      </a:r>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569"/>
                    </a:solidFill>
                  </a:tcPr>
                </a:tc>
                <a:tc>
                  <a:txBody>
                    <a:bodyPr/>
                    <a:lstStyle/>
                    <a:p>
                      <a:pPr algn="ctr"/>
                      <a:r>
                        <a:rPr lang="en-US" sz="1500"/>
                        <a:t>State</a:t>
                      </a:r>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569"/>
                    </a:solidFill>
                  </a:tcPr>
                </a:tc>
              </a:tr>
              <a:tr h="1250462">
                <a:tc>
                  <a:txBody>
                    <a:bodyPr/>
                    <a:lstStyle/>
                    <a:p>
                      <a:r>
                        <a:rPr lang="en-US" sz="1500" u="none" strike="noStrike">
                          <a:solidFill>
                            <a:srgbClr val="0B0080"/>
                          </a:solidFill>
                          <a:hlinkClick r:id="rId2" tooltip="Kaleswaram"/>
                        </a:rPr>
                        <a:t>Kaleswaram</a:t>
                      </a:r>
                      <a:endParaRPr lang="en-US" sz="1500"/>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a:t>Kaleswara Mukteswara Swamy</a:t>
                      </a:r>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u="none" strike="noStrike">
                          <a:solidFill>
                            <a:srgbClr val="A55858"/>
                          </a:solidFill>
                          <a:hlinkClick r:id="rId3" tooltip="Jayashankar Bhupalpally District (page does not exist)"/>
                        </a:rPr>
                        <a:t>Jayashankar_ Bhupalpally District</a:t>
                      </a:r>
                      <a:endParaRPr lang="en-US" sz="1500"/>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u="none" strike="noStrike">
                          <a:solidFill>
                            <a:srgbClr val="0B0080"/>
                          </a:solidFill>
                          <a:hlinkClick r:id="rId4" tooltip="Telangana"/>
                        </a:rPr>
                        <a:t>Telangana</a:t>
                      </a:r>
                      <a:endParaRPr lang="en-US" sz="1500"/>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u="none" strike="noStrike">
                          <a:solidFill>
                            <a:srgbClr val="0B0080"/>
                          </a:solidFill>
                          <a:hlinkClick r:id="rId4" tooltip="Telangana"/>
                        </a:rPr>
                        <a:t>Telangana</a:t>
                      </a:r>
                      <a:endParaRPr lang="en-US" sz="1500"/>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484923">
                <a:tc>
                  <a:txBody>
                    <a:bodyPr/>
                    <a:lstStyle/>
                    <a:p>
                      <a:r>
                        <a:rPr lang="en-US" sz="1500" u="none" strike="noStrike">
                          <a:solidFill>
                            <a:srgbClr val="0B0080"/>
                          </a:solidFill>
                          <a:hlinkClick r:id="rId5" tooltip="Draksharam"/>
                        </a:rPr>
                        <a:t>Bhimeswaram, also known as Draksharamam</a:t>
                      </a:r>
                      <a:endParaRPr lang="en-US" sz="1500"/>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a:t>Bhimeswara Swamy</a:t>
                      </a:r>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u="none" strike="noStrike">
                          <a:solidFill>
                            <a:srgbClr val="0B0080"/>
                          </a:solidFill>
                          <a:hlinkClick r:id="rId6" tooltip="East Godavari District"/>
                        </a:rPr>
                        <a:t>East Godavari District</a:t>
                      </a:r>
                      <a:endParaRPr lang="en-US" sz="1500"/>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u="none" strike="noStrike">
                          <a:solidFill>
                            <a:srgbClr val="0B0080"/>
                          </a:solidFill>
                          <a:hlinkClick r:id="rId7" tooltip="Coastal Andhra"/>
                        </a:rPr>
                        <a:t>Coastal Andhra</a:t>
                      </a:r>
                      <a:endParaRPr lang="en-US" sz="1500"/>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u="none" strike="noStrike">
                          <a:solidFill>
                            <a:srgbClr val="0B0080"/>
                          </a:solidFill>
                          <a:hlinkClick r:id="rId8" tooltip="Andhra Pradesh"/>
                        </a:rPr>
                        <a:t>Andhra Pradesh</a:t>
                      </a:r>
                      <a:endParaRPr lang="en-US" sz="1500"/>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781538">
                <a:tc>
                  <a:txBody>
                    <a:bodyPr/>
                    <a:lstStyle/>
                    <a:p>
                      <a:r>
                        <a:rPr lang="en-US" sz="1500" u="none" strike="noStrike">
                          <a:solidFill>
                            <a:srgbClr val="0B0080"/>
                          </a:solidFill>
                          <a:hlinkClick r:id="rId9" tooltip="Srisailam"/>
                        </a:rPr>
                        <a:t>Srisailam</a:t>
                      </a:r>
                      <a:endParaRPr lang="en-US" sz="1500"/>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a:t>Mallikarjuna Swamy</a:t>
                      </a:r>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u="none" strike="noStrike">
                          <a:solidFill>
                            <a:srgbClr val="0B0080"/>
                          </a:solidFill>
                          <a:hlinkClick r:id="rId10" tooltip="Kurnool District"/>
                        </a:rPr>
                        <a:t>Kurnool District</a:t>
                      </a:r>
                      <a:endParaRPr lang="en-US" sz="1500"/>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u="none" strike="noStrike">
                          <a:solidFill>
                            <a:srgbClr val="0B0080"/>
                          </a:solidFill>
                          <a:hlinkClick r:id="rId11" tooltip="Rayalaseema"/>
                        </a:rPr>
                        <a:t>Rayalaseema</a:t>
                      </a:r>
                      <a:endParaRPr lang="en-US" sz="1500"/>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500" u="none" strike="noStrike" dirty="0">
                          <a:solidFill>
                            <a:srgbClr val="0B0080"/>
                          </a:solidFill>
                          <a:hlinkClick r:id="rId8" tooltip="Andhra Pradesh"/>
                        </a:rPr>
                        <a:t>Andhra Pradesh</a:t>
                      </a:r>
                      <a:endParaRPr lang="en-US" sz="1500" dirty="0"/>
                    </a:p>
                  </a:txBody>
                  <a:tcPr marL="78154" marR="78154" marT="39077" marB="3907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81000"/>
            <a:ext cx="3483646" cy="707886"/>
          </a:xfrm>
          <a:prstGeom prst="rect">
            <a:avLst/>
          </a:prstGeom>
        </p:spPr>
        <p:txBody>
          <a:bodyPr wrap="none">
            <a:spAutoFit/>
          </a:bodyPr>
          <a:lstStyle/>
          <a:p>
            <a:r>
              <a:rPr lang="te-IN" sz="4000" b="1" i="1" dirty="0" smtClean="0"/>
              <a:t>భాష స్వరూపము</a:t>
            </a:r>
            <a:endParaRPr lang="te-IN" sz="4000" b="1" i="1" dirty="0"/>
          </a:p>
        </p:txBody>
      </p:sp>
      <p:sp>
        <p:nvSpPr>
          <p:cNvPr id="3" name="Rectangle 2"/>
          <p:cNvSpPr/>
          <p:nvPr/>
        </p:nvSpPr>
        <p:spPr>
          <a:xfrm>
            <a:off x="609600" y="1066800"/>
            <a:ext cx="7620000" cy="1719702"/>
          </a:xfrm>
          <a:prstGeom prst="rect">
            <a:avLst/>
          </a:prstGeom>
        </p:spPr>
        <p:txBody>
          <a:bodyPr wrap="square">
            <a:spAutoFit/>
          </a:bodyPr>
          <a:lstStyle/>
          <a:p>
            <a:pPr>
              <a:lnSpc>
                <a:spcPct val="150000"/>
              </a:lnSpc>
            </a:pPr>
            <a:r>
              <a:rPr lang="te-IN" sz="1800" dirty="0" smtClean="0"/>
              <a:t>తెలుగు అజంత భాష. అనగా దాదాపు ప్రతి పదము ఒక అచ్చుతో అంతము అవుతుంది. దీన్ని గమనించే 15వ శతాబ్దములో ఇటాలియన్ యాత్రికుడు నికొలో డా కాంటి తెలుగుని ఇటాలియన్ ఆఫ్ ది ఈస్ట్ (ప్రాచ్య ఇటాలియన్) గా అభివర్ణించాడు. అచ్చుల శబ్దాలను చూడండి.</a:t>
            </a:r>
            <a:endParaRPr lang="en-US" sz="1800" dirty="0"/>
          </a:p>
        </p:txBody>
      </p:sp>
      <p:graphicFrame>
        <p:nvGraphicFramePr>
          <p:cNvPr id="4" name="Table 3"/>
          <p:cNvGraphicFramePr>
            <a:graphicFrameLocks noGrp="1"/>
          </p:cNvGraphicFramePr>
          <p:nvPr/>
        </p:nvGraphicFramePr>
        <p:xfrm>
          <a:off x="1581150" y="3059724"/>
          <a:ext cx="5886450" cy="2883876"/>
        </p:xfrm>
        <a:graphic>
          <a:graphicData uri="http://schemas.openxmlformats.org/drawingml/2006/table">
            <a:tbl>
              <a:tblPr/>
              <a:tblGrid>
                <a:gridCol w="327025"/>
                <a:gridCol w="327025"/>
                <a:gridCol w="327025"/>
                <a:gridCol w="327025"/>
                <a:gridCol w="327025"/>
                <a:gridCol w="327025"/>
                <a:gridCol w="327025"/>
                <a:gridCol w="327025"/>
                <a:gridCol w="327025"/>
                <a:gridCol w="327025"/>
                <a:gridCol w="327025"/>
                <a:gridCol w="327025"/>
                <a:gridCol w="327025"/>
                <a:gridCol w="327025"/>
                <a:gridCol w="327025"/>
                <a:gridCol w="327025"/>
                <a:gridCol w="327025"/>
                <a:gridCol w="327025"/>
              </a:tblGrid>
              <a:tr h="576775">
                <a:tc>
                  <a:txBody>
                    <a:bodyPr/>
                    <a:lstStyle/>
                    <a:p>
                      <a:pPr algn="ctr"/>
                      <a:r>
                        <a:rPr lang="te-IN" dirty="0"/>
                        <a:t>అ</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te-IN" dirty="0"/>
                        <a:t>ఆ</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te-IN"/>
                        <a:t>ఇ</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te-IN"/>
                        <a:t>ఈ</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te-IN"/>
                        <a:t>ఉ</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te-IN"/>
                        <a:t>ఊ</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te-IN"/>
                        <a:t>ఋ</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te-IN"/>
                        <a:t>ౠ</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te-IN"/>
                        <a:t>ఌ</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te-IN"/>
                        <a:t>ౡ</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te-IN"/>
                        <a:t>ఎ</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te-IN"/>
                        <a:t>ఏ</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te-IN"/>
                        <a:t>ఐ</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te-IN"/>
                        <a:t>ఒ</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te-IN"/>
                        <a:t>ఓ</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te-IN"/>
                        <a:t>ఔ</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te-IN"/>
                        <a:t>అం</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te-IN"/>
                        <a:t>అః</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307101">
                <a:tc>
                  <a:txBody>
                    <a:bodyPr/>
                    <a:lstStyle/>
                    <a:p>
                      <a:pPr algn="ctr"/>
                      <a:r>
                        <a:rPr lang="en-US" dirty="0"/>
                        <a:t>/a/</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dirty="0"/>
                        <a:t>/ɑː/</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a:t>/ɪ/</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a:t>/iː/</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a:t>/u/</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a:t>/uː/</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a:t>/ru/</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a:t>/ruː/</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a:t>/lu/</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dirty="0"/>
                        <a:t>/</a:t>
                      </a:r>
                      <a:r>
                        <a:rPr lang="en-US" dirty="0" err="1"/>
                        <a:t>lu</a:t>
                      </a:r>
                      <a:r>
                        <a:rPr lang="en-US" dirty="0"/>
                        <a:t>ː/</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a:t>/e/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a:t>/eː/</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a:t>/ai/</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a:t>/o/</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a:t>/oː/</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a:t>/au/</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a:t>/am/</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US" dirty="0"/>
                        <a:t>/aha/</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391400" cy="1719702"/>
          </a:xfrm>
          <a:prstGeom prst="rect">
            <a:avLst/>
          </a:prstGeom>
        </p:spPr>
        <p:txBody>
          <a:bodyPr wrap="square">
            <a:spAutoFit/>
          </a:bodyPr>
          <a:lstStyle/>
          <a:p>
            <a:pPr>
              <a:lnSpc>
                <a:spcPct val="150000"/>
              </a:lnSpc>
            </a:pPr>
            <a:r>
              <a:rPr lang="te-IN" sz="1800" dirty="0" smtClean="0"/>
              <a:t>తెలుగును సాధారణంగా ఒకపదముతో మరొకటి కలిసి చేరిపోయే భాషగా గుర్తిస్తారు. ఇందులో ఒక నామవాచకానికి దాని ఉపయోగాన్ని బట్టి ప్రత్యేకమైన అక్షరాలు చేర్చబడతాయి. వ్యాకరణపరంగా, తెలుగులో కర్త, కర్మ, క్రియ, ఒక పద్ధతి ప్రకారం, ఒకదాని తర్వాత మరొకటి వాక్యంలో వాడబడతాయి</a:t>
            </a:r>
            <a:endParaRPr lang="en-US" sz="1800" dirty="0"/>
          </a:p>
        </p:txBody>
      </p:sp>
      <p:sp>
        <p:nvSpPr>
          <p:cNvPr id="3" name="Rectangle 2"/>
          <p:cNvSpPr/>
          <p:nvPr/>
        </p:nvSpPr>
        <p:spPr>
          <a:xfrm>
            <a:off x="381000" y="2514600"/>
            <a:ext cx="2755883" cy="707886"/>
          </a:xfrm>
          <a:prstGeom prst="rect">
            <a:avLst/>
          </a:prstGeom>
        </p:spPr>
        <p:txBody>
          <a:bodyPr wrap="none">
            <a:spAutoFit/>
          </a:bodyPr>
          <a:lstStyle/>
          <a:p>
            <a:r>
              <a:rPr lang="te-IN" sz="4000" b="1" i="1" dirty="0" smtClean="0"/>
              <a:t>మాండలికాలు</a:t>
            </a:r>
            <a:endParaRPr lang="te-IN" sz="4000" b="1" i="1" dirty="0"/>
          </a:p>
        </p:txBody>
      </p:sp>
      <p:sp>
        <p:nvSpPr>
          <p:cNvPr id="4" name="Rectangle 3"/>
          <p:cNvSpPr/>
          <p:nvPr/>
        </p:nvSpPr>
        <p:spPr>
          <a:xfrm>
            <a:off x="533400" y="3200400"/>
            <a:ext cx="7620000" cy="3416320"/>
          </a:xfrm>
          <a:prstGeom prst="rect">
            <a:avLst/>
          </a:prstGeom>
        </p:spPr>
        <p:txBody>
          <a:bodyPr wrap="square">
            <a:spAutoFit/>
          </a:bodyPr>
          <a:lstStyle/>
          <a:p>
            <a:pPr>
              <a:lnSpc>
                <a:spcPct val="150000"/>
              </a:lnSpc>
            </a:pPr>
            <a:r>
              <a:rPr lang="te-IN" sz="1800" dirty="0" smtClean="0"/>
              <a:t>తెలుగుకు నాలుగు ప్రధానమైన మాండలిక భాషలున్నాయి.</a:t>
            </a:r>
          </a:p>
          <a:p>
            <a:pPr>
              <a:lnSpc>
                <a:spcPct val="150000"/>
              </a:lnSpc>
              <a:buFont typeface="Wingdings" pitchFamily="2" charset="2"/>
              <a:buChar char="Ø"/>
            </a:pPr>
            <a:r>
              <a:rPr lang="en-US" sz="1800" dirty="0" smtClean="0"/>
              <a:t> </a:t>
            </a:r>
            <a:r>
              <a:rPr lang="te-IN" sz="1800" dirty="0" smtClean="0"/>
              <a:t>సాగరాంధ్ర భాష: కృష్ణా, గుంటూరు, ప్రకాశం, ఉభయ గోదావరి జిల్లాలలోని భాషను కోస్తా మాండలికం లేదా సాగరాంధ్ర మాండలికం అంటారు.</a:t>
            </a:r>
          </a:p>
          <a:p>
            <a:pPr>
              <a:lnSpc>
                <a:spcPct val="150000"/>
              </a:lnSpc>
              <a:buFont typeface="Wingdings" pitchFamily="2" charset="2"/>
              <a:buChar char="Ø"/>
            </a:pPr>
            <a:r>
              <a:rPr lang="en-US" sz="1800" dirty="0" smtClean="0"/>
              <a:t> </a:t>
            </a:r>
            <a:r>
              <a:rPr lang="te-IN" sz="1800" dirty="0" smtClean="0"/>
              <a:t>రాయలసీమ భాష: చిత్తూరు, నెల్లూరు, అనంతపురం, కర్నూలు, కడప జిల్లాల ప్రాంతపు భాషను రాయలసీమ మాండలికం అంటారు.</a:t>
            </a:r>
          </a:p>
          <a:p>
            <a:pPr>
              <a:lnSpc>
                <a:spcPct val="150000"/>
              </a:lnSpc>
              <a:buFont typeface="Wingdings" pitchFamily="2" charset="2"/>
              <a:buChar char="Ø"/>
            </a:pPr>
            <a:r>
              <a:rPr lang="en-US" sz="1800" dirty="0" smtClean="0"/>
              <a:t> </a:t>
            </a:r>
            <a:r>
              <a:rPr lang="te-IN" sz="1800" dirty="0" smtClean="0"/>
              <a:t>తెలంగాణ భాష: తెలంగాణ ప్రాంతపు భాషను </a:t>
            </a:r>
            <a:r>
              <a:rPr lang="te-IN" sz="1800" dirty="0" smtClean="0">
                <a:hlinkClick r:id="rId2" tooltip="తెలంగాణ యాస"/>
              </a:rPr>
              <a:t>తెలంగాణ మాండలికం</a:t>
            </a:r>
            <a:r>
              <a:rPr lang="te-IN" sz="1800" dirty="0" smtClean="0"/>
              <a:t> అంటారు.</a:t>
            </a:r>
          </a:p>
          <a:p>
            <a:pPr>
              <a:lnSpc>
                <a:spcPct val="150000"/>
              </a:lnSpc>
              <a:buFont typeface="Wingdings" pitchFamily="2" charset="2"/>
              <a:buChar char="Ø"/>
            </a:pPr>
            <a:r>
              <a:rPr lang="en-US" sz="1800" dirty="0" smtClean="0"/>
              <a:t> </a:t>
            </a:r>
            <a:r>
              <a:rPr lang="te-IN" sz="1800" dirty="0" smtClean="0"/>
              <a:t>కళింగాంధ్ర భాష: విశాఖపట్నం, విజయనగరం, శ్రీకాకుళం జిల్లాల భాషను కళింగాంధ్ర మాండలికం అంటారు. దేశభాషలందు తెలుగు భాష లెస్స</a:t>
            </a:r>
            <a:endParaRPr lang="te-IN"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3800" y="457200"/>
            <a:ext cx="857927" cy="707886"/>
          </a:xfrm>
          <a:prstGeom prst="rect">
            <a:avLst/>
          </a:prstGeom>
        </p:spPr>
        <p:txBody>
          <a:bodyPr wrap="none">
            <a:spAutoFit/>
          </a:bodyPr>
          <a:lstStyle/>
          <a:p>
            <a:r>
              <a:rPr lang="te-IN" sz="4000" b="1" i="1" dirty="0" smtClean="0"/>
              <a:t>లిపి</a:t>
            </a:r>
            <a:endParaRPr lang="te-IN" sz="4000" b="1" i="1" dirty="0"/>
          </a:p>
        </p:txBody>
      </p:sp>
      <p:sp>
        <p:nvSpPr>
          <p:cNvPr id="4" name="Rectangle 3"/>
          <p:cNvSpPr/>
          <p:nvPr/>
        </p:nvSpPr>
        <p:spPr>
          <a:xfrm>
            <a:off x="457200" y="1066800"/>
            <a:ext cx="8001000" cy="2585323"/>
          </a:xfrm>
          <a:prstGeom prst="rect">
            <a:avLst/>
          </a:prstGeom>
        </p:spPr>
        <p:txBody>
          <a:bodyPr wrap="square">
            <a:spAutoFit/>
          </a:bodyPr>
          <a:lstStyle/>
          <a:p>
            <a:pPr>
              <a:lnSpc>
                <a:spcPct val="150000"/>
              </a:lnSpc>
              <a:buFont typeface="Wingdings" pitchFamily="2" charset="2"/>
              <a:buChar char="Ø"/>
            </a:pPr>
            <a:r>
              <a:rPr lang="en-US" sz="1800" dirty="0" smtClean="0"/>
              <a:t> </a:t>
            </a:r>
            <a:r>
              <a:rPr lang="te-IN" sz="1800" dirty="0" smtClean="0"/>
              <a:t>తెలుగు లిపి ఇతర భారతీయ భాషా లిపులలాగే ప్రాచీన </a:t>
            </a:r>
            <a:r>
              <a:rPr lang="te-IN" sz="1800" dirty="0" smtClean="0">
                <a:hlinkClick r:id="rId2" tooltip="బ్రాహ్మీ లిపి"/>
              </a:rPr>
              <a:t>బ్రాహ్మీ లిపి</a:t>
            </a:r>
            <a:r>
              <a:rPr lang="te-IN" sz="1800" dirty="0" smtClean="0"/>
              <a:t> నుండి ఉద్భవించింది.</a:t>
            </a:r>
            <a:endParaRPr lang="en-US" sz="1800" dirty="0" smtClean="0"/>
          </a:p>
          <a:p>
            <a:pPr>
              <a:lnSpc>
                <a:spcPct val="150000"/>
              </a:lnSpc>
              <a:buFont typeface="Wingdings" pitchFamily="2" charset="2"/>
              <a:buChar char="Ø"/>
            </a:pPr>
            <a:r>
              <a:rPr lang="te-IN" sz="1800" dirty="0" smtClean="0"/>
              <a:t> </a:t>
            </a:r>
            <a:r>
              <a:rPr lang="te-IN" sz="1800" dirty="0" smtClean="0">
                <a:hlinkClick r:id="rId3" tooltip="అశోకుడు"/>
              </a:rPr>
              <a:t>అశోకుని</a:t>
            </a:r>
            <a:r>
              <a:rPr lang="te-IN" sz="1800" dirty="0" smtClean="0"/>
              <a:t> కాలములో </a:t>
            </a:r>
            <a:r>
              <a:rPr lang="te-IN" sz="1800" dirty="0" smtClean="0">
                <a:hlinkClick r:id="rId4" tooltip="మౌర్య సామ్రాజ్యము"/>
              </a:rPr>
              <a:t>మౌర్య సామ్రాజ్యానికి</a:t>
            </a:r>
            <a:r>
              <a:rPr lang="te-IN" sz="1800" dirty="0" smtClean="0"/>
              <a:t> సామంతులుగా ఉన్న </a:t>
            </a:r>
            <a:r>
              <a:rPr lang="te-IN" sz="1800" dirty="0" smtClean="0">
                <a:hlinkClick r:id="rId5" tooltip="శాతవాహనులు"/>
              </a:rPr>
              <a:t>శాతవాహనులు</a:t>
            </a:r>
            <a:r>
              <a:rPr lang="te-IN" sz="1800" dirty="0" smtClean="0"/>
              <a:t> బ్రాహ్మీ లిపిని దక్షిణ భారతదేశానికి తీసుకొని వచ్చారు. అందుచేత అన్ని దక్షిణ భారత భాషలు </a:t>
            </a:r>
            <a:r>
              <a:rPr lang="te-IN" sz="1800" dirty="0" smtClean="0">
                <a:hlinkClick r:id="rId6" tooltip="ద్రావిడ భాషలు"/>
              </a:rPr>
              <a:t>మూల ద్రావిడ భాష</a:t>
            </a:r>
            <a:r>
              <a:rPr lang="te-IN" sz="1800" dirty="0" smtClean="0"/>
              <a:t> నుండి ఉద్భవించినా వాటి లిపులు మాత్రము బ్రాహ్మీ నుండి పుట్టాయి.</a:t>
            </a:r>
            <a:endParaRPr lang="en-US" sz="1800" dirty="0" smtClean="0"/>
          </a:p>
          <a:p>
            <a:pPr>
              <a:lnSpc>
                <a:spcPct val="150000"/>
              </a:lnSpc>
              <a:buFont typeface="Wingdings" pitchFamily="2" charset="2"/>
              <a:buChar char="Ø"/>
            </a:pPr>
            <a:r>
              <a:rPr lang="te-IN" sz="1800" dirty="0" smtClean="0"/>
              <a:t> అశోకుడి కాలానికి చెందిన బ్రాహ్మి లిపి రూపాంతరమైన </a:t>
            </a:r>
            <a:r>
              <a:rPr lang="te-IN" sz="1800" dirty="0" smtClean="0">
                <a:hlinkClick r:id="rId7" tooltip="భట్టిప్రోలు లిపి"/>
              </a:rPr>
              <a:t>భట్టిప్రోలు లిపి</a:t>
            </a:r>
            <a:r>
              <a:rPr lang="te-IN" sz="1800" dirty="0" smtClean="0"/>
              <a:t> నుండియు, ప్రాచీన కన్నడ భాష 'హలెగన్నడ 'లిపినుండియూ తెలుగు లిపి ఉద్భవించింది</a:t>
            </a:r>
            <a:r>
              <a:rPr lang="en-US" sz="1800" dirty="0" smtClean="0"/>
              <a:t>.</a:t>
            </a:r>
            <a:endParaRPr lang="en-US" sz="1800" dirty="0"/>
          </a:p>
        </p:txBody>
      </p:sp>
      <p:sp>
        <p:nvSpPr>
          <p:cNvPr id="5" name="Rectangle 4"/>
          <p:cNvSpPr/>
          <p:nvPr/>
        </p:nvSpPr>
        <p:spPr>
          <a:xfrm>
            <a:off x="381000" y="3581400"/>
            <a:ext cx="7924800" cy="2135200"/>
          </a:xfrm>
          <a:prstGeom prst="rect">
            <a:avLst/>
          </a:prstGeom>
        </p:spPr>
        <p:txBody>
          <a:bodyPr wrap="square">
            <a:spAutoFit/>
          </a:bodyPr>
          <a:lstStyle/>
          <a:p>
            <a:pPr>
              <a:lnSpc>
                <a:spcPct val="150000"/>
              </a:lnSpc>
              <a:buFont typeface="Wingdings" pitchFamily="2" charset="2"/>
              <a:buChar char="Ø"/>
            </a:pPr>
            <a:r>
              <a:rPr lang="en-US" sz="1800" dirty="0" smtClean="0"/>
              <a:t> </a:t>
            </a:r>
            <a:r>
              <a:rPr lang="te-IN" sz="1800" dirty="0" smtClean="0"/>
              <a:t>తెలుగు లిపిని బౌద్ధులు, వర్తకులు ఆగ్నేయ ఆసియా ప్రాంతాలకు అందచేసారు. అక్కడ ఈ లిపి, మాన్, బర్మీస్, థాయ్, ఖ్మేర్, కామ్, జావనీస్,, బాలినీస్ భాషల లిపుల ఉద్భవానికి కారకమయ్యింది.</a:t>
            </a:r>
            <a:endParaRPr lang="en-US" sz="1800" dirty="0" smtClean="0"/>
          </a:p>
          <a:p>
            <a:pPr>
              <a:lnSpc>
                <a:spcPct val="150000"/>
              </a:lnSpc>
              <a:buFont typeface="Wingdings" pitchFamily="2" charset="2"/>
              <a:buChar char="Ø"/>
            </a:pPr>
            <a:r>
              <a:rPr lang="te-IN" sz="1800" dirty="0" smtClean="0"/>
              <a:t> తెలుగు లిపితో వాటికి స్పష్టంగా పోలికలు కనిపిస్తాయి. తెలుగు అక్షరమాల చూడడానికి దాని సమీప దాయాదియైన కన్నడ అక్షరమాల వలెనే కనిపిస్తుంది.</a:t>
            </a:r>
            <a:endParaRPr lang="en-US"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382000" cy="3970318"/>
          </a:xfrm>
          <a:prstGeom prst="rect">
            <a:avLst/>
          </a:prstGeom>
        </p:spPr>
        <p:txBody>
          <a:bodyPr wrap="square">
            <a:spAutoFit/>
          </a:bodyPr>
          <a:lstStyle/>
          <a:p>
            <a:pPr>
              <a:lnSpc>
                <a:spcPct val="150000"/>
              </a:lnSpc>
              <a:buFont typeface="Wingdings" pitchFamily="2" charset="2"/>
              <a:buChar char="Ø"/>
            </a:pPr>
            <a:r>
              <a:rPr lang="en-US" sz="2400" dirty="0" smtClean="0"/>
              <a:t> </a:t>
            </a:r>
            <a:r>
              <a:rPr lang="te-IN" sz="2400" dirty="0" smtClean="0"/>
              <a:t>తెలుగు లిపిని బౌద్ధులు, వర్తకులు ఆగ్నేయ ఆసియా ప్రాంతాలకు అందచేసారు.</a:t>
            </a:r>
            <a:endParaRPr lang="en-US" sz="2400" dirty="0" smtClean="0"/>
          </a:p>
          <a:p>
            <a:pPr>
              <a:lnSpc>
                <a:spcPct val="150000"/>
              </a:lnSpc>
              <a:buFont typeface="Wingdings" pitchFamily="2" charset="2"/>
              <a:buChar char="Ø"/>
            </a:pPr>
            <a:r>
              <a:rPr lang="te-IN" sz="2400" dirty="0" smtClean="0"/>
              <a:t> అక్కడ ఈ లిపి, మాన్, బర్మీస్, థాయ్, ఖ్మేర్, కామ్, జావనీస్,, బాలినీస్ భాషల లిపుల ఉద్భవానికి కారకమయ్యింది.</a:t>
            </a:r>
            <a:endParaRPr lang="en-US" sz="2400" dirty="0" smtClean="0"/>
          </a:p>
          <a:p>
            <a:pPr>
              <a:lnSpc>
                <a:spcPct val="150000"/>
              </a:lnSpc>
              <a:buFont typeface="Wingdings" pitchFamily="2" charset="2"/>
              <a:buChar char="Ø"/>
            </a:pPr>
            <a:r>
              <a:rPr lang="te-IN" sz="2400" dirty="0" smtClean="0"/>
              <a:t> తెలుగు లిపితో వాటికి స్పష్టంగా పోలికలు కనిపిస్తాయి.</a:t>
            </a:r>
            <a:endParaRPr lang="en-US" sz="2400" dirty="0" smtClean="0"/>
          </a:p>
          <a:p>
            <a:pPr>
              <a:lnSpc>
                <a:spcPct val="150000"/>
              </a:lnSpc>
              <a:buFont typeface="Wingdings" pitchFamily="2" charset="2"/>
              <a:buChar char="Ø"/>
            </a:pPr>
            <a:r>
              <a:rPr lang="te-IN" sz="2400" dirty="0" smtClean="0"/>
              <a:t> తెలుగు అక్షరమాల చూడడానికి దాని సమీప దాయాదియైన కన్నడ అక్షరమాల వలెనే కనిపిస్తుంది.</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jpg"/>
          <p:cNvPicPr>
            <a:picLocks noChangeAspect="1"/>
          </p:cNvPicPr>
          <p:nvPr/>
        </p:nvPicPr>
        <p:blipFill>
          <a:blip r:embed="rId2"/>
          <a:stretch>
            <a:fillRect/>
          </a:stretch>
        </p:blipFill>
        <p:spPr>
          <a:xfrm>
            <a:off x="228600" y="457200"/>
            <a:ext cx="8415418" cy="3523956"/>
          </a:xfrm>
          <a:prstGeom prst="rect">
            <a:avLst/>
          </a:prstGeom>
        </p:spPr>
      </p:pic>
      <p:sp>
        <p:nvSpPr>
          <p:cNvPr id="3" name="Rectangle 2"/>
          <p:cNvSpPr/>
          <p:nvPr/>
        </p:nvSpPr>
        <p:spPr>
          <a:xfrm>
            <a:off x="2057400" y="4648200"/>
            <a:ext cx="4572000" cy="1754326"/>
          </a:xfrm>
          <a:prstGeom prst="rect">
            <a:avLst/>
          </a:prstGeom>
        </p:spPr>
        <p:txBody>
          <a:bodyPr>
            <a:spAutoFit/>
          </a:bodyPr>
          <a:lstStyle/>
          <a:p>
            <a:r>
              <a:rPr lang="te-IN" sz="3600" dirty="0" smtClean="0"/>
              <a:t>తెలుగు లిపి పరిణామము మౌర్యుల కాలము నుండి రాయల యుగము దాకా</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0px-Telugubhashastamp.jpg"/>
          <p:cNvPicPr>
            <a:picLocks noChangeAspect="1"/>
          </p:cNvPicPr>
          <p:nvPr/>
        </p:nvPicPr>
        <p:blipFill>
          <a:blip r:embed="rId2"/>
          <a:stretch>
            <a:fillRect/>
          </a:stretch>
        </p:blipFill>
        <p:spPr>
          <a:xfrm>
            <a:off x="381000" y="1447800"/>
            <a:ext cx="2794000" cy="4521200"/>
          </a:xfrm>
          <a:prstGeom prst="rect">
            <a:avLst/>
          </a:prstGeom>
        </p:spPr>
      </p:pic>
      <p:sp>
        <p:nvSpPr>
          <p:cNvPr id="5" name="Rectangle 4"/>
          <p:cNvSpPr/>
          <p:nvPr/>
        </p:nvSpPr>
        <p:spPr>
          <a:xfrm>
            <a:off x="3505200" y="2514600"/>
            <a:ext cx="4572000" cy="2823850"/>
          </a:xfrm>
          <a:prstGeom prst="rect">
            <a:avLst/>
          </a:prstGeom>
        </p:spPr>
        <p:txBody>
          <a:bodyPr>
            <a:spAutoFit/>
          </a:bodyPr>
          <a:lstStyle/>
          <a:p>
            <a:pPr>
              <a:lnSpc>
                <a:spcPct val="150000"/>
              </a:lnSpc>
            </a:pPr>
            <a:r>
              <a:rPr lang="te-IN" sz="2000" b="1" i="1" dirty="0" smtClean="0"/>
              <a:t>ప్రపంచ తెలుగు మహాసభల సందర్భముగా విడుదలైన తపాలా బిళ్ళ - ఇందులో వ్రాసినవి - "దేశ భాషలందు తెలుగు లెస్స", "ఎందరో మహానుభావులు అందరికీ వందనములు", " పంచదార కన్న పనస తొనల కన్న కమ్మని తేనె కన్న తెలుగు మిన్న"</a:t>
            </a:r>
            <a:endParaRPr lang="en-US" sz="2000" b="1" i="1" dirty="0"/>
          </a:p>
        </p:txBody>
      </p:sp>
      <p:sp>
        <p:nvSpPr>
          <p:cNvPr id="6" name="Rectangle 5"/>
          <p:cNvSpPr/>
          <p:nvPr/>
        </p:nvSpPr>
        <p:spPr>
          <a:xfrm>
            <a:off x="2209800" y="457200"/>
            <a:ext cx="5120312" cy="707886"/>
          </a:xfrm>
          <a:prstGeom prst="rect">
            <a:avLst/>
          </a:prstGeom>
        </p:spPr>
        <p:txBody>
          <a:bodyPr wrap="none">
            <a:spAutoFit/>
          </a:bodyPr>
          <a:lstStyle/>
          <a:p>
            <a:r>
              <a:rPr lang="te-IN" sz="4000" b="1" dirty="0" smtClean="0"/>
              <a:t>తెలుగు, తెనుగు, ఆంధ్రము</a:t>
            </a:r>
            <a:endParaRPr lang="te-IN" sz="40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7924800" cy="6290183"/>
          </a:xfrm>
          <a:prstGeom prst="rect">
            <a:avLst/>
          </a:prstGeom>
        </p:spPr>
        <p:txBody>
          <a:bodyPr wrap="square">
            <a:spAutoFit/>
          </a:bodyPr>
          <a:lstStyle/>
          <a:p>
            <a:pPr>
              <a:lnSpc>
                <a:spcPct val="150000"/>
              </a:lnSpc>
              <a:buFont typeface="Wingdings" pitchFamily="2" charset="2"/>
              <a:buChar char="Ø"/>
            </a:pPr>
            <a:r>
              <a:rPr lang="en-US" sz="1800" dirty="0" smtClean="0"/>
              <a:t> </a:t>
            </a:r>
            <a:r>
              <a:rPr lang="te-IN" sz="1800" dirty="0" smtClean="0"/>
              <a:t>తెలుగు లిపి చాలవరకు ఉచ్చరించగల ఏకాక్షరాలతో ఉండి, ఎడమనుండి కుడికి, సరళమైన, సంక్లిష్టమైన అక్షరాల సరళితో కూడి ఉంటుంది. ఈ విధమైన ఉచ్చరించగల ఏకాక్షరాలు అనేకంగా ఉండడానికి ఆస్కారం ఉన్నందువల్ల, అక్షరాలు "అచ్చులు" (వొవెల్స్ లేదా స్వర్), "హల్లులు" (కాన్సొనెంట్స్ లేదా వ్యంజన్) అన్న ప్రధానమైన ప్రమాణాలను కలిగి ఉన్నాయి. </a:t>
            </a:r>
            <a:endParaRPr lang="en-US" sz="1800" dirty="0" smtClean="0"/>
          </a:p>
          <a:p>
            <a:pPr>
              <a:lnSpc>
                <a:spcPct val="150000"/>
              </a:lnSpc>
              <a:buFont typeface="Wingdings" pitchFamily="2" charset="2"/>
              <a:buChar char="Ø"/>
            </a:pPr>
            <a:r>
              <a:rPr lang="en-US" sz="1800" dirty="0" smtClean="0"/>
              <a:t> </a:t>
            </a:r>
            <a:r>
              <a:rPr lang="te-IN" sz="1800" dirty="0" smtClean="0"/>
              <a:t>హల్లుల రూపు వాటి వాడుకను బట్టి, సందర్భానుసారము మార్పు చెందుతూ ఉంటుంది. అచ్చుల ధ్వని వాటిలో లేనప్పుడు హల్లులు పరిశుద్ధమైనవిగా పరిగణించబడతాయి.</a:t>
            </a:r>
            <a:endParaRPr lang="en-US" sz="1800" dirty="0" smtClean="0"/>
          </a:p>
          <a:p>
            <a:pPr>
              <a:lnSpc>
                <a:spcPct val="150000"/>
              </a:lnSpc>
              <a:buFont typeface="Wingdings" pitchFamily="2" charset="2"/>
              <a:buChar char="Ø"/>
            </a:pPr>
            <a:r>
              <a:rPr lang="te-IN" sz="1800" dirty="0" smtClean="0"/>
              <a:t> అయితే, హల్లులను వ్రాయడానికీ, చదవడానికీ, అచ్చు "అ"ను చేర్చడం సాంప్రదాయకం. హల్లులు వేర్వేరు అచ్చులతో చేరినప్పుడు, అచ్చుఅంశం వర్ణ పరిచ్ఛేదముతో "మాత్రలు" అన్నసంకేతాలను ఉపయోగించడంతో గుర్తింపబడుతుంది.</a:t>
            </a:r>
            <a:endParaRPr lang="en-US" sz="1800" dirty="0" smtClean="0"/>
          </a:p>
          <a:p>
            <a:pPr>
              <a:lnSpc>
                <a:spcPct val="150000"/>
              </a:lnSpc>
              <a:buFont typeface="Wingdings" pitchFamily="2" charset="2"/>
              <a:buChar char="Ø"/>
            </a:pPr>
            <a:r>
              <a:rPr lang="te-IN" sz="1800" dirty="0" smtClean="0"/>
              <a:t> ఈ "మాత్రల" ఆకారాలు తమ తమ హల్లుల ఆకారాలకు ఎంతో విరుద్ధంగా ఉంటాయి. తెలుగులో ఒక వాక్యం "పూర్ణవిరామం"తో కానీ, "దీర్ఘవిరామం"తో కానీ ముగించబడుతుంది. </a:t>
            </a:r>
            <a:endParaRPr lang="en-US" sz="1800" dirty="0" smtClean="0"/>
          </a:p>
          <a:p>
            <a:pPr>
              <a:lnSpc>
                <a:spcPct val="150000"/>
              </a:lnSpc>
              <a:buFont typeface="Wingdings" pitchFamily="2" charset="2"/>
              <a:buChar char="Ø"/>
            </a:pPr>
            <a:r>
              <a:rPr lang="en-US" sz="1800" dirty="0" smtClean="0"/>
              <a:t> </a:t>
            </a:r>
            <a:r>
              <a:rPr lang="te-IN" sz="1800" dirty="0" smtClean="0"/>
              <a:t>అంకెలను గుర్తించడానికి తెలుగులో ప్రత్యేకంగా సంకేతాలున్నా, అరబిక్ అంకెలే విస్తృతంగానూ, సర్వసాధారణంగానూ ఉపయోగింపబడుతున్నాయి. </a:t>
            </a:r>
            <a:endParaRPr lang="en-US" sz="1800" dirty="0" smtClean="0"/>
          </a:p>
          <a:p>
            <a:pPr>
              <a:lnSpc>
                <a:spcPct val="150000"/>
              </a:lnSpc>
              <a:buFont typeface="Wingdings" pitchFamily="2" charset="2"/>
              <a:buChar char="Ø"/>
            </a:pPr>
            <a:r>
              <a:rPr lang="en-US" sz="1800" dirty="0" smtClean="0"/>
              <a:t> </a:t>
            </a:r>
            <a:r>
              <a:rPr lang="te-IN" sz="1800" dirty="0" smtClean="0"/>
              <a:t>ఈ విధంగా, తెలుగులో, 16 అచ్చులు, 3 విశేషఅచ్చులు, 41 హల్లులు చేరి మొత్తం 60 సంకేతాలు ఉన్నాయి.</a:t>
            </a:r>
            <a:endParaRPr 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381000"/>
            <a:ext cx="3076483" cy="707886"/>
          </a:xfrm>
          <a:prstGeom prst="rect">
            <a:avLst/>
          </a:prstGeom>
        </p:spPr>
        <p:txBody>
          <a:bodyPr wrap="none">
            <a:spAutoFit/>
          </a:bodyPr>
          <a:lstStyle/>
          <a:p>
            <a:r>
              <a:rPr lang="te-IN" sz="4000" b="1" i="1" dirty="0" smtClean="0"/>
              <a:t>తెలుగు అంకెలు</a:t>
            </a:r>
            <a:endParaRPr lang="te-IN" sz="4000" b="1" i="1" dirty="0"/>
          </a:p>
        </p:txBody>
      </p:sp>
      <p:graphicFrame>
        <p:nvGraphicFramePr>
          <p:cNvPr id="3" name="Table 2"/>
          <p:cNvGraphicFramePr>
            <a:graphicFrameLocks noGrp="1"/>
          </p:cNvGraphicFramePr>
          <p:nvPr/>
        </p:nvGraphicFramePr>
        <p:xfrm>
          <a:off x="1143000" y="990600"/>
          <a:ext cx="6386730" cy="4023360"/>
        </p:xfrm>
        <a:graphic>
          <a:graphicData uri="http://schemas.openxmlformats.org/drawingml/2006/table">
            <a:tbl>
              <a:tblPr/>
              <a:tblGrid>
                <a:gridCol w="2128910"/>
                <a:gridCol w="2128910"/>
                <a:gridCol w="2128910"/>
              </a:tblGrid>
              <a:tr h="275600">
                <a:tc>
                  <a:txBody>
                    <a:bodyPr/>
                    <a:lstStyle/>
                    <a:p>
                      <a:r>
                        <a:rPr lang="te-IN" dirty="0"/>
                        <a:t>పేరు</a:t>
                      </a:r>
                    </a:p>
                  </a:txBody>
                  <a:tcPr anchor="ctr">
                    <a:lnL>
                      <a:noFill/>
                    </a:lnL>
                    <a:lnR>
                      <a:noFill/>
                    </a:lnR>
                    <a:lnT>
                      <a:noFill/>
                    </a:lnT>
                    <a:lnB>
                      <a:noFill/>
                    </a:lnB>
                    <a:solidFill>
                      <a:srgbClr val="FFFFFF"/>
                    </a:solidFill>
                  </a:tcPr>
                </a:tc>
                <a:tc>
                  <a:txBody>
                    <a:bodyPr/>
                    <a:lstStyle/>
                    <a:p>
                      <a:r>
                        <a:rPr lang="te-IN"/>
                        <a:t>తెలుగుసంఖ్య</a:t>
                      </a:r>
                    </a:p>
                  </a:txBody>
                  <a:tcPr anchor="ctr">
                    <a:lnL>
                      <a:noFill/>
                    </a:lnL>
                    <a:lnR>
                      <a:noFill/>
                    </a:lnR>
                    <a:lnT>
                      <a:noFill/>
                    </a:lnT>
                    <a:lnB>
                      <a:noFill/>
                    </a:lnB>
                    <a:solidFill>
                      <a:srgbClr val="FFFFFF"/>
                    </a:solidFill>
                  </a:tcPr>
                </a:tc>
                <a:tc>
                  <a:txBody>
                    <a:bodyPr/>
                    <a:lstStyle/>
                    <a:p>
                      <a:r>
                        <a:rPr lang="te-IN"/>
                        <a:t>ఇండో అరబిక్ అంకెలు</a:t>
                      </a:r>
                    </a:p>
                  </a:txBody>
                  <a:tcPr anchor="ctr">
                    <a:lnL>
                      <a:noFill/>
                    </a:lnL>
                    <a:lnR>
                      <a:noFill/>
                    </a:lnR>
                    <a:lnT>
                      <a:noFill/>
                    </a:lnT>
                    <a:lnB>
                      <a:noFill/>
                    </a:lnB>
                    <a:solidFill>
                      <a:srgbClr val="FFFFFF"/>
                    </a:solidFill>
                  </a:tcPr>
                </a:tc>
              </a:tr>
              <a:tr h="275600">
                <a:tc>
                  <a:txBody>
                    <a:bodyPr/>
                    <a:lstStyle/>
                    <a:p>
                      <a:r>
                        <a:rPr lang="te-IN"/>
                        <a:t>సున్నా</a:t>
                      </a:r>
                    </a:p>
                  </a:txBody>
                  <a:tcPr anchor="ctr">
                    <a:lnL>
                      <a:noFill/>
                    </a:lnL>
                    <a:lnR>
                      <a:noFill/>
                    </a:lnR>
                    <a:lnT>
                      <a:noFill/>
                    </a:lnT>
                    <a:lnB>
                      <a:noFill/>
                    </a:lnB>
                    <a:solidFill>
                      <a:srgbClr val="FFFFFF"/>
                    </a:solidFill>
                  </a:tcPr>
                </a:tc>
                <a:tc>
                  <a:txBody>
                    <a:bodyPr/>
                    <a:lstStyle/>
                    <a:p>
                      <a:r>
                        <a:rPr lang="en-US"/>
                        <a:t>0</a:t>
                      </a:r>
                    </a:p>
                  </a:txBody>
                  <a:tcPr anchor="ctr">
                    <a:lnL>
                      <a:noFill/>
                    </a:lnL>
                    <a:lnR>
                      <a:noFill/>
                    </a:lnR>
                    <a:lnT>
                      <a:noFill/>
                    </a:lnT>
                    <a:lnB>
                      <a:noFill/>
                    </a:lnB>
                    <a:solidFill>
                      <a:srgbClr val="FFFFFF"/>
                    </a:solidFill>
                  </a:tcPr>
                </a:tc>
                <a:tc>
                  <a:txBody>
                    <a:bodyPr/>
                    <a:lstStyle/>
                    <a:p>
                      <a:r>
                        <a:rPr lang="en-US"/>
                        <a:t>0</a:t>
                      </a:r>
                    </a:p>
                  </a:txBody>
                  <a:tcPr anchor="ctr">
                    <a:lnL>
                      <a:noFill/>
                    </a:lnL>
                    <a:lnR>
                      <a:noFill/>
                    </a:lnR>
                    <a:lnT>
                      <a:noFill/>
                    </a:lnT>
                    <a:lnB>
                      <a:noFill/>
                    </a:lnB>
                    <a:solidFill>
                      <a:srgbClr val="FFFFFF"/>
                    </a:solidFill>
                  </a:tcPr>
                </a:tc>
              </a:tr>
              <a:tr h="275600">
                <a:tc>
                  <a:txBody>
                    <a:bodyPr/>
                    <a:lstStyle/>
                    <a:p>
                      <a:r>
                        <a:rPr lang="te-IN" dirty="0"/>
                        <a:t>ఒకటి</a:t>
                      </a:r>
                    </a:p>
                  </a:txBody>
                  <a:tcPr anchor="ctr">
                    <a:lnL>
                      <a:noFill/>
                    </a:lnL>
                    <a:lnR>
                      <a:noFill/>
                    </a:lnR>
                    <a:lnT>
                      <a:noFill/>
                    </a:lnT>
                    <a:lnB>
                      <a:noFill/>
                    </a:lnB>
                    <a:solidFill>
                      <a:srgbClr val="FFFFFF"/>
                    </a:solidFill>
                  </a:tcPr>
                </a:tc>
                <a:tc>
                  <a:txBody>
                    <a:bodyPr/>
                    <a:lstStyle/>
                    <a:p>
                      <a:r>
                        <a:rPr lang="te-IN"/>
                        <a:t>౧</a:t>
                      </a:r>
                    </a:p>
                  </a:txBody>
                  <a:tcPr anchor="ctr">
                    <a:lnL>
                      <a:noFill/>
                    </a:lnL>
                    <a:lnR>
                      <a:noFill/>
                    </a:lnR>
                    <a:lnT>
                      <a:noFill/>
                    </a:lnT>
                    <a:lnB>
                      <a:noFill/>
                    </a:lnB>
                    <a:solidFill>
                      <a:srgbClr val="FFFFFF"/>
                    </a:solidFill>
                  </a:tcPr>
                </a:tc>
                <a:tc>
                  <a:txBody>
                    <a:bodyPr/>
                    <a:lstStyle/>
                    <a:p>
                      <a:r>
                        <a:rPr lang="en-US"/>
                        <a:t>1</a:t>
                      </a:r>
                    </a:p>
                  </a:txBody>
                  <a:tcPr anchor="ctr">
                    <a:lnL>
                      <a:noFill/>
                    </a:lnL>
                    <a:lnR>
                      <a:noFill/>
                    </a:lnR>
                    <a:lnT>
                      <a:noFill/>
                    </a:lnT>
                    <a:lnB>
                      <a:noFill/>
                    </a:lnB>
                    <a:solidFill>
                      <a:srgbClr val="FFFFFF"/>
                    </a:solidFill>
                  </a:tcPr>
                </a:tc>
              </a:tr>
              <a:tr h="275600">
                <a:tc>
                  <a:txBody>
                    <a:bodyPr/>
                    <a:lstStyle/>
                    <a:p>
                      <a:r>
                        <a:rPr lang="te-IN"/>
                        <a:t>రెండు</a:t>
                      </a:r>
                    </a:p>
                  </a:txBody>
                  <a:tcPr anchor="ctr">
                    <a:lnL>
                      <a:noFill/>
                    </a:lnL>
                    <a:lnR>
                      <a:noFill/>
                    </a:lnR>
                    <a:lnT>
                      <a:noFill/>
                    </a:lnT>
                    <a:lnB>
                      <a:noFill/>
                    </a:lnB>
                    <a:solidFill>
                      <a:srgbClr val="FFFFFF"/>
                    </a:solidFill>
                  </a:tcPr>
                </a:tc>
                <a:tc>
                  <a:txBody>
                    <a:bodyPr/>
                    <a:lstStyle/>
                    <a:p>
                      <a:r>
                        <a:rPr lang="te-IN"/>
                        <a:t>౨</a:t>
                      </a:r>
                    </a:p>
                  </a:txBody>
                  <a:tcPr anchor="ctr">
                    <a:lnL>
                      <a:noFill/>
                    </a:lnL>
                    <a:lnR>
                      <a:noFill/>
                    </a:lnR>
                    <a:lnT>
                      <a:noFill/>
                    </a:lnT>
                    <a:lnB>
                      <a:noFill/>
                    </a:lnB>
                    <a:solidFill>
                      <a:srgbClr val="FFFFFF"/>
                    </a:solidFill>
                  </a:tcPr>
                </a:tc>
                <a:tc>
                  <a:txBody>
                    <a:bodyPr/>
                    <a:lstStyle/>
                    <a:p>
                      <a:r>
                        <a:rPr lang="en-US"/>
                        <a:t>2</a:t>
                      </a:r>
                    </a:p>
                  </a:txBody>
                  <a:tcPr anchor="ctr">
                    <a:lnL>
                      <a:noFill/>
                    </a:lnL>
                    <a:lnR>
                      <a:noFill/>
                    </a:lnR>
                    <a:lnT>
                      <a:noFill/>
                    </a:lnT>
                    <a:lnB>
                      <a:noFill/>
                    </a:lnB>
                    <a:solidFill>
                      <a:srgbClr val="FFFFFF"/>
                    </a:solidFill>
                  </a:tcPr>
                </a:tc>
              </a:tr>
              <a:tr h="275600">
                <a:tc>
                  <a:txBody>
                    <a:bodyPr/>
                    <a:lstStyle/>
                    <a:p>
                      <a:r>
                        <a:rPr lang="te-IN"/>
                        <a:t>మూడు</a:t>
                      </a:r>
                    </a:p>
                  </a:txBody>
                  <a:tcPr anchor="ctr">
                    <a:lnL>
                      <a:noFill/>
                    </a:lnL>
                    <a:lnR>
                      <a:noFill/>
                    </a:lnR>
                    <a:lnT>
                      <a:noFill/>
                    </a:lnT>
                    <a:lnB>
                      <a:noFill/>
                    </a:lnB>
                    <a:solidFill>
                      <a:srgbClr val="FFFFFF"/>
                    </a:solidFill>
                  </a:tcPr>
                </a:tc>
                <a:tc>
                  <a:txBody>
                    <a:bodyPr/>
                    <a:lstStyle/>
                    <a:p>
                      <a:r>
                        <a:rPr lang="te-IN"/>
                        <a:t>౩</a:t>
                      </a:r>
                    </a:p>
                  </a:txBody>
                  <a:tcPr anchor="ctr">
                    <a:lnL>
                      <a:noFill/>
                    </a:lnL>
                    <a:lnR>
                      <a:noFill/>
                    </a:lnR>
                    <a:lnT>
                      <a:noFill/>
                    </a:lnT>
                    <a:lnB>
                      <a:noFill/>
                    </a:lnB>
                    <a:solidFill>
                      <a:srgbClr val="FFFFFF"/>
                    </a:solidFill>
                  </a:tcPr>
                </a:tc>
                <a:tc>
                  <a:txBody>
                    <a:bodyPr/>
                    <a:lstStyle/>
                    <a:p>
                      <a:r>
                        <a:rPr lang="en-US" dirty="0"/>
                        <a:t>3</a:t>
                      </a:r>
                    </a:p>
                  </a:txBody>
                  <a:tcPr anchor="ctr">
                    <a:lnL>
                      <a:noFill/>
                    </a:lnL>
                    <a:lnR>
                      <a:noFill/>
                    </a:lnR>
                    <a:lnT>
                      <a:noFill/>
                    </a:lnT>
                    <a:lnB>
                      <a:noFill/>
                    </a:lnB>
                    <a:solidFill>
                      <a:srgbClr val="FFFFFF"/>
                    </a:solidFill>
                  </a:tcPr>
                </a:tc>
              </a:tr>
              <a:tr h="275600">
                <a:tc>
                  <a:txBody>
                    <a:bodyPr/>
                    <a:lstStyle/>
                    <a:p>
                      <a:r>
                        <a:rPr lang="te-IN"/>
                        <a:t>నాలుగు</a:t>
                      </a:r>
                    </a:p>
                  </a:txBody>
                  <a:tcPr anchor="ctr">
                    <a:lnL>
                      <a:noFill/>
                    </a:lnL>
                    <a:lnR>
                      <a:noFill/>
                    </a:lnR>
                    <a:lnT>
                      <a:noFill/>
                    </a:lnT>
                    <a:lnB>
                      <a:noFill/>
                    </a:lnB>
                    <a:solidFill>
                      <a:srgbClr val="FFFFFF"/>
                    </a:solidFill>
                  </a:tcPr>
                </a:tc>
                <a:tc>
                  <a:txBody>
                    <a:bodyPr/>
                    <a:lstStyle/>
                    <a:p>
                      <a:r>
                        <a:rPr lang="te-IN"/>
                        <a:t>౪</a:t>
                      </a:r>
                    </a:p>
                  </a:txBody>
                  <a:tcPr anchor="ctr">
                    <a:lnL>
                      <a:noFill/>
                    </a:lnL>
                    <a:lnR>
                      <a:noFill/>
                    </a:lnR>
                    <a:lnT>
                      <a:noFill/>
                    </a:lnT>
                    <a:lnB>
                      <a:noFill/>
                    </a:lnB>
                    <a:solidFill>
                      <a:srgbClr val="FFFFFF"/>
                    </a:solidFill>
                  </a:tcPr>
                </a:tc>
                <a:tc>
                  <a:txBody>
                    <a:bodyPr/>
                    <a:lstStyle/>
                    <a:p>
                      <a:r>
                        <a:rPr lang="en-US"/>
                        <a:t>4</a:t>
                      </a:r>
                    </a:p>
                  </a:txBody>
                  <a:tcPr anchor="ctr">
                    <a:lnL>
                      <a:noFill/>
                    </a:lnL>
                    <a:lnR>
                      <a:noFill/>
                    </a:lnR>
                    <a:lnT>
                      <a:noFill/>
                    </a:lnT>
                    <a:lnB>
                      <a:noFill/>
                    </a:lnB>
                    <a:solidFill>
                      <a:srgbClr val="FFFFFF"/>
                    </a:solidFill>
                  </a:tcPr>
                </a:tc>
              </a:tr>
              <a:tr h="275600">
                <a:tc>
                  <a:txBody>
                    <a:bodyPr/>
                    <a:lstStyle/>
                    <a:p>
                      <a:r>
                        <a:rPr lang="te-IN" dirty="0"/>
                        <a:t>ఐదు</a:t>
                      </a:r>
                    </a:p>
                  </a:txBody>
                  <a:tcPr anchor="ctr">
                    <a:lnL>
                      <a:noFill/>
                    </a:lnL>
                    <a:lnR>
                      <a:noFill/>
                    </a:lnR>
                    <a:lnT>
                      <a:noFill/>
                    </a:lnT>
                    <a:lnB>
                      <a:noFill/>
                    </a:lnB>
                    <a:solidFill>
                      <a:srgbClr val="FFFFFF"/>
                    </a:solidFill>
                  </a:tcPr>
                </a:tc>
                <a:tc>
                  <a:txBody>
                    <a:bodyPr/>
                    <a:lstStyle/>
                    <a:p>
                      <a:r>
                        <a:rPr lang="te-IN"/>
                        <a:t>౫</a:t>
                      </a:r>
                    </a:p>
                  </a:txBody>
                  <a:tcPr anchor="ctr">
                    <a:lnL>
                      <a:noFill/>
                    </a:lnL>
                    <a:lnR>
                      <a:noFill/>
                    </a:lnR>
                    <a:lnT>
                      <a:noFill/>
                    </a:lnT>
                    <a:lnB>
                      <a:noFill/>
                    </a:lnB>
                    <a:solidFill>
                      <a:srgbClr val="FFFFFF"/>
                    </a:solidFill>
                  </a:tcPr>
                </a:tc>
                <a:tc>
                  <a:txBody>
                    <a:bodyPr/>
                    <a:lstStyle/>
                    <a:p>
                      <a:r>
                        <a:rPr lang="en-US"/>
                        <a:t>5</a:t>
                      </a:r>
                    </a:p>
                  </a:txBody>
                  <a:tcPr anchor="ctr">
                    <a:lnL>
                      <a:noFill/>
                    </a:lnL>
                    <a:lnR>
                      <a:noFill/>
                    </a:lnR>
                    <a:lnT>
                      <a:noFill/>
                    </a:lnT>
                    <a:lnB>
                      <a:noFill/>
                    </a:lnB>
                    <a:solidFill>
                      <a:srgbClr val="FFFFFF"/>
                    </a:solidFill>
                  </a:tcPr>
                </a:tc>
              </a:tr>
              <a:tr h="275600">
                <a:tc>
                  <a:txBody>
                    <a:bodyPr/>
                    <a:lstStyle/>
                    <a:p>
                      <a:r>
                        <a:rPr lang="te-IN" dirty="0"/>
                        <a:t>ఆరు</a:t>
                      </a:r>
                    </a:p>
                  </a:txBody>
                  <a:tcPr anchor="ctr">
                    <a:lnL>
                      <a:noFill/>
                    </a:lnL>
                    <a:lnR>
                      <a:noFill/>
                    </a:lnR>
                    <a:lnT>
                      <a:noFill/>
                    </a:lnT>
                    <a:lnB>
                      <a:noFill/>
                    </a:lnB>
                    <a:solidFill>
                      <a:srgbClr val="FFFFFF"/>
                    </a:solidFill>
                  </a:tcPr>
                </a:tc>
                <a:tc>
                  <a:txBody>
                    <a:bodyPr/>
                    <a:lstStyle/>
                    <a:p>
                      <a:r>
                        <a:rPr lang="te-IN"/>
                        <a:t>౬</a:t>
                      </a:r>
                    </a:p>
                  </a:txBody>
                  <a:tcPr anchor="ctr">
                    <a:lnL>
                      <a:noFill/>
                    </a:lnL>
                    <a:lnR>
                      <a:noFill/>
                    </a:lnR>
                    <a:lnT>
                      <a:noFill/>
                    </a:lnT>
                    <a:lnB>
                      <a:noFill/>
                    </a:lnB>
                    <a:solidFill>
                      <a:srgbClr val="FFFFFF"/>
                    </a:solidFill>
                  </a:tcPr>
                </a:tc>
                <a:tc>
                  <a:txBody>
                    <a:bodyPr/>
                    <a:lstStyle/>
                    <a:p>
                      <a:r>
                        <a:rPr lang="en-US"/>
                        <a:t>6</a:t>
                      </a:r>
                    </a:p>
                  </a:txBody>
                  <a:tcPr anchor="ctr">
                    <a:lnL>
                      <a:noFill/>
                    </a:lnL>
                    <a:lnR>
                      <a:noFill/>
                    </a:lnR>
                    <a:lnT>
                      <a:noFill/>
                    </a:lnT>
                    <a:lnB>
                      <a:noFill/>
                    </a:lnB>
                    <a:solidFill>
                      <a:srgbClr val="FFFFFF"/>
                    </a:solidFill>
                  </a:tcPr>
                </a:tc>
              </a:tr>
              <a:tr h="275600">
                <a:tc>
                  <a:txBody>
                    <a:bodyPr/>
                    <a:lstStyle/>
                    <a:p>
                      <a:r>
                        <a:rPr lang="te-IN"/>
                        <a:t>ఏడు</a:t>
                      </a:r>
                    </a:p>
                  </a:txBody>
                  <a:tcPr anchor="ctr">
                    <a:lnL>
                      <a:noFill/>
                    </a:lnL>
                    <a:lnR>
                      <a:noFill/>
                    </a:lnR>
                    <a:lnT>
                      <a:noFill/>
                    </a:lnT>
                    <a:lnB>
                      <a:noFill/>
                    </a:lnB>
                    <a:solidFill>
                      <a:srgbClr val="FFFFFF"/>
                    </a:solidFill>
                  </a:tcPr>
                </a:tc>
                <a:tc>
                  <a:txBody>
                    <a:bodyPr/>
                    <a:lstStyle/>
                    <a:p>
                      <a:r>
                        <a:rPr lang="te-IN"/>
                        <a:t>౭</a:t>
                      </a:r>
                    </a:p>
                  </a:txBody>
                  <a:tcPr anchor="ctr">
                    <a:lnL>
                      <a:noFill/>
                    </a:lnL>
                    <a:lnR>
                      <a:noFill/>
                    </a:lnR>
                    <a:lnT>
                      <a:noFill/>
                    </a:lnT>
                    <a:lnB>
                      <a:noFill/>
                    </a:lnB>
                    <a:solidFill>
                      <a:srgbClr val="FFFFFF"/>
                    </a:solidFill>
                  </a:tcPr>
                </a:tc>
                <a:tc>
                  <a:txBody>
                    <a:bodyPr/>
                    <a:lstStyle/>
                    <a:p>
                      <a:r>
                        <a:rPr lang="en-US"/>
                        <a:t>7</a:t>
                      </a:r>
                    </a:p>
                  </a:txBody>
                  <a:tcPr anchor="ctr">
                    <a:lnL>
                      <a:noFill/>
                    </a:lnL>
                    <a:lnR>
                      <a:noFill/>
                    </a:lnR>
                    <a:lnT>
                      <a:noFill/>
                    </a:lnT>
                    <a:lnB>
                      <a:noFill/>
                    </a:lnB>
                    <a:solidFill>
                      <a:srgbClr val="FFFFFF"/>
                    </a:solidFill>
                  </a:tcPr>
                </a:tc>
              </a:tr>
              <a:tr h="275600">
                <a:tc>
                  <a:txBody>
                    <a:bodyPr/>
                    <a:lstStyle/>
                    <a:p>
                      <a:r>
                        <a:rPr lang="te-IN"/>
                        <a:t>ఎనిమిది</a:t>
                      </a:r>
                    </a:p>
                  </a:txBody>
                  <a:tcPr anchor="ctr">
                    <a:lnL>
                      <a:noFill/>
                    </a:lnL>
                    <a:lnR>
                      <a:noFill/>
                    </a:lnR>
                    <a:lnT>
                      <a:noFill/>
                    </a:lnT>
                    <a:lnB>
                      <a:noFill/>
                    </a:lnB>
                    <a:solidFill>
                      <a:srgbClr val="FFFFFF"/>
                    </a:solidFill>
                  </a:tcPr>
                </a:tc>
                <a:tc>
                  <a:txBody>
                    <a:bodyPr/>
                    <a:lstStyle/>
                    <a:p>
                      <a:r>
                        <a:rPr lang="te-IN"/>
                        <a:t>౮</a:t>
                      </a:r>
                    </a:p>
                  </a:txBody>
                  <a:tcPr anchor="ctr">
                    <a:lnL>
                      <a:noFill/>
                    </a:lnL>
                    <a:lnR>
                      <a:noFill/>
                    </a:lnR>
                    <a:lnT>
                      <a:noFill/>
                    </a:lnT>
                    <a:lnB>
                      <a:noFill/>
                    </a:lnB>
                    <a:solidFill>
                      <a:srgbClr val="FFFFFF"/>
                    </a:solidFill>
                  </a:tcPr>
                </a:tc>
                <a:tc>
                  <a:txBody>
                    <a:bodyPr/>
                    <a:lstStyle/>
                    <a:p>
                      <a:r>
                        <a:rPr lang="en-US" dirty="0"/>
                        <a:t>8</a:t>
                      </a:r>
                    </a:p>
                  </a:txBody>
                  <a:tcPr anchor="ctr">
                    <a:lnL>
                      <a:noFill/>
                    </a:lnL>
                    <a:lnR>
                      <a:noFill/>
                    </a:lnR>
                    <a:lnT>
                      <a:noFill/>
                    </a:lnT>
                    <a:lnB>
                      <a:noFill/>
                    </a:lnB>
                    <a:solidFill>
                      <a:srgbClr val="FFFFFF"/>
                    </a:solidFill>
                  </a:tcPr>
                </a:tc>
              </a:tr>
              <a:tr h="275600">
                <a:tc>
                  <a:txBody>
                    <a:bodyPr/>
                    <a:lstStyle/>
                    <a:p>
                      <a:r>
                        <a:rPr lang="te-IN"/>
                        <a:t>తొమ్మిది</a:t>
                      </a:r>
                    </a:p>
                  </a:txBody>
                  <a:tcPr anchor="ctr">
                    <a:lnL>
                      <a:noFill/>
                    </a:lnL>
                    <a:lnR>
                      <a:noFill/>
                    </a:lnR>
                    <a:lnT>
                      <a:noFill/>
                    </a:lnT>
                    <a:lnB>
                      <a:noFill/>
                    </a:lnB>
                    <a:solidFill>
                      <a:srgbClr val="FFFFFF"/>
                    </a:solidFill>
                  </a:tcPr>
                </a:tc>
                <a:tc>
                  <a:txBody>
                    <a:bodyPr/>
                    <a:lstStyle/>
                    <a:p>
                      <a:r>
                        <a:rPr lang="te-IN"/>
                        <a:t>౯</a:t>
                      </a:r>
                    </a:p>
                  </a:txBody>
                  <a:tcPr anchor="ctr">
                    <a:lnL>
                      <a:noFill/>
                    </a:lnL>
                    <a:lnR>
                      <a:noFill/>
                    </a:lnR>
                    <a:lnT>
                      <a:noFill/>
                    </a:lnT>
                    <a:lnB>
                      <a:noFill/>
                    </a:lnB>
                    <a:solidFill>
                      <a:srgbClr val="FFFFFF"/>
                    </a:solidFill>
                  </a:tcPr>
                </a:tc>
                <a:tc>
                  <a:txBody>
                    <a:bodyPr/>
                    <a:lstStyle/>
                    <a:p>
                      <a:r>
                        <a:rPr lang="en-US" dirty="0"/>
                        <a:t>9</a:t>
                      </a:r>
                    </a:p>
                  </a:txBody>
                  <a:tcPr anchor="ctr">
                    <a:lnL>
                      <a:noFill/>
                    </a:lnL>
                    <a:lnR>
                      <a:noFill/>
                    </a:lnR>
                    <a:lnT>
                      <a:noFill/>
                    </a:lnT>
                    <a:lnB>
                      <a:noFill/>
                    </a:lnB>
                    <a:solidFill>
                      <a:srgbClr val="FFFFFF"/>
                    </a:solidFill>
                  </a:tcPr>
                </a:tc>
              </a:tr>
            </a:tbl>
          </a:graphicData>
        </a:graphic>
      </p:graphicFrame>
      <p:sp>
        <p:nvSpPr>
          <p:cNvPr id="215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a:xfrm>
            <a:off x="1828800" y="5334000"/>
            <a:ext cx="4572000" cy="1304203"/>
          </a:xfrm>
          <a:prstGeom prst="rect">
            <a:avLst/>
          </a:prstGeom>
        </p:spPr>
        <p:txBody>
          <a:bodyPr>
            <a:spAutoFit/>
          </a:bodyPr>
          <a:lstStyle/>
          <a:p>
            <a:pPr>
              <a:lnSpc>
                <a:spcPct val="150000"/>
              </a:lnSpc>
            </a:pPr>
            <a:r>
              <a:rPr lang="te-IN" sz="1800" dirty="0" smtClean="0"/>
              <a:t>తెలుగు అంకెలు, సంఖ్యలు తెలుగు కేలెండర్ లో ప్రధానంగా వాడుతారు. ఇతరత్రా ఇండో అరబిక్ రూపాలనే వాడుతారు</a:t>
            </a:r>
            <a:endParaRPr 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800" y="536352"/>
          <a:ext cx="8275318" cy="5712048"/>
        </p:xfrm>
        <a:graphic>
          <a:graphicData uri="http://schemas.openxmlformats.org/drawingml/2006/table">
            <a:tbl>
              <a:tblPr/>
              <a:tblGrid>
                <a:gridCol w="3651811"/>
                <a:gridCol w="4623507"/>
              </a:tblGrid>
              <a:tr h="195017">
                <a:tc gridSpan="2">
                  <a:txBody>
                    <a:bodyPr/>
                    <a:lstStyle/>
                    <a:p>
                      <a:pPr algn="ctr" fontAlgn="t"/>
                      <a:r>
                        <a:rPr lang="te-IN" sz="1400" b="1" dirty="0" smtClean="0">
                          <a:solidFill>
                            <a:srgbClr val="000000"/>
                          </a:solidFill>
                        </a:rPr>
                        <a:t>తెలుగు</a:t>
                      </a:r>
                      <a:r>
                        <a:rPr lang="en-US" sz="1400" b="1" dirty="0" smtClean="0">
                          <a:solidFill>
                            <a:srgbClr val="000000"/>
                          </a:solidFill>
                        </a:rPr>
                        <a:t>                 </a:t>
                      </a:r>
                      <a:endParaRPr lang="te-IN" sz="1400" b="1" dirty="0">
                        <a:solidFill>
                          <a:srgbClr val="000000"/>
                        </a:solidFill>
                      </a:endParaRPr>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endParaRPr lang="en-US"/>
                    </a:p>
                  </a:txBody>
                  <a:tcPr/>
                </a:tc>
              </a:tr>
              <a:tr h="195017">
                <a:tc gridSpan="2">
                  <a:txBody>
                    <a:bodyPr/>
                    <a:lstStyle/>
                    <a:p>
                      <a:pPr algn="ctr" fontAlgn="t"/>
                      <a:r>
                        <a:rPr lang="te-IN" sz="1400" dirty="0">
                          <a:solidFill>
                            <a:srgbClr val="000000"/>
                          </a:solidFill>
                        </a:rPr>
                        <a:t>తెలుంగు</a:t>
                      </a:r>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endParaRPr lang="en-US"/>
                    </a:p>
                  </a:txBody>
                  <a:tcPr/>
                </a:tc>
              </a:tr>
              <a:tr h="195017">
                <a:tc>
                  <a:txBody>
                    <a:bodyPr/>
                    <a:lstStyle/>
                    <a:p>
                      <a:pPr algn="l" fontAlgn="t"/>
                      <a:r>
                        <a:rPr lang="te-IN" sz="1400" dirty="0"/>
                        <a:t>ఉచ్ఛారణ</a:t>
                      </a:r>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400" dirty="0" err="1"/>
                        <a:t>telugu</a:t>
                      </a:r>
                      <a:endParaRPr lang="en-US" sz="1400" dirty="0"/>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40423">
                <a:tc>
                  <a:txBody>
                    <a:bodyPr/>
                    <a:lstStyle/>
                    <a:p>
                      <a:pPr algn="l" fontAlgn="t"/>
                      <a:r>
                        <a:rPr lang="te-IN" sz="1400" dirty="0"/>
                        <a:t>స్థానిక భాష</a:t>
                      </a:r>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te-IN" sz="1400" u="none" strike="noStrike" dirty="0">
                          <a:solidFill>
                            <a:srgbClr val="0B0080"/>
                          </a:solidFill>
                          <a:hlinkClick r:id="rId2" tooltip="భారతదేశం"/>
                        </a:rPr>
                        <a:t>భారతదేశం</a:t>
                      </a:r>
                      <a:r>
                        <a:rPr lang="te-IN" sz="1400" dirty="0"/>
                        <a:t>, </a:t>
                      </a:r>
                      <a:r>
                        <a:rPr lang="te-IN" sz="1400" u="none" strike="noStrike" dirty="0">
                          <a:solidFill>
                            <a:srgbClr val="0B0080"/>
                          </a:solidFill>
                          <a:hlinkClick r:id="rId3" tooltip="బహ్రయిన్"/>
                        </a:rPr>
                        <a:t>బహ్రయిన్</a:t>
                      </a:r>
                      <a:r>
                        <a:rPr lang="te-IN" sz="1400" dirty="0"/>
                        <a:t>, </a:t>
                      </a:r>
                      <a:r>
                        <a:rPr lang="te-IN" sz="1400" u="none" strike="noStrike" dirty="0">
                          <a:solidFill>
                            <a:srgbClr val="0B0080"/>
                          </a:solidFill>
                          <a:hlinkClick r:id="rId4" tooltip="కెనడా"/>
                        </a:rPr>
                        <a:t>కెనడా</a:t>
                      </a:r>
                      <a:r>
                        <a:rPr lang="te-IN" sz="1400" dirty="0"/>
                        <a:t>, </a:t>
                      </a:r>
                      <a:r>
                        <a:rPr lang="te-IN" sz="1400" u="none" strike="noStrike" dirty="0">
                          <a:solidFill>
                            <a:srgbClr val="0B0080"/>
                          </a:solidFill>
                          <a:hlinkClick r:id="rId5" tooltip="ఫిజీ"/>
                        </a:rPr>
                        <a:t>ఫిజీ</a:t>
                      </a:r>
                      <a:r>
                        <a:rPr lang="te-IN" sz="1400" dirty="0"/>
                        <a:t>, </a:t>
                      </a:r>
                      <a:r>
                        <a:rPr lang="te-IN" sz="1400" u="none" strike="noStrike" dirty="0">
                          <a:solidFill>
                            <a:srgbClr val="0B0080"/>
                          </a:solidFill>
                          <a:hlinkClick r:id="rId6" tooltip="మలేషియా"/>
                        </a:rPr>
                        <a:t>మలేషియా</a:t>
                      </a:r>
                      <a:r>
                        <a:rPr lang="te-IN" sz="1400" dirty="0"/>
                        <a:t>, </a:t>
                      </a:r>
                      <a:r>
                        <a:rPr lang="te-IN" sz="1400" u="none" strike="noStrike" dirty="0">
                          <a:solidFill>
                            <a:srgbClr val="0B0080"/>
                          </a:solidFill>
                          <a:hlinkClick r:id="rId7" tooltip="మారిషస్"/>
                        </a:rPr>
                        <a:t>మారిషస్</a:t>
                      </a:r>
                      <a:r>
                        <a:rPr lang="te-IN" sz="1400" dirty="0"/>
                        <a:t>, </a:t>
                      </a:r>
                      <a:r>
                        <a:rPr lang="te-IN" sz="1400" u="none" strike="noStrike" dirty="0">
                          <a:solidFill>
                            <a:srgbClr val="0B0080"/>
                          </a:solidFill>
                          <a:hlinkClick r:id="rId8" tooltip="సింగపూర్"/>
                        </a:rPr>
                        <a:t>సింగపూర్</a:t>
                      </a:r>
                      <a:r>
                        <a:rPr lang="te-IN" sz="1400" dirty="0"/>
                        <a:t>, </a:t>
                      </a:r>
                      <a:r>
                        <a:rPr lang="te-IN" sz="1400" u="none" strike="noStrike" dirty="0">
                          <a:solidFill>
                            <a:srgbClr val="0B0080"/>
                          </a:solidFill>
                          <a:hlinkClick r:id="rId9" tooltip="దక్షిణ ఆఫ్రికా"/>
                        </a:rPr>
                        <a:t>దక్షిణ ఆఫ్రికా</a:t>
                      </a:r>
                      <a:r>
                        <a:rPr lang="te-IN" sz="1400" dirty="0"/>
                        <a:t>, </a:t>
                      </a:r>
                      <a:r>
                        <a:rPr lang="te-IN" sz="1400" u="none" strike="noStrike" dirty="0">
                          <a:solidFill>
                            <a:srgbClr val="0B0080"/>
                          </a:solidFill>
                          <a:hlinkClick r:id="rId10" tooltip="యునైటెడ్ అరబ్ ఎమిరేట్స్"/>
                        </a:rPr>
                        <a:t>యునైటెడ్ అరబ్ ఎమిరేట్స్</a:t>
                      </a:r>
                      <a:r>
                        <a:rPr lang="te-IN" sz="1400" dirty="0"/>
                        <a:t>, </a:t>
                      </a:r>
                      <a:r>
                        <a:rPr lang="te-IN" sz="1400" u="none" strike="noStrike" dirty="0">
                          <a:solidFill>
                            <a:srgbClr val="0B0080"/>
                          </a:solidFill>
                          <a:hlinkClick r:id="rId11" tooltip="అమెరికా సంయుక్త రాష్ట్రాలు"/>
                        </a:rPr>
                        <a:t>అమెరికా సంయుక్త రాష్ట్రాలు</a:t>
                      </a:r>
                      <a:endParaRPr lang="te-IN" sz="1400" dirty="0"/>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40423">
                <a:tc>
                  <a:txBody>
                    <a:bodyPr/>
                    <a:lstStyle/>
                    <a:p>
                      <a:pPr algn="l" fontAlgn="t"/>
                      <a:r>
                        <a:rPr lang="te-IN" sz="1400" dirty="0"/>
                        <a:t>ప్రాంతం</a:t>
                      </a:r>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te-IN" sz="1400" u="none" strike="noStrike" dirty="0">
                          <a:solidFill>
                            <a:srgbClr val="0B0080"/>
                          </a:solidFill>
                          <a:hlinkClick r:id="rId12" tooltip="తెలంగాణ"/>
                        </a:rPr>
                        <a:t>తెలంగాణ</a:t>
                      </a:r>
                      <a:r>
                        <a:rPr lang="te-IN" sz="1400" dirty="0"/>
                        <a:t> , </a:t>
                      </a:r>
                      <a:r>
                        <a:rPr lang="te-IN" sz="1400" u="none" strike="noStrike" dirty="0">
                          <a:solidFill>
                            <a:srgbClr val="0B0080"/>
                          </a:solidFill>
                          <a:hlinkClick r:id="rId13" tooltip="ఆంధ్ర"/>
                        </a:rPr>
                        <a:t>ఆంధ్ర</a:t>
                      </a:r>
                      <a:r>
                        <a:rPr lang="te-IN" sz="1400" dirty="0"/>
                        <a:t> (అధికార భాష),8 </a:t>
                      </a:r>
                      <a:r>
                        <a:rPr lang="te-IN" sz="1400" u="none" strike="noStrike" dirty="0">
                          <a:solidFill>
                            <a:srgbClr val="0B0080"/>
                          </a:solidFill>
                          <a:hlinkClick r:id="rId14" tooltip="ఛత్తీస్ గఢ్"/>
                        </a:rPr>
                        <a:t>ఛత్తీస్ గఢ్</a:t>
                      </a:r>
                      <a:r>
                        <a:rPr lang="te-IN" sz="1400" dirty="0"/>
                        <a:t>, </a:t>
                      </a:r>
                      <a:r>
                        <a:rPr lang="te-IN" sz="1400" u="none" strike="noStrike" dirty="0">
                          <a:solidFill>
                            <a:srgbClr val="0B0080"/>
                          </a:solidFill>
                          <a:hlinkClick r:id="rId15" tooltip="కర్నాటక"/>
                        </a:rPr>
                        <a:t>కర్నాటక</a:t>
                      </a:r>
                      <a:r>
                        <a:rPr lang="te-IN" sz="1400" dirty="0"/>
                        <a:t>, </a:t>
                      </a:r>
                      <a:r>
                        <a:rPr lang="te-IN" sz="1400" u="none" strike="noStrike" dirty="0">
                          <a:solidFill>
                            <a:srgbClr val="0B0080"/>
                          </a:solidFill>
                          <a:hlinkClick r:id="rId16" tooltip="మహారాష్ట్ర"/>
                        </a:rPr>
                        <a:t>మహారాష్ట్ర</a:t>
                      </a:r>
                      <a:r>
                        <a:rPr lang="te-IN" sz="1400" dirty="0"/>
                        <a:t>, </a:t>
                      </a:r>
                      <a:r>
                        <a:rPr lang="te-IN" sz="1400" u="none" strike="noStrike" dirty="0">
                          <a:solidFill>
                            <a:srgbClr val="0B0080"/>
                          </a:solidFill>
                          <a:hlinkClick r:id="rId17" tooltip="ఒడిశా"/>
                        </a:rPr>
                        <a:t>ఒడిశా</a:t>
                      </a:r>
                      <a:r>
                        <a:rPr lang="te-IN" sz="1400" dirty="0"/>
                        <a:t>, </a:t>
                      </a:r>
                      <a:r>
                        <a:rPr lang="te-IN" sz="1400" u="none" strike="noStrike" dirty="0">
                          <a:solidFill>
                            <a:srgbClr val="0B0080"/>
                          </a:solidFill>
                          <a:hlinkClick r:id="rId18" tooltip="తమిళనాడు"/>
                        </a:rPr>
                        <a:t>తమిళనాడు</a:t>
                      </a:r>
                      <a:r>
                        <a:rPr lang="te-IN" sz="1400" dirty="0"/>
                        <a:t>, </a:t>
                      </a:r>
                      <a:r>
                        <a:rPr lang="te-IN" sz="1400" u="none" strike="noStrike" dirty="0">
                          <a:solidFill>
                            <a:srgbClr val="0B0080"/>
                          </a:solidFill>
                          <a:hlinkClick r:id="rId19" tooltip="పుదుచ్చేరి"/>
                        </a:rPr>
                        <a:t>పుదుచ్చేరి</a:t>
                      </a:r>
                      <a:r>
                        <a:rPr lang="te-IN" sz="1400" dirty="0"/>
                        <a:t>, </a:t>
                      </a:r>
                      <a:r>
                        <a:rPr lang="te-IN" sz="1400" u="none" strike="noStrike" dirty="0">
                          <a:solidFill>
                            <a:srgbClr val="0B0080"/>
                          </a:solidFill>
                          <a:hlinkClick r:id="rId20" tooltip="మధ్యప్రదేశ్"/>
                        </a:rPr>
                        <a:t>మధ్యప్రదేశ్</a:t>
                      </a:r>
                      <a:r>
                        <a:rPr lang="te-IN" sz="1400" dirty="0"/>
                        <a:t>, </a:t>
                      </a:r>
                      <a:r>
                        <a:rPr lang="te-IN" sz="1400" u="none" strike="noStrike" dirty="0">
                          <a:solidFill>
                            <a:srgbClr val="0B0080"/>
                          </a:solidFill>
                          <a:hlinkClick r:id="rId21" tooltip="అండమాన్ నికోబార్ దీవులు"/>
                        </a:rPr>
                        <a:t>అండమాన్ నికోబార్ దీవులు</a:t>
                      </a:r>
                      <a:r>
                        <a:rPr lang="te-IN" sz="1400" dirty="0"/>
                        <a:t>(అధికార భాష)</a:t>
                      </a:r>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95017">
                <a:tc>
                  <a:txBody>
                    <a:bodyPr/>
                    <a:lstStyle/>
                    <a:p>
                      <a:pPr algn="l" fontAlgn="t"/>
                      <a:r>
                        <a:rPr lang="te-IN" sz="1400" dirty="0"/>
                        <a:t>స్వజాతీయత</a:t>
                      </a:r>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te-IN" sz="1400" dirty="0"/>
                        <a:t>తెలుగు వారు</a:t>
                      </a:r>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95017">
                <a:tc>
                  <a:txBody>
                    <a:bodyPr/>
                    <a:lstStyle/>
                    <a:p>
                      <a:pPr algn="l" fontAlgn="t"/>
                      <a:r>
                        <a:rPr lang="te-IN" sz="1400" dirty="0"/>
                        <a:t>స్థానికంగా మాట్లాడేవారు</a:t>
                      </a:r>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te-IN" sz="1400" dirty="0"/>
                        <a:t>9కోట్లు పైగా (భారత దేశం 2001) (</a:t>
                      </a:r>
                      <a:r>
                        <a:rPr lang="en-US" sz="1400" i="1" dirty="0"/>
                        <a:t>date missing</a:t>
                      </a:r>
                      <a:r>
                        <a:rPr lang="en-US" sz="1400" dirty="0"/>
                        <a:t>)</a:t>
                      </a:r>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67720">
                <a:tc>
                  <a:txBody>
                    <a:bodyPr/>
                    <a:lstStyle/>
                    <a:p>
                      <a:pPr algn="l" fontAlgn="t"/>
                      <a:r>
                        <a:rPr lang="te-IN" sz="1400" dirty="0"/>
                        <a:t>భాషా కుటుంబం</a:t>
                      </a:r>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buFont typeface="Arial"/>
                        <a:buChar char="•"/>
                      </a:pPr>
                      <a:r>
                        <a:rPr lang="te-IN" sz="1400"/>
                        <a:t>దక్షిణ-మధ్య ద్రవిడ భాషలు</a:t>
                      </a:r>
                    </a:p>
                    <a:p>
                      <a:pPr marL="742950" lvl="1" indent="-285750" algn="l" fontAlgn="t">
                        <a:buFont typeface="Arial"/>
                        <a:buChar char="•"/>
                      </a:pPr>
                      <a:r>
                        <a:rPr lang="te-IN" sz="1400" b="1"/>
                        <a:t>తెలుగు</a:t>
                      </a:r>
                      <a:endParaRPr lang="te-IN" sz="1400"/>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749347">
                <a:tc>
                  <a:txBody>
                    <a:bodyPr/>
                    <a:lstStyle/>
                    <a:p>
                      <a:pPr algn="l" fontAlgn="t"/>
                      <a:r>
                        <a:rPr lang="en-US" sz="1400" dirty="0"/>
                        <a:t>Dialects</a:t>
                      </a:r>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te-IN" sz="1400" dirty="0"/>
                        <a:t>గోదావరి మాండలికం ((ఉభయ గోదావరి జిల్లాలు , కృష్ణ జిల్లాలోని కొన్ని ప్రాంతాలు ))</a:t>
                      </a:r>
                    </a:p>
                    <a:p>
                      <a:pPr algn="l" fontAlgn="t"/>
                      <a:r>
                        <a:rPr lang="te-IN" sz="1400" dirty="0"/>
                        <a:t>రాయలసీమ మాండలికం ((రాయలసీమ నాలుగు జిల్లా లు, ప్రకాశం, నెల్లూరు జిల్లాలలోని కొన్ని ప్రాంత లలో ))</a:t>
                      </a:r>
                    </a:p>
                    <a:p>
                      <a:pPr algn="l" fontAlgn="t"/>
                      <a:r>
                        <a:rPr lang="te-IN" sz="1400" dirty="0"/>
                        <a:t>శ్రీకాకుళం మాండలికం ((ఉత్తరాంద్ర ))</a:t>
                      </a:r>
                    </a:p>
                    <a:p>
                      <a:pPr algn="l" fontAlgn="t"/>
                      <a:r>
                        <a:rPr lang="te-IN" sz="1400" dirty="0"/>
                        <a:t>తెలంగాణ మాండలికం ((తెలంగాణా రాష్ట్ర</a:t>
                      </a:r>
                      <a:r>
                        <a:rPr lang="en-US" sz="1400" dirty="0"/>
                        <a:t>o </a:t>
                      </a:r>
                      <a:r>
                        <a:rPr lang="te-IN" sz="1400" dirty="0"/>
                        <a:t>లో, ఆంధ్ర తెలంగాణా సరిహద్దు ప్రాంతంలలో )). అలాగే మిగిలిన ఆంధ్ర ప్రాంతలలో సాధారణ మాండలికం లో మాట్లాడతారు ((గుంటూరు, ప్రకాశం, కృష్ణ నెల్లూరు జిల్లాలలోని కొన్ని ప్రాంతాలు ))</a:t>
                      </a:r>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95017">
                <a:tc>
                  <a:txBody>
                    <a:bodyPr/>
                    <a:lstStyle/>
                    <a:p>
                      <a:pPr algn="l" fontAlgn="t"/>
                      <a:r>
                        <a:rPr lang="te-IN" sz="1400" dirty="0"/>
                        <a:t>రాసే విధానం</a:t>
                      </a:r>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te-IN" sz="1400" u="none" strike="noStrike" dirty="0">
                          <a:solidFill>
                            <a:srgbClr val="A55858"/>
                          </a:solidFill>
                          <a:hlinkClick r:id="rId22" tooltip="తెలుగు లిపి /au/ (పుట లేదు)"/>
                        </a:rPr>
                        <a:t>తెలుగు లిపి /</a:t>
                      </a:r>
                      <a:r>
                        <a:rPr lang="en-US" sz="1400" u="none" strike="noStrike" dirty="0">
                          <a:solidFill>
                            <a:srgbClr val="A55858"/>
                          </a:solidFill>
                          <a:hlinkClick r:id="rId22" tooltip="తెలుగు లిపి /au/ (పుట లేదు)"/>
                        </a:rPr>
                        <a:t>au/</a:t>
                      </a:r>
                      <a:endParaRPr lang="en-US" sz="1400" dirty="0"/>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95017">
                <a:tc gridSpan="2">
                  <a:txBody>
                    <a:bodyPr/>
                    <a:lstStyle/>
                    <a:p>
                      <a:pPr algn="ctr" fontAlgn="t"/>
                      <a:r>
                        <a:rPr lang="te-IN" sz="1400" dirty="0">
                          <a:solidFill>
                            <a:srgbClr val="000000"/>
                          </a:solidFill>
                        </a:rPr>
                        <a:t>అధికారిక హోదా</a:t>
                      </a:r>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endParaRPr lang="en-US"/>
                    </a:p>
                  </a:txBody>
                  <a:tcPr/>
                </a:tc>
              </a:tr>
              <a:tr h="195017">
                <a:tc>
                  <a:txBody>
                    <a:bodyPr/>
                    <a:lstStyle/>
                    <a:p>
                      <a:pPr algn="l" fontAlgn="t"/>
                      <a:r>
                        <a:rPr lang="te-IN" sz="1400" dirty="0"/>
                        <a:t>అధికార భాష</a:t>
                      </a:r>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te-IN" sz="1400" u="none" strike="noStrike" dirty="0">
                          <a:solidFill>
                            <a:srgbClr val="0B0080"/>
                          </a:solidFill>
                          <a:hlinkClick r:id="rId2" tooltip="భారతదేశం"/>
                        </a:rPr>
                        <a:t>భారతదేశం</a:t>
                      </a:r>
                      <a:endParaRPr lang="te-IN" sz="1400" dirty="0"/>
                    </a:p>
                  </a:txBody>
                  <a:tcPr marL="31504" marR="31504" marT="15752" marB="1575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in-qimg-201f8172579dbdac120c3f9f6fe49f13.jpg"/>
          <p:cNvPicPr>
            <a:picLocks noChangeAspect="1"/>
          </p:cNvPicPr>
          <p:nvPr/>
        </p:nvPicPr>
        <p:blipFill>
          <a:blip r:embed="rId2"/>
          <a:stretch>
            <a:fillRect/>
          </a:stretch>
        </p:blipFill>
        <p:spPr>
          <a:xfrm>
            <a:off x="829654" y="870114"/>
            <a:ext cx="7018946" cy="476868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502711" y="533400"/>
            <a:ext cx="7774708" cy="457962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40px-Telugu_inscription_at_Srikakulam,_Krishna_District_in_Andhra_Pradesh.jpg"/>
          <p:cNvPicPr>
            <a:picLocks noChangeAspect="1"/>
          </p:cNvPicPr>
          <p:nvPr/>
        </p:nvPicPr>
        <p:blipFill>
          <a:blip r:embed="rId2"/>
          <a:srcRect l="3069" r="11002"/>
          <a:stretch>
            <a:fillRect/>
          </a:stretch>
        </p:blipFill>
        <p:spPr>
          <a:xfrm>
            <a:off x="473834" y="381000"/>
            <a:ext cx="7908166" cy="516627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0px-British_Museum_Asia_14.jpg"/>
          <p:cNvPicPr>
            <a:picLocks noChangeAspect="1"/>
          </p:cNvPicPr>
          <p:nvPr/>
        </p:nvPicPr>
        <p:blipFill>
          <a:blip r:embed="rId2"/>
          <a:stretch>
            <a:fillRect/>
          </a:stretch>
        </p:blipFill>
        <p:spPr>
          <a:xfrm>
            <a:off x="2209800" y="228600"/>
            <a:ext cx="4616772" cy="61518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Copper_plates_NMND-9.jpg"/>
          <p:cNvPicPr>
            <a:picLocks noChangeAspect="1"/>
          </p:cNvPicPr>
          <p:nvPr/>
        </p:nvPicPr>
        <p:blipFill>
          <a:blip r:embed="rId2"/>
          <a:stretch>
            <a:fillRect/>
          </a:stretch>
        </p:blipFill>
        <p:spPr>
          <a:xfrm>
            <a:off x="2209800" y="228600"/>
            <a:ext cx="4505024" cy="599987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 (1).jpg"/>
          <p:cNvPicPr>
            <a:picLocks noChangeAspect="1"/>
          </p:cNvPicPr>
          <p:nvPr/>
        </p:nvPicPr>
        <p:blipFill>
          <a:blip r:embed="rId2"/>
          <a:stretch>
            <a:fillRect/>
          </a:stretch>
        </p:blipFill>
        <p:spPr>
          <a:xfrm>
            <a:off x="2590800" y="304800"/>
            <a:ext cx="3813610" cy="595347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80px-Satavahanas._Sri_Vasisthiputra_Pulumavi.jpg"/>
          <p:cNvPicPr>
            <a:picLocks noChangeAspect="1"/>
          </p:cNvPicPr>
          <p:nvPr/>
        </p:nvPicPr>
        <p:blipFill>
          <a:blip r:embed="rId2"/>
          <a:stretch>
            <a:fillRect/>
          </a:stretch>
        </p:blipFill>
        <p:spPr>
          <a:xfrm>
            <a:off x="1066800" y="1447800"/>
            <a:ext cx="6729740" cy="32281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228600"/>
            <a:ext cx="1176925" cy="707886"/>
          </a:xfrm>
          <a:prstGeom prst="rect">
            <a:avLst/>
          </a:prstGeom>
        </p:spPr>
        <p:txBody>
          <a:bodyPr wrap="none">
            <a:spAutoFit/>
          </a:bodyPr>
          <a:lstStyle/>
          <a:p>
            <a:r>
              <a:rPr lang="te-IN" sz="4000" b="1" i="1" dirty="0" smtClean="0"/>
              <a:t>చరిత్ర</a:t>
            </a:r>
            <a:endParaRPr lang="te-IN" sz="4000" i="1" dirty="0"/>
          </a:p>
        </p:txBody>
      </p:sp>
      <p:sp>
        <p:nvSpPr>
          <p:cNvPr id="3" name="Rectangle 2"/>
          <p:cNvSpPr/>
          <p:nvPr/>
        </p:nvSpPr>
        <p:spPr>
          <a:xfrm>
            <a:off x="304800" y="914400"/>
            <a:ext cx="8305800" cy="3785652"/>
          </a:xfrm>
          <a:prstGeom prst="rect">
            <a:avLst/>
          </a:prstGeom>
        </p:spPr>
        <p:txBody>
          <a:bodyPr wrap="square">
            <a:spAutoFit/>
          </a:bodyPr>
          <a:lstStyle/>
          <a:p>
            <a:pPr>
              <a:lnSpc>
                <a:spcPct val="150000"/>
              </a:lnSpc>
            </a:pPr>
            <a:r>
              <a:rPr lang="te-IN" sz="1600" dirty="0" smtClean="0"/>
              <a:t>క్రీస్తు శకం 1100–1400 మధ్య ప్రాచీన </a:t>
            </a:r>
            <a:r>
              <a:rPr lang="te-IN" sz="1600" dirty="0" smtClean="0">
                <a:hlinkClick r:id="rId2" tooltip="కన్నడ భాష"/>
              </a:rPr>
              <a:t>కన్నడ భాషనుండి</a:t>
            </a:r>
            <a:r>
              <a:rPr lang="te-IN" sz="1600" dirty="0" smtClean="0"/>
              <a:t> ఆధునిక కన్నడ మరియూ తెలుగు లిపులు ఆవిర్భవించాయాని, అందుకే తెలుగు లిపి, తెలుగు పదాలు కన్నడ లిపిని పోలియుంటాయని అనే సిద్ధాంతం </a:t>
            </a:r>
            <a:r>
              <a:rPr lang="te-IN" sz="1600" dirty="0" smtClean="0"/>
              <a:t>ఉంది.</a:t>
            </a:r>
            <a:endParaRPr lang="te-IN" sz="1600" dirty="0" smtClean="0"/>
          </a:p>
          <a:p>
            <a:pPr>
              <a:lnSpc>
                <a:spcPct val="150000"/>
              </a:lnSpc>
            </a:pPr>
            <a:r>
              <a:rPr lang="te-IN" sz="1600" dirty="0" smtClean="0"/>
              <a:t>అనేక ఇతర ద్రావిడ భాషల వలె కాక తెలుగుభాష మూలాన్వేషణకు సంతృప్తికరమైన, నిర్ణయాత్మకమైన ఆధారాలు లేవు. అయినా కూడా, క్రీస్తు శకం మొదటి శతాబ్దములో శాతవాహన రాజులు సృష్టించిన "</a:t>
            </a:r>
            <a:r>
              <a:rPr lang="te-IN" sz="1600" dirty="0" smtClean="0">
                <a:hlinkClick r:id="rId3" tooltip="గాథా సప్తశతి"/>
              </a:rPr>
              <a:t>గాథాసప్తశతి</a:t>
            </a:r>
            <a:r>
              <a:rPr lang="te-IN" sz="1600" dirty="0" smtClean="0"/>
              <a:t>" అన్న మహారాష్ట్రీ ప్రాకృత పద్య సంకలనంలో తెలుగు పదాలు మొట్టమొదట కనిపించాయి. కాబట్టి, తెలుగు భాష మాట్లాడేవారు, శాతవాహన వంశపు రాజుల ఆగమనానికి ముందుగా </a:t>
            </a:r>
            <a:r>
              <a:rPr lang="te-IN" sz="1600" dirty="0" smtClean="0">
                <a:hlinkClick r:id="rId4" tooltip="కృష్ణా నది"/>
              </a:rPr>
              <a:t>కృష్ణ</a:t>
            </a:r>
            <a:r>
              <a:rPr lang="te-IN" sz="1600" dirty="0" smtClean="0"/>
              <a:t>, </a:t>
            </a:r>
            <a:r>
              <a:rPr lang="te-IN" sz="1600" dirty="0" smtClean="0">
                <a:hlinkClick r:id="rId5" tooltip="గోదావరి"/>
              </a:rPr>
              <a:t>గోదావరి</a:t>
            </a:r>
            <a:r>
              <a:rPr lang="te-IN" sz="1600" dirty="0" smtClean="0"/>
              <a:t> నదుల మధ్య భూభాగంలో నివాసం ఉండే వారై ఉంటారని నిర్ణయించవచ్చు. తెలుగు భాష మూలపురుషులు </a:t>
            </a:r>
            <a:r>
              <a:rPr lang="te-IN" sz="1600" dirty="0" smtClean="0">
                <a:hlinkClick r:id="rId6" tooltip="యానాదులు"/>
              </a:rPr>
              <a:t>యానాదులు</a:t>
            </a:r>
            <a:r>
              <a:rPr lang="te-IN" sz="1600" dirty="0" smtClean="0"/>
              <a:t>. పురాతత్వ పరిశోధనల ప్రకారము తెలుగు భాష ప్రాచీనత 2400 సంవత్సరాల నాటిది</a:t>
            </a:r>
            <a:endParaRPr lang="te-IN" sz="1600" dirty="0"/>
          </a:p>
        </p:txBody>
      </p:sp>
      <p:sp>
        <p:nvSpPr>
          <p:cNvPr id="4" name="Rectangle 3"/>
          <p:cNvSpPr/>
          <p:nvPr/>
        </p:nvSpPr>
        <p:spPr>
          <a:xfrm>
            <a:off x="304800" y="4568785"/>
            <a:ext cx="8382000" cy="1908215"/>
          </a:xfrm>
          <a:prstGeom prst="rect">
            <a:avLst/>
          </a:prstGeom>
        </p:spPr>
        <p:txBody>
          <a:bodyPr wrap="square">
            <a:spAutoFit/>
          </a:bodyPr>
          <a:lstStyle/>
          <a:p>
            <a:pPr>
              <a:lnSpc>
                <a:spcPct val="150000"/>
              </a:lnSpc>
            </a:pPr>
            <a:r>
              <a:rPr lang="te-IN" sz="1600" dirty="0" smtClean="0"/>
              <a:t>ఆదిమ ద్రావిడ భాషల చరిత్ర క్రీస్తుకు పూర్వం కొన్ని శతాబ్దాల వెనక నుండి ఉందని మనము తెలుసుకోవచ్చు, కానీ తెలుగు చరిత్రను మనము క్రీస్తు శకం 6వ శతాబ్దము నుండి ఉన్న ఆధారములను బట్టి నిర్ణయించవచ్చు. తెలుగు లోని స్పష్టమైన మొట్టమొదటి ప్రాచీన శిలాశాసనం 7వ శతాబ్దమునకు చెందినది. శాసనాలలో మనకు లభించిన తొలితెలుగు పదం "</a:t>
            </a:r>
            <a:r>
              <a:rPr lang="te-IN" sz="1600" dirty="0" smtClean="0">
                <a:hlinkClick r:id="rId7" tooltip="నాగబు"/>
              </a:rPr>
              <a:t>నాగబు</a:t>
            </a:r>
            <a:r>
              <a:rPr lang="te-IN" sz="1600" dirty="0" smtClean="0"/>
              <a:t>". చక్కటి తెలుగు భాషా చరిత్రను మనము క్రీస్తు శకం 11 వ శతాబ్దం నుండి గ్రంథస్థము చేయబడినదిగా గమనించ వచ్చు.</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7848600" cy="923330"/>
          </a:xfrm>
          <a:prstGeom prst="rect">
            <a:avLst/>
          </a:prstGeom>
        </p:spPr>
        <p:txBody>
          <a:bodyPr wrap="square">
            <a:spAutoFit/>
          </a:bodyPr>
          <a:lstStyle/>
          <a:p>
            <a:pPr>
              <a:lnSpc>
                <a:spcPct val="150000"/>
              </a:lnSpc>
            </a:pPr>
            <a:r>
              <a:rPr lang="te-IN" sz="1800" dirty="0" smtClean="0"/>
              <a:t>ఆంధ్రులగురించి చెప్పిన పూర్వపు ప్రస్తావనలలో ఒకటి ఇక్కడ ఉదహరింపబడినది: (డా.</a:t>
            </a:r>
            <a:r>
              <a:rPr lang="te-IN" sz="1800" dirty="0" smtClean="0">
                <a:hlinkClick r:id="rId2" tooltip="జి.వి.సుబ్రహ్మణ్యం"/>
              </a:rPr>
              <a:t>జి.వి.సుబ్రహ్మణ్యం</a:t>
            </a:r>
            <a:r>
              <a:rPr lang="te-IN" sz="1800" dirty="0" smtClean="0"/>
              <a:t> కూర్చిన "తెలుగుతల్లి" కవితా సంకలనంలో ఇవ్వబడినది)</a:t>
            </a:r>
            <a:endParaRPr lang="en-US" sz="1800" dirty="0"/>
          </a:p>
        </p:txBody>
      </p:sp>
      <p:sp>
        <p:nvSpPr>
          <p:cNvPr id="8" name="Rectangle 7"/>
          <p:cNvSpPr/>
          <p:nvPr/>
        </p:nvSpPr>
        <p:spPr>
          <a:xfrm>
            <a:off x="1143000" y="2122438"/>
            <a:ext cx="6172200" cy="1154162"/>
          </a:xfrm>
          <a:prstGeom prst="rect">
            <a:avLst/>
          </a:prstGeom>
        </p:spPr>
        <p:txBody>
          <a:bodyPr wrap="square">
            <a:spAutoFit/>
          </a:bodyPr>
          <a:lstStyle/>
          <a:p>
            <a:pPr>
              <a:lnSpc>
                <a:spcPct val="150000"/>
              </a:lnSpc>
            </a:pPr>
            <a:r>
              <a:rPr lang="te-IN" sz="2400" dirty="0" smtClean="0"/>
              <a:t>పియమహిళా సంగామే సుందరగత్తేయ భోయణీ </a:t>
            </a:r>
            <a:r>
              <a:rPr lang="te-IN" sz="2400" dirty="0" smtClean="0"/>
              <a:t>రొద్దే</a:t>
            </a:r>
            <a:r>
              <a:rPr lang="en-US" sz="2400" dirty="0" smtClean="0"/>
              <a:t> </a:t>
            </a:r>
          </a:p>
          <a:p>
            <a:pPr>
              <a:lnSpc>
                <a:spcPct val="150000"/>
              </a:lnSpc>
            </a:pPr>
            <a:r>
              <a:rPr lang="te-IN" sz="2400" dirty="0" smtClean="0"/>
              <a:t>అటుపుటురటుం </a:t>
            </a:r>
            <a:r>
              <a:rPr lang="te-IN" sz="2400" dirty="0" smtClean="0"/>
              <a:t>భణంతే ఆంధ్రేకుమారో సలోయేతి</a:t>
            </a:r>
            <a:endParaRPr lang="en-US" sz="2400" dirty="0"/>
          </a:p>
        </p:txBody>
      </p:sp>
      <p:sp>
        <p:nvSpPr>
          <p:cNvPr id="9" name="Rectangle 8"/>
          <p:cNvSpPr/>
          <p:nvPr/>
        </p:nvSpPr>
        <p:spPr>
          <a:xfrm>
            <a:off x="609600" y="4002375"/>
            <a:ext cx="8001000" cy="2169825"/>
          </a:xfrm>
          <a:prstGeom prst="rect">
            <a:avLst/>
          </a:prstGeom>
        </p:spPr>
        <p:txBody>
          <a:bodyPr wrap="square">
            <a:spAutoFit/>
          </a:bodyPr>
          <a:lstStyle/>
          <a:p>
            <a:pPr>
              <a:lnSpc>
                <a:spcPct val="150000"/>
              </a:lnSpc>
            </a:pPr>
            <a:r>
              <a:rPr lang="te-IN" sz="1800" dirty="0" smtClean="0"/>
              <a:t>ఇది ఉద్యోతనుడు ప్రాకృతభాషలో రచించిన కువలయమాల కథలోనిది. ఈ ప్రాకృతానికి </a:t>
            </a:r>
            <a:r>
              <a:rPr lang="te-IN" sz="1800" dirty="0" smtClean="0">
                <a:hlinkClick r:id="rId3" tooltip="పంచాగ్నుల ఆదినారాయణ శాస్త్రి"/>
              </a:rPr>
              <a:t>పంచాగ్నుల ఆదినారాయణ శాస్త్రి</a:t>
            </a:r>
            <a:r>
              <a:rPr lang="te-IN" sz="1800" dirty="0" smtClean="0"/>
              <a:t> తెలుగు అనువాదం: అందగత్తెలన్నా, అధవా యుద్ధరంగమన్ననూ సమానంగా ప్రేమిచే వాళ్ళున్నూ, అందమైన శరీరాలు గల వాళ్ళున్నూ. తిండిలో దిట్టలున్నూ, అయిన ఆంధ్రులు అటూ, పుటూ (పెట్టు కాబోలు), రటూ (రట్టు ఏమో) అనుకొంటూ వస్తుండగా చూచాడు.</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153400" cy="1908215"/>
          </a:xfrm>
          <a:prstGeom prst="rect">
            <a:avLst/>
          </a:prstGeom>
        </p:spPr>
        <p:txBody>
          <a:bodyPr wrap="square">
            <a:spAutoFit/>
          </a:bodyPr>
          <a:lstStyle/>
          <a:p>
            <a:pPr>
              <a:lnSpc>
                <a:spcPct val="150000"/>
              </a:lnSpc>
            </a:pPr>
            <a:r>
              <a:rPr lang="te-IN" sz="1600" dirty="0" smtClean="0"/>
              <a:t>ఈ మూడు పదాల మూలాలూ, వాని మధ్య సంబంధాలు గురించి చరిత్రకారులలో భిన్నాభిప్రాయాలు ఉన్నాయి. క్రీ. పూ. 700 ప్రాంతంలో వచ్చిన ఐతరేయ బ్రాహ్మణము (</a:t>
            </a:r>
            <a:r>
              <a:rPr lang="te-IN" sz="1600" dirty="0" smtClean="0">
                <a:hlinkClick r:id="rId2" tooltip="ఋగ్వేదము"/>
              </a:rPr>
              <a:t>ఋగ్వేదములో</a:t>
            </a:r>
            <a:r>
              <a:rPr lang="te-IN" sz="1600" dirty="0" smtClean="0"/>
              <a:t> భాగము) లో మొదటిసారిగా "ఆంధ్ర" అనే పదం జాతి పరంగా వాడబడింది. కనుక ఇదే మనకు తెలిసినంతలో ప్రాచీన ప్రస్తావన. ఆ తరువాత </a:t>
            </a:r>
            <a:r>
              <a:rPr lang="te-IN" sz="1600" dirty="0" smtClean="0">
                <a:hlinkClick r:id="rId3" tooltip="బౌద్ధ"/>
              </a:rPr>
              <a:t>బౌద్ధ</a:t>
            </a:r>
            <a:r>
              <a:rPr lang="te-IN" sz="1600" dirty="0" smtClean="0"/>
              <a:t> శాసనాలలోనూ, అశోకుని శాసనాలలోనూ ఆంధ్రుల ప్రస్తావన ఉంది. క్రీ.పూ. 4వ శతాబ్దిలో </a:t>
            </a:r>
            <a:r>
              <a:rPr lang="te-IN" sz="1600" dirty="0" smtClean="0">
                <a:hlinkClick r:id="rId4" tooltip="మెగస్తనీసు"/>
              </a:rPr>
              <a:t>మెగస్తనీసు</a:t>
            </a:r>
            <a:r>
              <a:rPr lang="te-IN" sz="1600" dirty="0" smtClean="0"/>
              <a:t> అనే </a:t>
            </a:r>
            <a:r>
              <a:rPr lang="te-IN" sz="1600" dirty="0" smtClean="0">
                <a:hlinkClick r:id="rId5" tooltip="గ్రీక్ భాష (పుట లేదు)"/>
              </a:rPr>
              <a:t>గ్రీకు</a:t>
            </a:r>
            <a:r>
              <a:rPr lang="te-IN" sz="1600" dirty="0" smtClean="0"/>
              <a:t> రాయబారి ఆంధ్రులు గొప్ప సైనికబలం ఉన్నవారని వర్ణించాడు.</a:t>
            </a:r>
            <a:endParaRPr lang="en-US" sz="1600" dirty="0"/>
          </a:p>
        </p:txBody>
      </p:sp>
      <p:sp>
        <p:nvSpPr>
          <p:cNvPr id="3" name="Rectangle 2"/>
          <p:cNvSpPr/>
          <p:nvPr/>
        </p:nvSpPr>
        <p:spPr>
          <a:xfrm>
            <a:off x="457200" y="3746480"/>
            <a:ext cx="8382000" cy="2646878"/>
          </a:xfrm>
          <a:prstGeom prst="rect">
            <a:avLst/>
          </a:prstGeom>
        </p:spPr>
        <p:txBody>
          <a:bodyPr wrap="square">
            <a:spAutoFit/>
          </a:bodyPr>
          <a:lstStyle/>
          <a:p>
            <a:pPr>
              <a:lnSpc>
                <a:spcPct val="150000"/>
              </a:lnSpc>
            </a:pPr>
            <a:r>
              <a:rPr lang="te-IN" sz="1600" dirty="0" smtClean="0"/>
              <a:t>ఆంధ్రులు మాట్లాడే భాషకు ఆంధ్రము, తెలుగు, తెనుగు అనే పేర్లున్నాయి. ఆంధ్ర, తెలుగు అనేవి రెండు వేర్వేరు జాతులనీ అవి క్రమంగా మిళితమైనాయన్న కొంతమంది అభిప్రాయానికి జన్యు శాస్త్ర పరంగా కానీ భాషాశాస్త్ర పరంగా కానీ గట్టి ఆధారాలు దొరకలేదు  వైదిక వాఙ్మయం ప్రకారం ఆంధ్రులు సాహసోపేతమైన సంచారజాతి. భాషాశాస్త్ర పరంగా తెలుగు </a:t>
            </a:r>
            <a:r>
              <a:rPr lang="te-IN" sz="1600" dirty="0" smtClean="0">
                <a:hlinkClick r:id="rId6" tooltip="గోదావరి"/>
              </a:rPr>
              <a:t>గోదావరి</a:t>
            </a:r>
            <a:r>
              <a:rPr lang="te-IN" sz="1600" dirty="0" smtClean="0"/>
              <a:t>, </a:t>
            </a:r>
            <a:r>
              <a:rPr lang="te-IN" sz="1600" dirty="0" smtClean="0">
                <a:hlinkClick r:id="rId7" tooltip="కృష్ణా నది"/>
              </a:rPr>
              <a:t>కృష్ణా</a:t>
            </a:r>
            <a:r>
              <a:rPr lang="te-IN" sz="1600" dirty="0" smtClean="0"/>
              <a:t> నదుల మధ్య నివసిస్తున్న స్థిరనివాసుల భాష. తెలుగు భాష మాట్లాడే ప్రాంతాన్ని ఆంధ్ర రాజులు ముందుగా పరిపాలించడం వల్ల ఆంధ్ర, తెలుగు అన్న పదాలు సమానార్థకాలుగా మారిపోయాయని కొంతమంది ఊహాగానం. 10 వ శతాబ్దపు పారశీక చరిత్రకారుడు </a:t>
            </a:r>
            <a:r>
              <a:rPr lang="te-IN" sz="1600" b="1" dirty="0" smtClean="0"/>
              <a:t>అల్ బిరుని</a:t>
            </a:r>
            <a:r>
              <a:rPr lang="te-IN" sz="1600" dirty="0" smtClean="0"/>
              <a:t> తెలుగు భాషను 'ఆంధ్రీ' యని వర్ణించెను</a:t>
            </a:r>
            <a:endParaRPr lang="en-US" sz="1600" dirty="0"/>
          </a:p>
        </p:txBody>
      </p:sp>
      <p:sp>
        <p:nvSpPr>
          <p:cNvPr id="4" name="Rectangle 3"/>
          <p:cNvSpPr/>
          <p:nvPr/>
        </p:nvSpPr>
        <p:spPr>
          <a:xfrm>
            <a:off x="286737" y="381000"/>
            <a:ext cx="4132863" cy="584775"/>
          </a:xfrm>
          <a:prstGeom prst="rect">
            <a:avLst/>
          </a:prstGeom>
        </p:spPr>
        <p:txBody>
          <a:bodyPr wrap="none">
            <a:spAutoFit/>
          </a:bodyPr>
          <a:lstStyle/>
          <a:p>
            <a:r>
              <a:rPr lang="te-IN" sz="3200" b="1" i="1" dirty="0" smtClean="0"/>
              <a:t>తెలుగు, తెనుగు, ఆంధ్రము</a:t>
            </a:r>
            <a:endParaRPr lang="te-IN" sz="3200" b="1"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jpg"/>
          <p:cNvPicPr>
            <a:picLocks noChangeAspect="1"/>
          </p:cNvPicPr>
          <p:nvPr/>
        </p:nvPicPr>
        <p:blipFill>
          <a:blip r:embed="rId2"/>
          <a:stretch>
            <a:fillRect/>
          </a:stretch>
        </p:blipFill>
        <p:spPr>
          <a:xfrm>
            <a:off x="128914" y="942388"/>
            <a:ext cx="8481686" cy="4772612"/>
          </a:xfrm>
          <a:prstGeom prst="rect">
            <a:avLst/>
          </a:prstGeom>
        </p:spPr>
      </p:pic>
      <p:sp>
        <p:nvSpPr>
          <p:cNvPr id="6" name="TextBox 5"/>
          <p:cNvSpPr txBox="1"/>
          <p:nvPr/>
        </p:nvSpPr>
        <p:spPr>
          <a:xfrm>
            <a:off x="3124200" y="5867400"/>
            <a:ext cx="2228495" cy="707886"/>
          </a:xfrm>
          <a:prstGeom prst="rect">
            <a:avLst/>
          </a:prstGeom>
          <a:noFill/>
        </p:spPr>
        <p:txBody>
          <a:bodyPr wrap="none" rtlCol="0">
            <a:spAutoFit/>
          </a:bodyPr>
          <a:lstStyle/>
          <a:p>
            <a:r>
              <a:rPr lang="te-IN" sz="4000" b="1" i="1" dirty="0" smtClean="0"/>
              <a:t>మెగాస్తినీస్</a:t>
            </a:r>
            <a:endParaRPr lang="en-US" sz="4000" b="1"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PSM_V78_D326_Ptolemy.png"/>
          <p:cNvPicPr>
            <a:picLocks noChangeAspect="1"/>
          </p:cNvPicPr>
          <p:nvPr/>
        </p:nvPicPr>
        <p:blipFill>
          <a:blip r:embed="rId2"/>
          <a:stretch>
            <a:fillRect/>
          </a:stretch>
        </p:blipFill>
        <p:spPr>
          <a:xfrm>
            <a:off x="4587754" y="914400"/>
            <a:ext cx="3718046" cy="4427852"/>
          </a:xfrm>
          <a:prstGeom prst="rect">
            <a:avLst/>
          </a:prstGeom>
        </p:spPr>
      </p:pic>
      <p:pic>
        <p:nvPicPr>
          <p:cNvPr id="3" name="Picture 2" descr="pliny-the-elder-greek-philosopher.jpg"/>
          <p:cNvPicPr>
            <a:picLocks noChangeAspect="1"/>
          </p:cNvPicPr>
          <p:nvPr/>
        </p:nvPicPr>
        <p:blipFill>
          <a:blip r:embed="rId3"/>
          <a:stretch>
            <a:fillRect/>
          </a:stretch>
        </p:blipFill>
        <p:spPr>
          <a:xfrm>
            <a:off x="368006" y="914400"/>
            <a:ext cx="3311380" cy="4427576"/>
          </a:xfrm>
          <a:prstGeom prst="rect">
            <a:avLst/>
          </a:prstGeom>
        </p:spPr>
      </p:pic>
      <p:sp>
        <p:nvSpPr>
          <p:cNvPr id="6" name="Rectangle 5"/>
          <p:cNvSpPr/>
          <p:nvPr/>
        </p:nvSpPr>
        <p:spPr>
          <a:xfrm>
            <a:off x="1524000" y="4878050"/>
            <a:ext cx="4572000" cy="1446550"/>
          </a:xfrm>
          <a:prstGeom prst="rect">
            <a:avLst/>
          </a:prstGeom>
        </p:spPr>
        <p:txBody>
          <a:bodyPr>
            <a:spAutoFit/>
          </a:bodyPr>
          <a:lstStyle/>
          <a:p>
            <a:r>
              <a:rPr lang="te-IN" sz="4400" b="1" i="1" dirty="0" smtClean="0"/>
              <a:t/>
            </a:r>
            <a:br>
              <a:rPr lang="te-IN" sz="4400" b="1" i="1" dirty="0" smtClean="0"/>
            </a:br>
            <a:r>
              <a:rPr lang="te-IN" sz="4400" b="1" i="1" dirty="0" smtClean="0"/>
              <a:t>ప్లినీ</a:t>
            </a:r>
            <a:endParaRPr lang="en-US" sz="4400" b="1" i="1" dirty="0"/>
          </a:p>
        </p:txBody>
      </p:sp>
      <p:sp>
        <p:nvSpPr>
          <p:cNvPr id="9" name="TextBox 8"/>
          <p:cNvSpPr txBox="1"/>
          <p:nvPr/>
        </p:nvSpPr>
        <p:spPr>
          <a:xfrm>
            <a:off x="5645294" y="5540514"/>
            <a:ext cx="1593706" cy="707886"/>
          </a:xfrm>
          <a:prstGeom prst="rect">
            <a:avLst/>
          </a:prstGeom>
          <a:noFill/>
        </p:spPr>
        <p:txBody>
          <a:bodyPr wrap="none" rtlCol="0">
            <a:spAutoFit/>
          </a:bodyPr>
          <a:lstStyle/>
          <a:p>
            <a:r>
              <a:rPr lang="te-IN" sz="4000" b="1" i="1" dirty="0" smtClean="0"/>
              <a:t>టోలెమీ</a:t>
            </a:r>
            <a:endParaRPr lang="en-US" sz="4000" b="1"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153400" cy="2966197"/>
          </a:xfrm>
          <a:prstGeom prst="rect">
            <a:avLst/>
          </a:prstGeom>
        </p:spPr>
        <p:txBody>
          <a:bodyPr wrap="square">
            <a:spAutoFit/>
          </a:bodyPr>
          <a:lstStyle/>
          <a:p>
            <a:pPr>
              <a:lnSpc>
                <a:spcPct val="150000"/>
              </a:lnSpc>
            </a:pPr>
            <a:r>
              <a:rPr lang="te-IN" sz="1800" dirty="0" smtClean="0"/>
              <a:t>క్రీ. శ. 1000 కు ముందు శాసనాలలోగాని, వాఙ్మయంలో గాని తెలుగు అనే శబ్దం మనకు కానరాదు. 11వ శతాబ్దము ఆరంభమునుండి "తెలుంగు భూపాలురు", "తెల్గరమారి", "తెలింగకులకాల", 'తెలుంగ నాడొళగణ మాధవికెఱియ' వంటి పదాలు శాసనాల్లో వాడబడ్డాయి. 11వ శతాబ్దములో </a:t>
            </a:r>
            <a:r>
              <a:rPr lang="te-IN" sz="1800" dirty="0" smtClean="0">
                <a:hlinkClick r:id="rId2" tooltip="నన్నయ"/>
              </a:rPr>
              <a:t>నన్నయ</a:t>
            </a:r>
            <a:r>
              <a:rPr lang="te-IN" sz="1800" dirty="0" smtClean="0"/>
              <a:t> భట్టారకుని కాలమునాటికి తెలుగు రూపాంతరముగా "తెనుగు" అనే పదము వచ్చింది. 13వ శతాబ్దములో </a:t>
            </a:r>
            <a:r>
              <a:rPr lang="te-IN" sz="1800" dirty="0" smtClean="0">
                <a:hlinkClick r:id="rId3" tooltip="ఇస్లాం మతం"/>
              </a:rPr>
              <a:t>మహమ్మదీయ</a:t>
            </a:r>
            <a:r>
              <a:rPr lang="te-IN" sz="1800" dirty="0" smtClean="0"/>
              <a:t> చారిత్రకులు ఈ దేశమును "త్రిలింగ్" అని వ్యవహరించారు. 15వ శతాబ్దము పూర్వభాగంలో విన్నకోట పెద్దన్న తన </a:t>
            </a:r>
            <a:r>
              <a:rPr lang="te-IN" sz="1800" dirty="0" smtClean="0">
                <a:hlinkClick r:id="rId4" tooltip="కావ్యాలంకారచూడామణి"/>
              </a:rPr>
              <a:t>కావ్యాలంకారచూడామణిలో</a:t>
            </a:r>
            <a:r>
              <a:rPr lang="te-IN" sz="1800" dirty="0" smtClean="0"/>
              <a:t> ఇలా చెప్పాడు.</a:t>
            </a:r>
            <a:endParaRPr lang="en-US" sz="1800" dirty="0"/>
          </a:p>
        </p:txBody>
      </p:sp>
      <p:sp>
        <p:nvSpPr>
          <p:cNvPr id="1025" name="Rectangle 1"/>
          <p:cNvSpPr>
            <a:spLocks noChangeArrowheads="1"/>
          </p:cNvSpPr>
          <p:nvPr/>
        </p:nvSpPr>
        <p:spPr bwMode="auto">
          <a:xfrm flipH="1">
            <a:off x="2110154" y="3471822"/>
            <a:ext cx="5304692" cy="3386178"/>
          </a:xfrm>
          <a:prstGeom prst="rect">
            <a:avLst/>
          </a:prstGeom>
          <a:solidFill>
            <a:srgbClr val="FFFFFF"/>
          </a:solidFill>
          <a:ln w="9525">
            <a:noFill/>
            <a:miter lim="800000"/>
            <a:headEnd/>
            <a:tailEnd/>
          </a:ln>
          <a:effectLst/>
        </p:spPr>
        <p:txBody>
          <a:bodyPr vert="horz" wrap="square" lIns="253920" tIns="45720" rIns="0" bIns="15870" numCol="1" anchor="ctr" anchorCtr="0" compatLnSpc="1">
            <a:prstTxWarp prst="textNoShape">
              <a:avLst/>
            </a:prstTxWarp>
            <a:spAutoFit/>
          </a:bodyPr>
          <a:lstStyle/>
          <a:p>
            <a:pPr marL="457200" marR="0" lvl="1" indent="-457200" algn="l" defTabSz="914400" rtl="0" eaLnBrk="1" fontAlgn="base" latinLnBrk="0" hangingPunct="1">
              <a:lnSpc>
                <a:spcPct val="150000"/>
              </a:lnSpc>
              <a:spcBef>
                <a:spcPct val="0"/>
              </a:spcBef>
              <a:spcAft>
                <a:spcPct val="0"/>
              </a:spcAft>
              <a:buClrTx/>
              <a:buSzTx/>
              <a:buFontTx/>
              <a:buNone/>
              <a:tabLst/>
            </a:pPr>
            <a:r>
              <a:rPr kumimoji="0" lang="te-IN" sz="1800" b="0" i="0" u="none" strike="noStrike" cap="none" normalizeH="0" baseline="0" dirty="0" smtClean="0">
                <a:ln>
                  <a:noFill/>
                </a:ln>
                <a:solidFill>
                  <a:srgbClr val="000000"/>
                </a:solidFill>
                <a:effectLst/>
                <a:latin typeface="Arial" charset="0"/>
                <a:cs typeface="Gautami"/>
              </a:rPr>
              <a:t>ధర శ్రీ పర్వత కాళే</a:t>
            </a:r>
            <a:endParaRPr kumimoji="0" lang="en-US" sz="1800" b="0" i="0" u="none" strike="noStrike" cap="none" normalizeH="0" baseline="0" dirty="0" smtClean="0">
              <a:ln>
                <a:noFill/>
              </a:ln>
              <a:solidFill>
                <a:srgbClr val="000000"/>
              </a:solidFill>
              <a:effectLst/>
              <a:latin typeface="Arial" charset="0"/>
              <a:cs typeface="Gautami"/>
            </a:endParaRPr>
          </a:p>
          <a:p>
            <a:pPr marL="457200" marR="0" lvl="1" indent="-457200" algn="l" defTabSz="914400" rtl="0" eaLnBrk="0" fontAlgn="base" latinLnBrk="0" hangingPunct="0">
              <a:lnSpc>
                <a:spcPct val="150000"/>
              </a:lnSpc>
              <a:spcBef>
                <a:spcPct val="0"/>
              </a:spcBef>
              <a:spcAft>
                <a:spcPct val="0"/>
              </a:spcAft>
              <a:buClrTx/>
              <a:buSzTx/>
              <a:buFontTx/>
              <a:buNone/>
              <a:tabLst/>
            </a:pPr>
            <a:r>
              <a:rPr kumimoji="0" lang="te-IN" sz="1800" b="0" i="0" u="none" strike="noStrike" cap="none" normalizeH="0" baseline="0" dirty="0" smtClean="0">
                <a:ln>
                  <a:noFill/>
                </a:ln>
                <a:solidFill>
                  <a:srgbClr val="000000"/>
                </a:solidFill>
                <a:effectLst/>
                <a:latin typeface="Arial" charset="0"/>
                <a:cs typeface="Gautami"/>
              </a:rPr>
              <a:t>శ్వర దాక్షారామ సంజ్ఙ వఱలు త్రిలింగా</a:t>
            </a:r>
            <a:endParaRPr kumimoji="0" lang="en-US" sz="1800" b="0" i="0" u="none" strike="noStrike" cap="none" normalizeH="0" baseline="0" dirty="0" smtClean="0">
              <a:ln>
                <a:noFill/>
              </a:ln>
              <a:solidFill>
                <a:srgbClr val="000000"/>
              </a:solidFill>
              <a:effectLst/>
              <a:latin typeface="Arial" charset="0"/>
              <a:cs typeface="Gautami"/>
            </a:endParaRPr>
          </a:p>
          <a:p>
            <a:pPr marL="457200" marR="0" lvl="1" indent="-457200" algn="l" defTabSz="914400" rtl="0" eaLnBrk="0" fontAlgn="base" latinLnBrk="0" hangingPunct="0">
              <a:lnSpc>
                <a:spcPct val="150000"/>
              </a:lnSpc>
              <a:spcBef>
                <a:spcPct val="0"/>
              </a:spcBef>
              <a:spcAft>
                <a:spcPct val="0"/>
              </a:spcAft>
              <a:buClrTx/>
              <a:buSzTx/>
              <a:buFontTx/>
              <a:buNone/>
              <a:tabLst/>
            </a:pPr>
            <a:r>
              <a:rPr kumimoji="0" lang="te-IN" sz="1800" b="0" i="0" u="none" strike="noStrike" cap="none" normalizeH="0" baseline="0" dirty="0" smtClean="0">
                <a:ln>
                  <a:noFill/>
                </a:ln>
                <a:solidFill>
                  <a:srgbClr val="000000"/>
                </a:solidFill>
                <a:effectLst/>
                <a:latin typeface="Arial" charset="0"/>
                <a:cs typeface="Gautami"/>
              </a:rPr>
              <a:t>కరమగుట నంధ్రదేశం</a:t>
            </a:r>
            <a:endParaRPr kumimoji="0" lang="en-US" sz="1800" b="0" i="0" u="none" strike="noStrike" cap="none" normalizeH="0" baseline="0" dirty="0" smtClean="0">
              <a:ln>
                <a:noFill/>
              </a:ln>
              <a:solidFill>
                <a:srgbClr val="000000"/>
              </a:solidFill>
              <a:effectLst/>
              <a:latin typeface="Arial" charset="0"/>
              <a:cs typeface="Gautami"/>
            </a:endParaRPr>
          </a:p>
          <a:p>
            <a:pPr marL="457200" marR="0" lvl="1" indent="-457200" algn="l" defTabSz="914400" rtl="0" eaLnBrk="0" fontAlgn="base" latinLnBrk="0" hangingPunct="0">
              <a:lnSpc>
                <a:spcPct val="150000"/>
              </a:lnSpc>
              <a:spcBef>
                <a:spcPct val="0"/>
              </a:spcBef>
              <a:spcAft>
                <a:spcPct val="0"/>
              </a:spcAft>
              <a:buClrTx/>
              <a:buSzTx/>
              <a:buFontTx/>
              <a:buNone/>
              <a:tabLst/>
            </a:pPr>
            <a:r>
              <a:rPr kumimoji="0" lang="te-IN" sz="1800" b="0" i="0" u="none" strike="noStrike" cap="none" normalizeH="0" baseline="0" dirty="0" smtClean="0">
                <a:ln>
                  <a:noFill/>
                </a:ln>
                <a:solidFill>
                  <a:srgbClr val="000000"/>
                </a:solidFill>
                <a:effectLst/>
                <a:latin typeface="Arial" charset="0"/>
                <a:cs typeface="Gautami"/>
              </a:rPr>
              <a:t>బరుదారఁ ద్రిలింగదేశ మనఁజనుఁ గృతులన్</a:t>
            </a:r>
            <a:endParaRPr kumimoji="0" lang="en-US" sz="1800" b="0" i="0" u="none" strike="noStrike" cap="none" normalizeH="0" baseline="0" dirty="0" smtClean="0">
              <a:ln>
                <a:noFill/>
              </a:ln>
              <a:solidFill>
                <a:srgbClr val="000000"/>
              </a:solidFill>
              <a:effectLst/>
              <a:latin typeface="Arial" charset="0"/>
              <a:cs typeface="Gautami"/>
            </a:endParaRPr>
          </a:p>
          <a:p>
            <a:pPr marL="457200" marR="0" lvl="1" indent="-457200" algn="l" defTabSz="914400" rtl="0" eaLnBrk="0" fontAlgn="base" latinLnBrk="0" hangingPunct="0">
              <a:lnSpc>
                <a:spcPct val="150000"/>
              </a:lnSpc>
              <a:spcBef>
                <a:spcPct val="0"/>
              </a:spcBef>
              <a:spcAft>
                <a:spcPct val="0"/>
              </a:spcAft>
              <a:buClrTx/>
              <a:buSzTx/>
              <a:buFontTx/>
              <a:buNone/>
              <a:tabLst/>
            </a:pPr>
            <a:r>
              <a:rPr kumimoji="0" lang="te-IN" sz="1800" b="0" i="0" u="none" strike="noStrike" cap="none" normalizeH="0" baseline="0" dirty="0" smtClean="0">
                <a:ln>
                  <a:noFill/>
                </a:ln>
                <a:solidFill>
                  <a:srgbClr val="000000"/>
                </a:solidFill>
                <a:effectLst/>
                <a:latin typeface="Arial" charset="0"/>
                <a:cs typeface="Gautami"/>
              </a:rPr>
              <a:t>తత్త్రిలింగ పదము తద్భవంబగుటచేఁ</a:t>
            </a:r>
            <a:endParaRPr kumimoji="0" lang="en-US" sz="1800" b="0" i="0" u="none" strike="noStrike" cap="none" normalizeH="0" baseline="0" dirty="0" smtClean="0">
              <a:ln>
                <a:noFill/>
              </a:ln>
              <a:solidFill>
                <a:srgbClr val="000000"/>
              </a:solidFill>
              <a:effectLst/>
              <a:latin typeface="Arial" charset="0"/>
              <a:cs typeface="Gautami"/>
            </a:endParaRPr>
          </a:p>
          <a:p>
            <a:pPr marL="457200" marR="0" lvl="1" indent="-457200" algn="l" defTabSz="914400" rtl="0" eaLnBrk="0" fontAlgn="base" latinLnBrk="0" hangingPunct="0">
              <a:lnSpc>
                <a:spcPct val="150000"/>
              </a:lnSpc>
              <a:spcBef>
                <a:spcPct val="0"/>
              </a:spcBef>
              <a:spcAft>
                <a:spcPct val="0"/>
              </a:spcAft>
              <a:buClrTx/>
              <a:buSzTx/>
              <a:buFontTx/>
              <a:buNone/>
              <a:tabLst/>
            </a:pPr>
            <a:r>
              <a:rPr kumimoji="0" lang="te-IN" sz="1800" b="0" i="0" u="none" strike="noStrike" cap="none" normalizeH="0" baseline="0" dirty="0" smtClean="0">
                <a:ln>
                  <a:noFill/>
                </a:ln>
                <a:solidFill>
                  <a:srgbClr val="000000"/>
                </a:solidFill>
                <a:effectLst/>
                <a:latin typeface="Arial" charset="0"/>
                <a:cs typeface="Gautami"/>
              </a:rPr>
              <a:t>దెలుఁగు దేశ మనఁగఁ దేటపడియె</a:t>
            </a:r>
            <a:endParaRPr kumimoji="0" lang="en-US" sz="1800" b="0" i="0" u="none" strike="noStrike" cap="none" normalizeH="0" baseline="0" dirty="0" smtClean="0">
              <a:ln>
                <a:noFill/>
              </a:ln>
              <a:solidFill>
                <a:srgbClr val="000000"/>
              </a:solidFill>
              <a:effectLst/>
              <a:latin typeface="Arial" charset="0"/>
              <a:cs typeface="Gautami"/>
            </a:endParaRPr>
          </a:p>
          <a:p>
            <a:pPr marL="457200" marR="0" lvl="1" indent="-457200" algn="l" defTabSz="914400" rtl="0" eaLnBrk="0" fontAlgn="base" latinLnBrk="0" hangingPunct="0">
              <a:lnSpc>
                <a:spcPct val="150000"/>
              </a:lnSpc>
              <a:spcBef>
                <a:spcPct val="0"/>
              </a:spcBef>
              <a:spcAft>
                <a:spcPct val="0"/>
              </a:spcAft>
              <a:buClrTx/>
              <a:buSzTx/>
              <a:buFontTx/>
              <a:buNone/>
              <a:tabLst/>
            </a:pPr>
            <a:r>
              <a:rPr kumimoji="0" lang="te-IN" sz="1800" b="0" i="0" u="none" strike="noStrike" cap="none" normalizeH="0" baseline="0" dirty="0" smtClean="0">
                <a:ln>
                  <a:noFill/>
                </a:ln>
                <a:solidFill>
                  <a:srgbClr val="000000"/>
                </a:solidFill>
                <a:effectLst/>
                <a:latin typeface="Arial" charset="0"/>
                <a:cs typeface="Gautami"/>
              </a:rPr>
              <a:t>వెనకఁ దెనుఁగు దేశమును నండ్రు కొందరు</a:t>
            </a:r>
            <a:endParaRPr kumimoji="0" lang="en-US" sz="1800" b="0" i="0" u="none" strike="noStrike" cap="none" normalizeH="0" baseline="0" dirty="0" smtClean="0">
              <a:ln>
                <a:noFill/>
              </a:ln>
              <a:solidFill>
                <a:srgbClr val="000000"/>
              </a:solidFill>
              <a:effectLst/>
              <a:latin typeface="Arial" charset="0"/>
              <a:cs typeface="Gautami"/>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91473"/>
            <a:ext cx="8382000" cy="5128327"/>
          </a:xfrm>
          <a:prstGeom prst="rect">
            <a:avLst/>
          </a:prstGeom>
        </p:spPr>
        <p:txBody>
          <a:bodyPr wrap="square">
            <a:spAutoFit/>
          </a:bodyPr>
          <a:lstStyle/>
          <a:p>
            <a:pPr>
              <a:lnSpc>
                <a:spcPct val="150000"/>
              </a:lnSpc>
            </a:pPr>
            <a:r>
              <a:rPr lang="te-IN" sz="2200" dirty="0" smtClean="0">
                <a:hlinkClick r:id="rId2" tooltip="శ్రీశైలం"/>
              </a:rPr>
              <a:t>శ్రీశైలం</a:t>
            </a:r>
            <a:r>
              <a:rPr lang="te-IN" sz="2200" dirty="0" smtClean="0"/>
              <a:t>, </a:t>
            </a:r>
            <a:r>
              <a:rPr lang="te-IN" sz="2200" dirty="0" smtClean="0">
                <a:hlinkClick r:id="rId3" tooltip="కాళేశ్వరం"/>
              </a:rPr>
              <a:t>కాళేశ్వరం</a:t>
            </a:r>
            <a:r>
              <a:rPr lang="te-IN" sz="2200" dirty="0" smtClean="0"/>
              <a:t>, </a:t>
            </a:r>
            <a:r>
              <a:rPr lang="te-IN" sz="2200" dirty="0" smtClean="0">
                <a:hlinkClick r:id="rId4" tooltip="ద్రాక్షారామం"/>
              </a:rPr>
              <a:t>ద్రాక్షారామం</a:t>
            </a:r>
            <a:r>
              <a:rPr lang="te-IN" sz="2200" dirty="0" smtClean="0"/>
              <a:t> – అనే మూడు శివలింగక్షేత్రాల మధ్య భాగము త్రిలింగదేశమనీ, "త్రిలింగ" పదము "తెలుగు"గా పరిణామము పొందినదనీ ఒక సమర్థన. ఇది గంభీరత కొరకు సంస్కృతీకరింపబడిన పదమేననీ, తెలుగు అనేదే ప్రాచీన రూపమనీ చరిత్రకారుల అభిప్రాయము. చాలామంది భాషావేత్తలు, చరిత్రకారులు ఈ వాదనలు పరిశీలించి దీనిలో నిజంలేదని అభిప్రాయపడ్డారు. అందుకు నన్నయ </a:t>
            </a:r>
            <a:r>
              <a:rPr lang="te-IN" sz="2200" dirty="0" smtClean="0">
                <a:hlinkClick r:id="rId5" tooltip="మహాభారతం"/>
              </a:rPr>
              <a:t>మహాభారతంలో</a:t>
            </a:r>
            <a:r>
              <a:rPr lang="te-IN" sz="2200" dirty="0" smtClean="0"/>
              <a:t> త్రిలింగ శబ్దం ప్రయోగం కాకపోవడం కూడా </a:t>
            </a:r>
            <a:r>
              <a:rPr lang="te-IN" sz="2200" dirty="0" smtClean="0"/>
              <a:t>కారణమన్నారు.</a:t>
            </a:r>
            <a:r>
              <a:rPr lang="en-US" sz="2200" dirty="0" smtClean="0"/>
              <a:t> </a:t>
            </a:r>
            <a:r>
              <a:rPr lang="te-IN" sz="2200" dirty="0" smtClean="0"/>
              <a:t>12వ </a:t>
            </a:r>
            <a:r>
              <a:rPr lang="te-IN" sz="2200" dirty="0" smtClean="0"/>
              <a:t>శతాబ్దిలో పాల్కురికి సోమనాధుడు "నవలక్ష తెలుంగు" – అనగా తొమ్మిది లక్షల గ్రామ విస్తీర్ణము గలిగిన తెలుగు దేశము – అని వర్ణించాడు. మొత్తానికి ఇలా తెలుగు, తెనుగు, ఆంధ్ర – అనే పదాలు భాషకూ, జాతికీ పర్యాయ పదాలుగా రూపు దిద్దుకొన్నాయి.</a:t>
            </a:r>
            <a:endParaRPr lang="en-US" sz="2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149</TotalTime>
  <Words>974</Words>
  <Application>Microsoft Office PowerPoint</Application>
  <PresentationFormat>On-screen Show (4:3)</PresentationFormat>
  <Paragraphs>176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42</cp:revision>
  <dcterms:created xsi:type="dcterms:W3CDTF">2006-08-16T00:00:00Z</dcterms:created>
  <dcterms:modified xsi:type="dcterms:W3CDTF">2020-04-12T07:04:10Z</dcterms:modified>
</cp:coreProperties>
</file>