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16"/>
  </p:notesMasterIdLst>
  <p:sldIdLst>
    <p:sldId id="285" r:id="rId2"/>
    <p:sldId id="286" r:id="rId3"/>
    <p:sldId id="292" r:id="rId4"/>
    <p:sldId id="350" r:id="rId5"/>
    <p:sldId id="348" r:id="rId6"/>
    <p:sldId id="349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0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8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783B4-105A-4ED3-84C2-283B07C9E07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C3B2E-67C2-4CD0-9FD3-EE99C913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05825" y="2430959"/>
            <a:ext cx="4663109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SAIKRISHNA UGGU</a:t>
            </a:r>
          </a:p>
          <a:p>
            <a:pPr algn="r">
              <a:defRPr/>
            </a:pPr>
            <a:r>
              <a: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Lecturer in Chemistry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929" y="3657600"/>
            <a:ext cx="4914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P. R. Govt. College (A)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KAKINADA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128356"/>
            <a:ext cx="7848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(Module -4)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B.Sc. III Year</a:t>
            </a:r>
          </a:p>
        </p:txBody>
      </p:sp>
    </p:spTree>
    <p:extLst>
      <p:ext uri="{BB962C8B-B14F-4D97-AF65-F5344CB8AC3E}">
        <p14:creationId xmlns:p14="http://schemas.microsoft.com/office/powerpoint/2010/main" val="1159518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24643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latin typeface="Times New Roman"/>
                <a:ea typeface="Times New Roman"/>
                <a:cs typeface="Times New Roman"/>
              </a:rPr>
              <a:t>According to the definition of heat capacity at constant pressure,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600" dirty="0">
              <a:latin typeface="Times New Roman"/>
              <a:ea typeface="Times New Roman"/>
              <a:cs typeface="Times New Roman"/>
            </a:endParaRPr>
          </a:p>
          <a:p>
            <a:pPr marL="274320" algn="just">
              <a:lnSpc>
                <a:spcPct val="115000"/>
              </a:lnSpc>
              <a:spcAft>
                <a:spcPts val="1000"/>
              </a:spcAft>
            </a:pPr>
            <a:endParaRPr lang="en-US" sz="16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11563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algn="just"/>
            <a:r>
              <a:rPr lang="en-US" sz="4000" dirty="0"/>
              <a:t> 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81" y="2514600"/>
            <a:ext cx="6361041" cy="228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78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11563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algn="just"/>
            <a:r>
              <a:rPr lang="en-US" sz="4000" dirty="0"/>
              <a:t> 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0" y="1295400"/>
                <a:ext cx="8153400" cy="53137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Where, (C</a:t>
                </a:r>
                <a:r>
                  <a:rPr lang="en-US" sz="3200" baseline="-25000" dirty="0">
                    <a:latin typeface="Times New Roman"/>
                    <a:ea typeface="Times New Roman"/>
                    <a:cs typeface="Times New Roman"/>
                  </a:rPr>
                  <a:t>p</a:t>
                </a: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)</a:t>
                </a:r>
                <a:r>
                  <a:rPr lang="en-US" sz="3200" baseline="-25000" dirty="0">
                    <a:latin typeface="Times New Roman"/>
                    <a:ea typeface="Times New Roman"/>
                    <a:cs typeface="Times New Roman"/>
                  </a:rPr>
                  <a:t>B</a:t>
                </a: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, (C</a:t>
                </a:r>
                <a:r>
                  <a:rPr lang="en-US" sz="3200" baseline="-25000" dirty="0">
                    <a:latin typeface="Times New Roman"/>
                    <a:ea typeface="Times New Roman"/>
                    <a:cs typeface="Times New Roman"/>
                  </a:rPr>
                  <a:t>p</a:t>
                </a: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)</a:t>
                </a:r>
                <a:r>
                  <a:rPr lang="en-US" sz="3200" baseline="-25000" dirty="0">
                    <a:latin typeface="Times New Roman"/>
                    <a:ea typeface="Times New Roman"/>
                    <a:cs typeface="Times New Roman"/>
                  </a:rPr>
                  <a:t>A</a:t>
                </a: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 are the mean molar heat capacities of the products and reactants respectively at the given pressure.</a:t>
                </a: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Then, </a:t>
                </a: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6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d</m:t>
                        </m:r>
                        <m:r>
                          <a:rPr lang="en-US" sz="36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6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Δ</m:t>
                        </m:r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𝐻</m:t>
                        </m:r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dT</m:t>
                        </m:r>
                      </m:den>
                    </m:f>
                    <m:r>
                      <a:rPr lang="en-US" sz="3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r>
                      <a:rPr lang="en-US" sz="3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</m:oMath>
                </a14:m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C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p</a:t>
                </a: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d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/>
                        <a:ea typeface="Times New Roman"/>
                        <a:cs typeface="Times New Roman"/>
                      </a:rPr>
                      <m:t>ΔH</m:t>
                    </m:r>
                    <m:r>
                      <a:rPr lang="en-US" sz="3200">
                        <a:latin typeface="Cambria Math"/>
                        <a:ea typeface="Times New Roman"/>
                        <a:cs typeface="Times New Roman"/>
                      </a:rPr>
                      <m:t>)</m:t>
                    </m:r>
                  </m:oMath>
                </a14:m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</m:oMath>
                </a14:m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C</a:t>
                </a:r>
                <a:r>
                  <a:rPr lang="en-US" sz="3200" baseline="-25000" dirty="0">
                    <a:latin typeface="Times New Roman"/>
                    <a:ea typeface="Times New Roman"/>
                    <a:cs typeface="Times New Roman"/>
                  </a:rPr>
                  <a:t>p</a:t>
                </a: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 . dT</a:t>
                </a: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endParaRPr lang="en-US" sz="32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4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95400"/>
                <a:ext cx="8153400" cy="5313762"/>
              </a:xfrm>
              <a:prstGeom prst="rect">
                <a:avLst/>
              </a:prstGeom>
              <a:blipFill rotWithShape="1">
                <a:blip r:embed="rId2"/>
                <a:stretch>
                  <a:fillRect t="-1033" r="-1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446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11563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algn="just"/>
            <a:r>
              <a:rPr lang="en-US" sz="4000" dirty="0"/>
              <a:t> 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" y="1116664"/>
                <a:ext cx="8534400" cy="4829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This is only for a small temperature difference, </a:t>
                </a:r>
                <a:r>
                  <a:rPr lang="en-US" sz="3200" dirty="0" err="1">
                    <a:latin typeface="Times New Roman"/>
                    <a:ea typeface="Times New Roman"/>
                    <a:cs typeface="Times New Roman"/>
                  </a:rPr>
                  <a:t>dT.</a:t>
                </a: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 The equation for large temperature difference (say T</a:t>
                </a:r>
                <a:r>
                  <a:rPr lang="en-US" sz="3200" baseline="-25000" dirty="0"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 and T</a:t>
                </a:r>
                <a:r>
                  <a:rPr lang="en-US" sz="3200" baseline="-25000" dirty="0"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) can be obtained by integrating the above equation between the limits.</a:t>
                </a:r>
              </a:p>
              <a:p>
                <a:pPr marL="27432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3600" i="1"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naryPr>
                      <m:sub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𝐻</m:t>
                        </m:r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sub>
                      <m:sup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𝐻</m:t>
                        </m:r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  <m:e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(</m:t>
                        </m:r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𝛥</m:t>
                        </m:r>
                        <m:r>
                          <m:rPr>
                            <m:sty m:val="p"/>
                          </m:rPr>
                          <a:rPr lang="en-US" sz="36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H</m:t>
                        </m:r>
                        <m:r>
                          <a:rPr lang="en-US" sz="36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naryPr>
                      <m:sub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𝑇</m:t>
                        </m:r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sub>
                      <m:sup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𝑇</m:t>
                        </m:r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  <m:e>
                        <m:r>
                          <a:rPr lang="en-US" sz="3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𝛥</m:t>
                        </m:r>
                        <m:r>
                          <m:rPr>
                            <m:sty m:val="p"/>
                          </m:rPr>
                          <a:rPr lang="en-US" sz="36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sz="3600" baseline="-25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p</m:t>
                        </m:r>
                        <m:r>
                          <a:rPr lang="en-US" sz="3600" baseline="-25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. </m:t>
                        </m:r>
                        <m:r>
                          <m:rPr>
                            <m:sty m:val="p"/>
                          </m:rPr>
                          <a:rPr lang="en-US" sz="3600" baseline="-25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dT</m:t>
                        </m:r>
                      </m:e>
                    </m:nary>
                  </m:oMath>
                </a14:m>
                <a:endParaRPr lang="en-US" sz="28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3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</m:oMath>
                </a14:m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H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 – </a:t>
                </a:r>
                <a14:m>
                  <m:oMath xmlns:m="http://schemas.openxmlformats.org/officeDocument/2006/math">
                    <m:r>
                      <a:rPr lang="en-US" sz="3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</m:oMath>
                </a14:m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H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</m:oMath>
                </a14:m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C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p </a:t>
                </a:r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 (T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 – T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)</a:t>
                </a:r>
                <a:endParaRPr lang="en-US" sz="28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200" dirty="0">
                  <a:latin typeface="Calibri"/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endParaRPr lang="en-US" sz="14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16664"/>
                <a:ext cx="8534400" cy="4829464"/>
              </a:xfrm>
              <a:prstGeom prst="rect">
                <a:avLst/>
              </a:prstGeom>
              <a:blipFill rotWithShape="1">
                <a:blip r:embed="rId2"/>
                <a:stretch>
                  <a:fillRect t="-1136"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9492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11563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algn="just"/>
            <a:r>
              <a:rPr lang="en-US" sz="4000" dirty="0"/>
              <a:t> 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" y="1116664"/>
                <a:ext cx="8534400" cy="5923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Then, finally we get the famous Kirchoffs equation as,</a:t>
                </a:r>
                <a:endParaRPr lang="en-US" sz="24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𝛥</m:t>
                        </m:r>
                        <m:r>
                          <m:rPr>
                            <m:sty m:val="p"/>
                          </m:rPr>
                          <a:rPr lang="en-US" sz="4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H</m:t>
                        </m:r>
                        <m:r>
                          <a:rPr lang="en-US" sz="4000" baseline="-25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  <m:r>
                          <a:rPr lang="en-US" sz="4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– </m:t>
                        </m:r>
                        <m: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𝛥</m:t>
                        </m:r>
                        <m:r>
                          <m:rPr>
                            <m:sty m:val="p"/>
                          </m:rPr>
                          <a:rPr lang="en-US" sz="4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H</m:t>
                        </m:r>
                        <m:r>
                          <a:rPr lang="en-US" sz="4000" baseline="-25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T</m:t>
                        </m:r>
                        <m:r>
                          <a:rPr lang="en-US" sz="4000" baseline="-25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  <m:r>
                          <a:rPr lang="en-US" sz="4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– </m:t>
                        </m:r>
                        <m:r>
                          <m:rPr>
                            <m:sty m:val="p"/>
                          </m:rPr>
                          <a:rPr lang="en-US" sz="4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T</m:t>
                        </m:r>
                        <m:r>
                          <a:rPr lang="en-US" sz="4000" baseline="-2500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000" dirty="0">
                    <a:effectLst/>
                    <a:latin typeface="Times New Roman"/>
                    <a:ea typeface="Times New Roman"/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r>
                      <a:rPr lang="en-US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</m:oMath>
                </a14:m>
                <a:r>
                  <a:rPr lang="en-US" sz="4000" dirty="0">
                    <a:effectLst/>
                    <a:latin typeface="Times New Roman"/>
                    <a:ea typeface="Times New Roman"/>
                    <a:cs typeface="Times New Roman"/>
                  </a:rPr>
                  <a:t>C</a:t>
                </a:r>
                <a:r>
                  <a:rPr lang="en-US" sz="40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p </a:t>
                </a:r>
                <a:r>
                  <a:rPr lang="en-US" sz="4000" dirty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endParaRPr lang="en-US" sz="32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200" dirty="0">
                    <a:latin typeface="Times New Roman"/>
                    <a:ea typeface="Times New Roman"/>
                    <a:cs typeface="Times New Roman"/>
                  </a:rPr>
                  <a:t>The change in the heat of reaction at constant pressure for every degree change of temperature is equal to the change in the heat capacity at constant pressure.</a:t>
                </a:r>
                <a:endParaRPr lang="en-US" sz="2400" dirty="0"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3200" dirty="0">
                  <a:latin typeface="Calibri"/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endParaRPr lang="en-US" sz="14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16664"/>
                <a:ext cx="8534400" cy="5923160"/>
              </a:xfrm>
              <a:prstGeom prst="rect">
                <a:avLst/>
              </a:prstGeom>
              <a:blipFill rotWithShape="1">
                <a:blip r:embed="rId2"/>
                <a:stretch>
                  <a:fillRect t="-926"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067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650" y="152400"/>
            <a:ext cx="5657850" cy="914400"/>
          </a:xfrm>
        </p:spPr>
        <p:txBody>
          <a:bodyPr>
            <a:normAutofit/>
          </a:bodyPr>
          <a:lstStyle/>
          <a:p>
            <a:r>
              <a:rPr lang="en-IN" sz="4000" dirty="0"/>
              <a:t>Thank You……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9" name="Picture 2" descr="Image result for best thank you images for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657850" cy="405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48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533400"/>
            <a:ext cx="7143750" cy="762000"/>
          </a:xfrm>
        </p:spPr>
        <p:txBody>
          <a:bodyPr/>
          <a:lstStyle/>
          <a:p>
            <a:pPr algn="l"/>
            <a:r>
              <a:rPr lang="en-US" dirty="0"/>
              <a:t>Contents…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7543800" cy="4572000"/>
          </a:xfrm>
        </p:spPr>
        <p:txBody>
          <a:bodyPr anchor="ctr">
            <a:noAutofit/>
          </a:bodyPr>
          <a:lstStyle/>
          <a:p>
            <a:pPr algn="l"/>
            <a:endParaRPr lang="en-IN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000" spc="-5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000" cap="none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Variation of heat of a reaction with temperature</a:t>
            </a: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000" cap="none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Kirchoffs equation</a:t>
            </a: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endParaRPr lang="en-US" sz="3000" cap="none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  <a:tabLst>
                <a:tab pos="354965" algn="l"/>
                <a:tab pos="355600" algn="l"/>
              </a:tabLst>
            </a:pPr>
            <a:r>
              <a:rPr lang="en-US" sz="3000" cap="none" dirty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64654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41622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marL="0" lvl="0" indent="0" algn="just">
              <a:spcBef>
                <a:spcPts val="0"/>
              </a:spcBef>
            </a:pPr>
            <a:r>
              <a:rPr lang="en-US" sz="4000" b="0" spc="-25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Variation of Heat off a reaction or               Enthalpy of formation with temperature is given by </a:t>
            </a:r>
            <a:r>
              <a:rPr lang="en-US" sz="3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Kirchhoff’s equation</a:t>
            </a:r>
          </a:p>
          <a:p>
            <a:pPr marL="27432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800" b="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8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20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2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45808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0" dirty="0">
                <a:latin typeface="Times New Roman"/>
                <a:ea typeface="Times New Roman"/>
              </a:rPr>
              <a:t>  The amount of heat evolved or absorbed in a process, varies with temperature. The exact relationship showing the variation of the heat of reaction with temperature was given by Kirchhoff in 1858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800" b="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8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20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5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5065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algn="just"/>
            <a:r>
              <a:rPr lang="en-US" sz="4000" dirty="0"/>
              <a:t>  </a:t>
            </a:r>
            <a:r>
              <a:rPr lang="en-US" sz="4400" b="0" dirty="0"/>
              <a:t>Statement: The change in the heat of a reaction at constant pressure for every degree change of temperature is equal to the change in the heat capacity at constant pressure. </a:t>
            </a:r>
            <a:endParaRPr lang="en-US" sz="24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193964" y="838200"/>
                <a:ext cx="8569036" cy="5519973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2094865" algn="l"/>
                  </a:tabLst>
                </a:pPr>
                <a:r>
                  <a:rPr lang="en-US" sz="2400" b="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   </a:t>
                </a:r>
              </a:p>
              <a:p>
                <a:r>
                  <a:rPr lang="en-US" sz="4000" dirty="0"/>
                  <a:t>  Mathematically it is expressed as follows,</a:t>
                </a:r>
              </a:p>
              <a:p>
                <a:r>
                  <a:rPr lang="en-US" sz="40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</a:rPr>
                            <m:t>ΔH</m:t>
                          </m:r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4000">
                              <a:latin typeface="Cambria Math" panose="02040503050406030204" pitchFamily="18" charset="0"/>
                            </a:rPr>
                            <m:t>ΔH</m:t>
                          </m:r>
                          <m:r>
                            <a:rPr lang="en-US" sz="4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sz="4000">
                          <a:latin typeface="Cambria Math" panose="02040503050406030204" pitchFamily="18" charset="0"/>
                        </a:rPr>
                        <m:t>ΔCp</m:t>
                      </m:r>
                    </m:oMath>
                  </m:oMathPara>
                </a14:m>
                <a:endParaRPr lang="en-US" sz="4000" dirty="0"/>
              </a:p>
              <a:p>
                <a:pPr marL="27432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3200" b="0" dirty="0"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2094865" algn="l"/>
                  </a:tabLst>
                </a:pPr>
                <a:r>
                  <a:rPr lang="en-US" sz="2800" b="0" dirty="0">
                    <a:effectLst/>
                    <a:latin typeface="Times New Roman"/>
                    <a:ea typeface="Times New Roman"/>
                    <a:cs typeface="Times New Roman"/>
                  </a:rPr>
                  <a:t> </a:t>
                </a:r>
                <a:endParaRPr lang="en-US" sz="2800" b="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2094865" algn="l"/>
                  </a:tabLst>
                </a:pPr>
                <a:endParaRPr lang="en-US" sz="2000" b="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252095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2094865" algn="l"/>
                  </a:tabLst>
                </a:pPr>
                <a:r>
                  <a:rPr lang="en-US" sz="2000" b="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4" y="838200"/>
                <a:ext cx="8569036" cy="5519973"/>
              </a:xfrm>
              <a:prstGeom prst="rect">
                <a:avLst/>
              </a:prstGeom>
              <a:blipFill rotWithShape="1">
                <a:blip r:embed="rId2"/>
                <a:stretch>
                  <a:fillRect l="-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1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37119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It can be derived easily with the help of the first law of thermodynamics.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Consider the simple process,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A</a:t>
            </a:r>
            <a:r>
              <a:rPr lang="en-US" sz="3600" baseline="-25000" dirty="0">
                <a:latin typeface="Times New Roman" pitchFamily="18" charset="0"/>
                <a:ea typeface="Times New Roman"/>
                <a:cs typeface="Times New Roman" pitchFamily="18" charset="0"/>
              </a:rPr>
              <a:t> (reactants)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----------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  <a:sym typeface="Wingdings"/>
              </a:rPr>
              <a:t>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B </a:t>
            </a:r>
            <a:r>
              <a:rPr lang="en-US" sz="3600" baseline="-25000" dirty="0">
                <a:latin typeface="Times New Roman" pitchFamily="18" charset="0"/>
                <a:ea typeface="Times New Roman"/>
                <a:cs typeface="Times New Roman" pitchFamily="18" charset="0"/>
              </a:rPr>
              <a:t>(products)</a:t>
            </a:r>
            <a:endParaRPr lang="en-US" sz="3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11563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algn="just"/>
            <a:r>
              <a:rPr lang="en-US" sz="4000" dirty="0"/>
              <a:t> 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8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2"/>
              <p:cNvSpPr txBox="1"/>
              <p:nvPr/>
            </p:nvSpPr>
            <p:spPr>
              <a:xfrm>
                <a:off x="733264" y="1150365"/>
                <a:ext cx="7800975" cy="4928657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dirty="0">
                    <a:latin typeface="Times New Roman"/>
                    <a:ea typeface="Times New Roman"/>
                    <a:cs typeface="Times New Roman"/>
                  </a:rPr>
                  <a:t>Now, suppose H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A &amp; </a:t>
                </a:r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H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B </a:t>
                </a:r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are the heat contents or enthalpies of the reactants and products respectively. Then the heat of reaction accompanying the process will be given by,</a:t>
                </a:r>
                <a:endParaRPr lang="en-US" sz="28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>
                        <a:effectLst/>
                        <a:latin typeface="Cambria Math"/>
                        <a:ea typeface="Times New Roman"/>
                        <a:cs typeface="Times New Roman"/>
                      </a:rPr>
                      <m:t>ΔH</m:t>
                    </m:r>
                    <m:r>
                      <a:rPr lang="en-US" sz="3600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 H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B </a:t>
                </a:r>
                <a:r>
                  <a:rPr lang="en-US" sz="3600" dirty="0">
                    <a:effectLst/>
                    <a:latin typeface="Times New Roman"/>
                    <a:ea typeface="Times New Roman"/>
                    <a:cs typeface="Times New Roman"/>
                  </a:rPr>
                  <a:t>- H</a:t>
                </a:r>
                <a:r>
                  <a:rPr lang="en-US" sz="3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A</a:t>
                </a:r>
                <a:endParaRPr lang="en-US" sz="28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600" dirty="0"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64" y="1150365"/>
                <a:ext cx="7800975" cy="4928657"/>
              </a:xfrm>
              <a:prstGeom prst="rect">
                <a:avLst/>
              </a:prstGeom>
              <a:blipFill rotWithShape="1">
                <a:blip r:embed="rId2"/>
                <a:stretch>
                  <a:fillRect t="-1980" r="-3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11563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algn="just"/>
            <a:r>
              <a:rPr lang="en-US" sz="4000" dirty="0"/>
              <a:t> 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7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2"/>
              <p:cNvSpPr txBox="1"/>
              <p:nvPr/>
            </p:nvSpPr>
            <p:spPr>
              <a:xfrm>
                <a:off x="733264" y="1150365"/>
                <a:ext cx="7800975" cy="4364336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dirty="0">
                    <a:latin typeface="Times New Roman"/>
                    <a:ea typeface="Times New Roman"/>
                    <a:cs typeface="Times New Roman"/>
                  </a:rPr>
                  <a:t>Differentiating the equation with respect to temperature at constant pressure, we get</a:t>
                </a:r>
                <a:endParaRPr lang="en-US" sz="2800" dirty="0"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d</m:t>
                              </m:r>
                              <m: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Δ</m:t>
                              </m:r>
                              <m:r>
                                <a:rPr lang="en-US" sz="36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𝐻</m:t>
                              </m:r>
                              <m:r>
                                <a:rPr lang="en-US" sz="36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dT</m:t>
                              </m:r>
                            </m:den>
                          </m:f>
                        </m:e>
                      </m:d>
                      <m:r>
                        <a:rPr lang="en-US" sz="36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dH</m:t>
                              </m:r>
                              <m:r>
                                <m:rPr>
                                  <m:sty m:val="p"/>
                                </m:rPr>
                                <a:rPr lang="en-US" sz="3600" baseline="-250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B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dT</m:t>
                              </m:r>
                            </m:den>
                          </m:f>
                        </m:e>
                      </m:d>
                      <m:r>
                        <a:rPr lang="en-US" sz="36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−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i="1">
                              <a:effectLst/>
                              <a:latin typeface="Cambria Math" panose="02040503050406030204" pitchFamily="18" charset="0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Times New Roman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d</m:t>
                              </m:r>
                              <m: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HA</m:t>
                              </m:r>
                              <m:r>
                                <a:rPr lang="en-US" sz="36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36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dT</m:t>
                              </m:r>
                            </m:den>
                          </m:f>
                        </m:e>
                      </m:d>
                      <m:r>
                        <a:rPr lang="en-US" sz="36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28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600" dirty="0">
                  <a:latin typeface="Calibri"/>
                  <a:ea typeface="Times New Roman"/>
                  <a:cs typeface="Times New Roman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64" y="1150365"/>
                <a:ext cx="7800975" cy="4364336"/>
              </a:xfrm>
              <a:prstGeom prst="rect">
                <a:avLst/>
              </a:prstGeom>
              <a:blipFill rotWithShape="1">
                <a:blip r:embed="rId2"/>
                <a:stretch>
                  <a:fillRect t="-2235" r="-3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>
            <a:spLocks/>
          </p:cNvSpPr>
          <p:nvPr/>
        </p:nvSpPr>
        <p:spPr>
          <a:xfrm>
            <a:off x="193964" y="838200"/>
            <a:ext cx="8569036" cy="11563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algn="just"/>
            <a:r>
              <a:rPr lang="en-US" sz="4000" dirty="0"/>
              <a:t>  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14400" y="228600"/>
            <a:ext cx="739140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Kirchhoff’s equation</a:t>
            </a:r>
            <a:endParaRPr lang="en-US" dirty="0"/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83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284</TotalTime>
  <Words>427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Carlito</vt:lpstr>
      <vt:lpstr>Franklin Gothic Book</vt:lpstr>
      <vt:lpstr>Franklin Gothic Medium</vt:lpstr>
      <vt:lpstr>Times New Roman</vt:lpstr>
      <vt:lpstr>Wingdings</vt:lpstr>
      <vt:lpstr>Angles</vt:lpstr>
      <vt:lpstr>PowerPoint Presentation</vt:lpstr>
      <vt:lpstr>Contents…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2.Bioinorganic chemistry</dc:title>
  <dc:creator>windows</dc:creator>
  <cp:lastModifiedBy>Lenovo</cp:lastModifiedBy>
  <cp:revision>35</cp:revision>
  <dcterms:created xsi:type="dcterms:W3CDTF">2020-05-20T17:16:53Z</dcterms:created>
  <dcterms:modified xsi:type="dcterms:W3CDTF">2020-07-28T18:08:48Z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2020-05-20T00:00:00Z</vt:filetime>
  </property>
</Properties>
</file>