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notesMasterIdLst>
    <p:notesMasterId r:id="rId22"/>
  </p:notesMasterIdLst>
  <p:sldIdLst>
    <p:sldId id="285" r:id="rId2"/>
    <p:sldId id="286" r:id="rId3"/>
    <p:sldId id="292" r:id="rId4"/>
    <p:sldId id="334" r:id="rId5"/>
    <p:sldId id="333" r:id="rId6"/>
    <p:sldId id="321" r:id="rId7"/>
    <p:sldId id="335" r:id="rId8"/>
    <p:sldId id="336" r:id="rId9"/>
    <p:sldId id="337" r:id="rId10"/>
    <p:sldId id="338" r:id="rId11"/>
    <p:sldId id="339" r:id="rId12"/>
    <p:sldId id="340" r:id="rId13"/>
    <p:sldId id="341" r:id="rId14"/>
    <p:sldId id="342" r:id="rId15"/>
    <p:sldId id="343" r:id="rId16"/>
    <p:sldId id="344" r:id="rId17"/>
    <p:sldId id="345" r:id="rId18"/>
    <p:sldId id="347" r:id="rId19"/>
    <p:sldId id="346" r:id="rId20"/>
    <p:sldId id="309" r:id="rId2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28" autoAdjust="0"/>
  </p:normalViewPr>
  <p:slideViewPr>
    <p:cSldViewPr>
      <p:cViewPr varScale="1">
        <p:scale>
          <a:sx n="68" d="100"/>
          <a:sy n="68" d="100"/>
        </p:scale>
        <p:origin x="1446"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DF6783B4-105A-4ED3-84C2-283B07C9E07A}" type="datetimeFigureOut">
              <a:rPr lang="en-US" smtClean="0"/>
              <a:t>7/28/2020</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C2FC3B2E-67C2-4CD0-9FD3-EE99C913490A}" type="slidenum">
              <a:rPr lang="en-US" smtClean="0"/>
              <a:t>‹#›</a:t>
            </a:fld>
            <a:endParaRPr lang="en-US"/>
          </a:p>
        </p:txBody>
      </p:sp>
    </p:spTree>
    <p:extLst>
      <p:ext uri="{BB962C8B-B14F-4D97-AF65-F5344CB8AC3E}">
        <p14:creationId xmlns:p14="http://schemas.microsoft.com/office/powerpoint/2010/main" val="2742063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7/28/2020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t>7/28/2020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7/28/2020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7/28/2020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t>7/28/2020</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105825" y="2430959"/>
            <a:ext cx="4663109" cy="769441"/>
          </a:xfrm>
          <a:prstGeom prst="rect">
            <a:avLst/>
          </a:prstGeom>
          <a:ln>
            <a:noFill/>
          </a:ln>
        </p:spPr>
        <p:txBody>
          <a:bodyPr wrap="square">
            <a:spAutoFit/>
          </a:bodyPr>
          <a:lstStyle/>
          <a:p>
            <a:pPr algn="ctr">
              <a:defRPr/>
            </a:pPr>
            <a:r>
              <a:rPr lang="en-US" sz="2800" b="1"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      SAIKRISHNA UGGU</a:t>
            </a:r>
          </a:p>
          <a:p>
            <a:pPr algn="r">
              <a:defRPr/>
            </a:pPr>
            <a:r>
              <a:rPr lang="en-US" sz="1600" b="1"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Lecturer in Chemistry</a:t>
            </a:r>
          </a:p>
        </p:txBody>
      </p:sp>
      <p:sp>
        <p:nvSpPr>
          <p:cNvPr id="14" name="TextBox 13"/>
          <p:cNvSpPr txBox="1"/>
          <p:nvPr/>
        </p:nvSpPr>
        <p:spPr>
          <a:xfrm>
            <a:off x="1979929" y="3657600"/>
            <a:ext cx="4914900" cy="1077218"/>
          </a:xfrm>
          <a:prstGeom prst="rect">
            <a:avLst/>
          </a:prstGeom>
          <a:noFill/>
        </p:spPr>
        <p:txBody>
          <a:bodyPr wrap="square" rtlCol="0">
            <a:spAutoFit/>
          </a:bodyPr>
          <a:lstStyle/>
          <a:p>
            <a:pPr algn="ctr"/>
            <a:r>
              <a:rPr lang="en-US" sz="3600" dirty="0">
                <a:solidFill>
                  <a:schemeClr val="accent1"/>
                </a:solidFill>
                <a:latin typeface="Times New Roman" pitchFamily="18" charset="0"/>
                <a:cs typeface="Times New Roman" pitchFamily="18" charset="0"/>
              </a:rPr>
              <a:t>P. R. Govt. College (A)</a:t>
            </a:r>
          </a:p>
          <a:p>
            <a:pPr algn="ctr"/>
            <a:r>
              <a:rPr lang="en-US" sz="2800" dirty="0">
                <a:latin typeface="Times New Roman" pitchFamily="18" charset="0"/>
                <a:cs typeface="Times New Roman" pitchFamily="18" charset="0"/>
              </a:rPr>
              <a:t>KAKINADA</a:t>
            </a:r>
            <a:endParaRPr lang="en-US" sz="2000" dirty="0">
              <a:latin typeface="Times New Roman" pitchFamily="18" charset="0"/>
              <a:cs typeface="Times New Roman" pitchFamily="18" charset="0"/>
            </a:endParaRPr>
          </a:p>
        </p:txBody>
      </p:sp>
      <p:sp>
        <p:nvSpPr>
          <p:cNvPr id="2" name="Rectangle 1"/>
          <p:cNvSpPr/>
          <p:nvPr/>
        </p:nvSpPr>
        <p:spPr>
          <a:xfrm>
            <a:off x="609600" y="1128356"/>
            <a:ext cx="7848600" cy="1261884"/>
          </a:xfrm>
          <a:prstGeom prst="rect">
            <a:avLst/>
          </a:prstGeom>
        </p:spPr>
        <p:txBody>
          <a:bodyPr wrap="square">
            <a:spAutoFit/>
          </a:bodyPr>
          <a:lstStyle/>
          <a:p>
            <a:pPr algn="ctr"/>
            <a:r>
              <a:rPr lang="en-US" sz="3600" b="1" dirty="0">
                <a:solidFill>
                  <a:srgbClr val="00B0F0"/>
                </a:solidFill>
                <a:latin typeface="Times New Roman" pitchFamily="18" charset="0"/>
                <a:cs typeface="Times New Roman" pitchFamily="18" charset="0"/>
              </a:rPr>
              <a:t>Thermodynamics</a:t>
            </a:r>
          </a:p>
          <a:p>
            <a:pPr algn="ctr"/>
            <a:r>
              <a:rPr lang="en-US" sz="2000" b="1" dirty="0">
                <a:latin typeface="Times New Roman" pitchFamily="18" charset="0"/>
                <a:cs typeface="Times New Roman" pitchFamily="18" charset="0"/>
              </a:rPr>
              <a:t>(Module -3)</a:t>
            </a:r>
          </a:p>
          <a:p>
            <a:pPr algn="ctr"/>
            <a:r>
              <a:rPr lang="en-US" sz="2000" b="1" dirty="0">
                <a:latin typeface="Times New Roman" pitchFamily="18" charset="0"/>
                <a:cs typeface="Times New Roman" pitchFamily="18" charset="0"/>
              </a:rPr>
              <a:t>B.Sc. III Year</a:t>
            </a:r>
          </a:p>
        </p:txBody>
      </p:sp>
    </p:spTree>
    <p:extLst>
      <p:ext uri="{BB962C8B-B14F-4D97-AF65-F5344CB8AC3E}">
        <p14:creationId xmlns:p14="http://schemas.microsoft.com/office/powerpoint/2010/main" val="1159518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3264" y="1150365"/>
            <a:ext cx="7800975" cy="1737014"/>
          </a:xfrm>
          <a:prstGeom prst="rect">
            <a:avLst/>
          </a:prstGeom>
        </p:spPr>
        <p:txBody>
          <a:bodyPr vert="horz" wrap="square" lIns="0" tIns="13335" rIns="0" bIns="0" rtlCol="0">
            <a:spAutoFit/>
          </a:bodyPr>
          <a:lstStyle/>
          <a:p>
            <a:pPr>
              <a:spcBef>
                <a:spcPts val="20"/>
              </a:spcBef>
            </a:pPr>
            <a:endParaRPr lang="en-US" sz="2800" dirty="0">
              <a:latin typeface="Times New Roman" pitchFamily="18" charset="0"/>
              <a:cs typeface="Times New Roman" pitchFamily="18" charset="0"/>
            </a:endParaRPr>
          </a:p>
          <a:p>
            <a:pPr marL="12700">
              <a:lnSpc>
                <a:spcPct val="100000"/>
              </a:lnSpc>
            </a:pPr>
            <a:endParaRPr lang="en-US" sz="2800" b="1" spc="-5" dirty="0">
              <a:solidFill>
                <a:srgbClr val="001F5F"/>
              </a:solidFill>
              <a:latin typeface="Carlito"/>
              <a:cs typeface="Carlito"/>
            </a:endParaRPr>
          </a:p>
          <a:p>
            <a:pPr marL="12700">
              <a:lnSpc>
                <a:spcPct val="100000"/>
              </a:lnSpc>
            </a:pPr>
            <a:endParaRPr lang="en-US" sz="2800" dirty="0">
              <a:latin typeface="Carlito"/>
              <a:cs typeface="Carlito"/>
            </a:endParaRPr>
          </a:p>
          <a:p>
            <a:pPr marL="12700">
              <a:lnSpc>
                <a:spcPct val="100000"/>
              </a:lnSpc>
            </a:pPr>
            <a:r>
              <a:rPr lang="en-US" sz="2800" spc="-10" dirty="0">
                <a:latin typeface="Carlito"/>
                <a:cs typeface="Carlito"/>
              </a:rPr>
              <a:t>    </a:t>
            </a:r>
            <a:endParaRPr lang="en-US" sz="2800" dirty="0">
              <a:latin typeface="Carlito"/>
              <a:cs typeface="Carlito"/>
            </a:endParaRPr>
          </a:p>
        </p:txBody>
      </p:sp>
      <p:sp>
        <p:nvSpPr>
          <p:cNvPr id="4" name="object 4"/>
          <p:cNvSpPr txBox="1">
            <a:spLocks/>
          </p:cNvSpPr>
          <p:nvPr/>
        </p:nvSpPr>
        <p:spPr>
          <a:xfrm>
            <a:off x="193964" y="838200"/>
            <a:ext cx="8492836" cy="5070234"/>
          </a:xfrm>
          <a:prstGeom prst="rect">
            <a:avLst/>
          </a:prstGeom>
        </p:spPr>
        <p:txBody>
          <a:bodyPr vert="horz" wrap="square" lIns="0" tIns="13335" rIns="0" bIns="0" rtlCol="0">
            <a:sp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274320" marR="0" algn="just">
              <a:lnSpc>
                <a:spcPct val="115000"/>
              </a:lnSpc>
              <a:spcBef>
                <a:spcPts val="0"/>
              </a:spcBef>
              <a:spcAft>
                <a:spcPts val="0"/>
              </a:spcAft>
              <a:tabLst>
                <a:tab pos="2094865" algn="l"/>
              </a:tabLst>
            </a:pPr>
            <a:r>
              <a:rPr lang="en-US" sz="2000" b="0" dirty="0">
                <a:effectLst/>
                <a:latin typeface="Times New Roman"/>
                <a:ea typeface="Times New Roman"/>
                <a:cs typeface="Times New Roman"/>
              </a:rPr>
              <a:t> </a:t>
            </a:r>
            <a:endParaRPr lang="en-US" sz="2000" b="0" dirty="0">
              <a:effectLst/>
              <a:latin typeface="Calibri"/>
              <a:ea typeface="Times New Roman"/>
              <a:cs typeface="Times New Roman"/>
            </a:endParaRPr>
          </a:p>
          <a:p>
            <a:pPr marL="274320" marR="0" algn="just">
              <a:lnSpc>
                <a:spcPct val="115000"/>
              </a:lnSpc>
              <a:spcBef>
                <a:spcPts val="0"/>
              </a:spcBef>
              <a:spcAft>
                <a:spcPts val="1000"/>
              </a:spcAft>
            </a:pPr>
            <a:r>
              <a:rPr lang="en-US" sz="3200" b="0" dirty="0">
                <a:latin typeface="Times New Roman"/>
                <a:ea typeface="Times New Roman"/>
                <a:cs typeface="Times New Roman"/>
              </a:rPr>
              <a:t>    Since the process is carried out adiabatically,   </a:t>
            </a:r>
            <a:endParaRPr lang="en-US" sz="3200" b="0" dirty="0">
              <a:latin typeface="Calibri"/>
              <a:ea typeface="Times New Roman"/>
              <a:cs typeface="Times New Roman"/>
            </a:endParaRPr>
          </a:p>
          <a:p>
            <a:pPr marL="274320" marR="0" algn="ctr">
              <a:lnSpc>
                <a:spcPct val="115000"/>
              </a:lnSpc>
              <a:spcBef>
                <a:spcPts val="0"/>
              </a:spcBef>
              <a:spcAft>
                <a:spcPts val="1000"/>
              </a:spcAft>
            </a:pPr>
            <a:r>
              <a:rPr lang="en-US" sz="3200" b="0" dirty="0">
                <a:latin typeface="Times New Roman"/>
                <a:ea typeface="Times New Roman"/>
                <a:cs typeface="Times New Roman"/>
              </a:rPr>
              <a:t>Q = 0</a:t>
            </a:r>
            <a:endParaRPr lang="en-US" sz="3200" b="0" dirty="0">
              <a:latin typeface="Calibri"/>
              <a:ea typeface="Times New Roman"/>
              <a:cs typeface="Times New Roman"/>
            </a:endParaRPr>
          </a:p>
          <a:p>
            <a:pPr marL="274320" marR="0" algn="just">
              <a:lnSpc>
                <a:spcPct val="115000"/>
              </a:lnSpc>
              <a:spcBef>
                <a:spcPts val="0"/>
              </a:spcBef>
              <a:spcAft>
                <a:spcPts val="1000"/>
              </a:spcAft>
            </a:pPr>
            <a:r>
              <a:rPr lang="en-US" sz="3200" b="0" dirty="0">
                <a:latin typeface="Times New Roman"/>
                <a:ea typeface="Times New Roman"/>
                <a:cs typeface="Times New Roman"/>
              </a:rPr>
              <a:t>    According to first law of thermodynamics,</a:t>
            </a:r>
            <a:endParaRPr lang="en-US" sz="3200" b="0" dirty="0">
              <a:latin typeface="Calibri"/>
              <a:ea typeface="Times New Roman"/>
              <a:cs typeface="Times New Roman"/>
            </a:endParaRPr>
          </a:p>
          <a:p>
            <a:pPr marL="274320" marR="0" algn="ctr">
              <a:lnSpc>
                <a:spcPct val="115000"/>
              </a:lnSpc>
              <a:spcBef>
                <a:spcPts val="0"/>
              </a:spcBef>
              <a:spcAft>
                <a:spcPts val="0"/>
              </a:spcAft>
              <a:tabLst>
                <a:tab pos="2094865" algn="l"/>
              </a:tabLst>
            </a:pPr>
            <a:r>
              <a:rPr lang="en-US" sz="3200" b="0" dirty="0">
                <a:latin typeface="Times New Roman"/>
                <a:ea typeface="Times New Roman"/>
                <a:cs typeface="Times New Roman"/>
              </a:rPr>
              <a:t>Q = ΔE + W</a:t>
            </a:r>
            <a:endParaRPr lang="en-US" sz="3200" b="0" dirty="0">
              <a:latin typeface="Calibri"/>
              <a:ea typeface="Times New Roman"/>
              <a:cs typeface="Times New Roman"/>
            </a:endParaRPr>
          </a:p>
          <a:p>
            <a:pPr marL="274320" marR="0" algn="ctr">
              <a:lnSpc>
                <a:spcPct val="115000"/>
              </a:lnSpc>
              <a:spcBef>
                <a:spcPts val="0"/>
              </a:spcBef>
              <a:spcAft>
                <a:spcPts val="0"/>
              </a:spcAft>
              <a:tabLst>
                <a:tab pos="2094865" algn="l"/>
              </a:tabLst>
            </a:pPr>
            <a:r>
              <a:rPr lang="en-US" sz="3200" b="0" dirty="0">
                <a:latin typeface="Times New Roman"/>
                <a:ea typeface="Times New Roman"/>
                <a:cs typeface="Times New Roman"/>
              </a:rPr>
              <a:t>0 = ΔE + W</a:t>
            </a:r>
            <a:endParaRPr lang="en-US" sz="3200" b="0" dirty="0">
              <a:latin typeface="Calibri"/>
              <a:ea typeface="Times New Roman"/>
              <a:cs typeface="Times New Roman"/>
            </a:endParaRPr>
          </a:p>
          <a:p>
            <a:pPr marL="274320" marR="0" algn="ctr">
              <a:lnSpc>
                <a:spcPct val="115000"/>
              </a:lnSpc>
              <a:spcBef>
                <a:spcPts val="0"/>
              </a:spcBef>
              <a:spcAft>
                <a:spcPts val="0"/>
              </a:spcAft>
              <a:tabLst>
                <a:tab pos="2094865" algn="l"/>
              </a:tabLst>
            </a:pPr>
            <a:r>
              <a:rPr lang="en-US" sz="3200" b="0" dirty="0">
                <a:latin typeface="Times New Roman"/>
                <a:ea typeface="Times New Roman"/>
                <a:cs typeface="Times New Roman"/>
              </a:rPr>
              <a:t>ΔE = - W</a:t>
            </a:r>
            <a:endParaRPr lang="en-US" sz="3200" b="0" dirty="0">
              <a:latin typeface="Calibri"/>
              <a:ea typeface="Times New Roman"/>
              <a:cs typeface="Times New Roman"/>
            </a:endParaRPr>
          </a:p>
          <a:p>
            <a:pPr marL="274320" marR="0" algn="ctr">
              <a:lnSpc>
                <a:spcPct val="115000"/>
              </a:lnSpc>
              <a:spcBef>
                <a:spcPts val="0"/>
              </a:spcBef>
              <a:spcAft>
                <a:spcPts val="0"/>
              </a:spcAft>
              <a:tabLst>
                <a:tab pos="2094865" algn="l"/>
              </a:tabLst>
            </a:pPr>
            <a:r>
              <a:rPr lang="en-US" sz="3200" b="0" dirty="0">
                <a:latin typeface="Times New Roman"/>
                <a:ea typeface="Times New Roman"/>
                <a:cs typeface="Times New Roman"/>
              </a:rPr>
              <a:t>W = - ΔE</a:t>
            </a:r>
            <a:endParaRPr lang="en-US" sz="3200" b="0" dirty="0">
              <a:latin typeface="Calibri"/>
              <a:ea typeface="Times New Roman"/>
              <a:cs typeface="Times New Roman"/>
            </a:endParaRPr>
          </a:p>
          <a:p>
            <a:pPr marL="274320" marR="0" algn="just">
              <a:lnSpc>
                <a:spcPct val="115000"/>
              </a:lnSpc>
              <a:spcBef>
                <a:spcPts val="0"/>
              </a:spcBef>
              <a:spcAft>
                <a:spcPts val="1000"/>
              </a:spcAft>
            </a:pPr>
            <a:endParaRPr lang="en-US" sz="2000" b="0" dirty="0">
              <a:latin typeface="Times New Roman" pitchFamily="18" charset="0"/>
              <a:cs typeface="Times New Roman" pitchFamily="18" charset="0"/>
            </a:endParaRPr>
          </a:p>
        </p:txBody>
      </p:sp>
      <p:sp>
        <p:nvSpPr>
          <p:cNvPr id="5" name="object 3"/>
          <p:cNvSpPr txBox="1">
            <a:spLocks/>
          </p:cNvSpPr>
          <p:nvPr/>
        </p:nvSpPr>
        <p:spPr>
          <a:xfrm>
            <a:off x="914400" y="228600"/>
            <a:ext cx="7391400" cy="444352"/>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b="1" dirty="0"/>
              <a:t>Joule – Thomson experiment</a:t>
            </a:r>
            <a:endParaRPr lang="en-US" dirty="0"/>
          </a:p>
        </p:txBody>
      </p:sp>
    </p:spTree>
    <p:extLst>
      <p:ext uri="{BB962C8B-B14F-4D97-AF65-F5344CB8AC3E}">
        <p14:creationId xmlns:p14="http://schemas.microsoft.com/office/powerpoint/2010/main" val="2164694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3264" y="1150365"/>
            <a:ext cx="7800975" cy="1737014"/>
          </a:xfrm>
          <a:prstGeom prst="rect">
            <a:avLst/>
          </a:prstGeom>
        </p:spPr>
        <p:txBody>
          <a:bodyPr vert="horz" wrap="square" lIns="0" tIns="13335" rIns="0" bIns="0" rtlCol="0">
            <a:spAutoFit/>
          </a:bodyPr>
          <a:lstStyle/>
          <a:p>
            <a:pPr>
              <a:spcBef>
                <a:spcPts val="20"/>
              </a:spcBef>
            </a:pPr>
            <a:endParaRPr lang="en-US" sz="2800" dirty="0">
              <a:latin typeface="Times New Roman" pitchFamily="18" charset="0"/>
              <a:cs typeface="Times New Roman" pitchFamily="18" charset="0"/>
            </a:endParaRPr>
          </a:p>
          <a:p>
            <a:pPr marL="12700">
              <a:lnSpc>
                <a:spcPct val="100000"/>
              </a:lnSpc>
            </a:pPr>
            <a:endParaRPr lang="en-US" sz="2800" b="1" spc="-5" dirty="0">
              <a:solidFill>
                <a:srgbClr val="001F5F"/>
              </a:solidFill>
              <a:latin typeface="Carlito"/>
              <a:cs typeface="Carlito"/>
            </a:endParaRPr>
          </a:p>
          <a:p>
            <a:pPr marL="12700">
              <a:lnSpc>
                <a:spcPct val="100000"/>
              </a:lnSpc>
            </a:pPr>
            <a:endParaRPr lang="en-US" sz="2800" dirty="0">
              <a:latin typeface="Carlito"/>
              <a:cs typeface="Carlito"/>
            </a:endParaRPr>
          </a:p>
          <a:p>
            <a:pPr marL="12700">
              <a:lnSpc>
                <a:spcPct val="100000"/>
              </a:lnSpc>
            </a:pPr>
            <a:r>
              <a:rPr lang="en-US" sz="2800" spc="-10" dirty="0">
                <a:latin typeface="Carlito"/>
                <a:cs typeface="Carlito"/>
              </a:rPr>
              <a:t>    </a:t>
            </a:r>
            <a:endParaRPr lang="en-US" sz="2800" dirty="0">
              <a:latin typeface="Carlito"/>
              <a:cs typeface="Carlito"/>
            </a:endParaRPr>
          </a:p>
        </p:txBody>
      </p:sp>
      <p:sp>
        <p:nvSpPr>
          <p:cNvPr id="4" name="object 4"/>
          <p:cNvSpPr txBox="1">
            <a:spLocks/>
          </p:cNvSpPr>
          <p:nvPr/>
        </p:nvSpPr>
        <p:spPr>
          <a:xfrm>
            <a:off x="193964" y="838200"/>
            <a:ext cx="8492836" cy="5464188"/>
          </a:xfrm>
          <a:prstGeom prst="rect">
            <a:avLst/>
          </a:prstGeom>
        </p:spPr>
        <p:txBody>
          <a:bodyPr vert="horz" wrap="square" lIns="0" tIns="13335" rIns="0" bIns="0" rtlCol="0">
            <a:sp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274320" marR="0" algn="just">
              <a:lnSpc>
                <a:spcPct val="115000"/>
              </a:lnSpc>
              <a:spcBef>
                <a:spcPts val="0"/>
              </a:spcBef>
              <a:spcAft>
                <a:spcPts val="0"/>
              </a:spcAft>
              <a:tabLst>
                <a:tab pos="2094865" algn="l"/>
              </a:tabLst>
            </a:pPr>
            <a:r>
              <a:rPr lang="en-US" sz="2000" b="0" dirty="0">
                <a:effectLst/>
                <a:latin typeface="Times New Roman"/>
                <a:ea typeface="Times New Roman"/>
                <a:cs typeface="Times New Roman"/>
              </a:rPr>
              <a:t> </a:t>
            </a:r>
            <a:endParaRPr lang="en-US" sz="2000" b="0" dirty="0">
              <a:effectLst/>
              <a:latin typeface="Calibri"/>
              <a:ea typeface="Times New Roman"/>
              <a:cs typeface="Times New Roman"/>
            </a:endParaRPr>
          </a:p>
          <a:p>
            <a:pPr marL="274320" marR="0" algn="ctr">
              <a:lnSpc>
                <a:spcPct val="115000"/>
              </a:lnSpc>
              <a:spcBef>
                <a:spcPts val="0"/>
              </a:spcBef>
              <a:spcAft>
                <a:spcPts val="0"/>
              </a:spcAft>
              <a:tabLst>
                <a:tab pos="2094865" algn="l"/>
              </a:tabLst>
            </a:pPr>
            <a:r>
              <a:rPr lang="en-US" sz="4400" b="0" dirty="0">
                <a:latin typeface="Times New Roman"/>
                <a:ea typeface="Times New Roman"/>
                <a:cs typeface="Times New Roman"/>
              </a:rPr>
              <a:t>    </a:t>
            </a:r>
            <a:r>
              <a:rPr lang="en-US" sz="3200" b="0" dirty="0">
                <a:latin typeface="Times New Roman"/>
                <a:ea typeface="Times New Roman"/>
                <a:cs typeface="Times New Roman"/>
              </a:rPr>
              <a:t>ΔE = - W</a:t>
            </a:r>
            <a:endParaRPr lang="en-US" sz="3200" b="0" dirty="0">
              <a:latin typeface="Calibri"/>
              <a:ea typeface="Times New Roman"/>
              <a:cs typeface="Times New Roman"/>
            </a:endParaRPr>
          </a:p>
          <a:p>
            <a:pPr marL="274320" marR="0" algn="ctr">
              <a:lnSpc>
                <a:spcPct val="115000"/>
              </a:lnSpc>
              <a:spcBef>
                <a:spcPts val="0"/>
              </a:spcBef>
              <a:spcAft>
                <a:spcPts val="0"/>
              </a:spcAft>
              <a:tabLst>
                <a:tab pos="2094865" algn="l"/>
              </a:tabLst>
            </a:pPr>
            <a:r>
              <a:rPr lang="en-US" sz="3200" b="0" dirty="0">
                <a:latin typeface="Times New Roman"/>
                <a:ea typeface="Times New Roman"/>
                <a:cs typeface="Times New Roman"/>
              </a:rPr>
              <a:t>    W = - ΔE</a:t>
            </a:r>
            <a:endParaRPr lang="en-US" sz="3200" b="0" dirty="0">
              <a:latin typeface="Calibri"/>
              <a:ea typeface="Times New Roman"/>
              <a:cs typeface="Times New Roman"/>
            </a:endParaRPr>
          </a:p>
          <a:p>
            <a:pPr marL="274320" marR="0" algn="just">
              <a:lnSpc>
                <a:spcPct val="115000"/>
              </a:lnSpc>
              <a:spcBef>
                <a:spcPts val="0"/>
              </a:spcBef>
              <a:spcAft>
                <a:spcPts val="0"/>
              </a:spcAft>
              <a:tabLst>
                <a:tab pos="2094865" algn="l"/>
              </a:tabLst>
            </a:pPr>
            <a:r>
              <a:rPr lang="en-US" sz="3200" b="0" dirty="0">
                <a:latin typeface="Times New Roman"/>
                <a:ea typeface="Times New Roman"/>
                <a:cs typeface="Times New Roman"/>
              </a:rPr>
              <a:t>   Thus, the work done during the expansion of the gas under adiabatic conditions is at the expense of the internal energy. In other words, when the work of expansion is done adiabatically, the internal energy and hence temperature of the gas decreases.</a:t>
            </a:r>
            <a:endParaRPr lang="en-US" sz="3200" b="0" dirty="0">
              <a:latin typeface="Calibri"/>
              <a:ea typeface="Times New Roman"/>
              <a:cs typeface="Times New Roman"/>
            </a:endParaRPr>
          </a:p>
          <a:p>
            <a:pPr marL="274320" marR="0" algn="just">
              <a:lnSpc>
                <a:spcPct val="115000"/>
              </a:lnSpc>
              <a:spcBef>
                <a:spcPts val="0"/>
              </a:spcBef>
              <a:spcAft>
                <a:spcPts val="1000"/>
              </a:spcAft>
            </a:pPr>
            <a:endParaRPr lang="en-US" sz="2000" b="0" dirty="0">
              <a:latin typeface="Times New Roman" pitchFamily="18" charset="0"/>
              <a:cs typeface="Times New Roman" pitchFamily="18" charset="0"/>
            </a:endParaRPr>
          </a:p>
        </p:txBody>
      </p:sp>
      <p:sp>
        <p:nvSpPr>
          <p:cNvPr id="5" name="object 3"/>
          <p:cNvSpPr txBox="1">
            <a:spLocks/>
          </p:cNvSpPr>
          <p:nvPr/>
        </p:nvSpPr>
        <p:spPr>
          <a:xfrm>
            <a:off x="914400" y="228600"/>
            <a:ext cx="7391400" cy="444352"/>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b="1" dirty="0"/>
              <a:t>Joule – Thomson experiment</a:t>
            </a:r>
            <a:endParaRPr lang="en-US" dirty="0"/>
          </a:p>
        </p:txBody>
      </p:sp>
    </p:spTree>
    <p:extLst>
      <p:ext uri="{BB962C8B-B14F-4D97-AF65-F5344CB8AC3E}">
        <p14:creationId xmlns:p14="http://schemas.microsoft.com/office/powerpoint/2010/main" val="2314383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3264" y="1150365"/>
            <a:ext cx="7800975" cy="1737014"/>
          </a:xfrm>
          <a:prstGeom prst="rect">
            <a:avLst/>
          </a:prstGeom>
        </p:spPr>
        <p:txBody>
          <a:bodyPr vert="horz" wrap="square" lIns="0" tIns="13335" rIns="0" bIns="0" rtlCol="0">
            <a:spAutoFit/>
          </a:bodyPr>
          <a:lstStyle/>
          <a:p>
            <a:pPr>
              <a:spcBef>
                <a:spcPts val="20"/>
              </a:spcBef>
            </a:pPr>
            <a:endParaRPr lang="en-US" sz="2800" dirty="0">
              <a:latin typeface="Times New Roman" pitchFamily="18" charset="0"/>
              <a:cs typeface="Times New Roman" pitchFamily="18" charset="0"/>
            </a:endParaRPr>
          </a:p>
          <a:p>
            <a:pPr marL="12700">
              <a:lnSpc>
                <a:spcPct val="100000"/>
              </a:lnSpc>
            </a:pPr>
            <a:endParaRPr lang="en-US" sz="2800" b="1" spc="-5" dirty="0">
              <a:solidFill>
                <a:srgbClr val="001F5F"/>
              </a:solidFill>
              <a:latin typeface="Carlito"/>
              <a:cs typeface="Carlito"/>
            </a:endParaRPr>
          </a:p>
          <a:p>
            <a:pPr marL="12700">
              <a:lnSpc>
                <a:spcPct val="100000"/>
              </a:lnSpc>
            </a:pPr>
            <a:endParaRPr lang="en-US" sz="2800" dirty="0">
              <a:latin typeface="Carlito"/>
              <a:cs typeface="Carlito"/>
            </a:endParaRPr>
          </a:p>
          <a:p>
            <a:pPr marL="12700">
              <a:lnSpc>
                <a:spcPct val="100000"/>
              </a:lnSpc>
            </a:pPr>
            <a:r>
              <a:rPr lang="en-US" sz="2800" spc="-10" dirty="0">
                <a:latin typeface="Carlito"/>
                <a:cs typeface="Carlito"/>
              </a:rPr>
              <a:t>    </a:t>
            </a:r>
            <a:endParaRPr lang="en-US" sz="2800" dirty="0">
              <a:latin typeface="Carlito"/>
              <a:cs typeface="Carlito"/>
            </a:endParaRPr>
          </a:p>
        </p:txBody>
      </p:sp>
      <p:sp>
        <p:nvSpPr>
          <p:cNvPr id="4" name="object 4"/>
          <p:cNvSpPr txBox="1">
            <a:spLocks/>
          </p:cNvSpPr>
          <p:nvPr/>
        </p:nvSpPr>
        <p:spPr>
          <a:xfrm>
            <a:off x="363682" y="858982"/>
            <a:ext cx="8492836" cy="5251822"/>
          </a:xfrm>
          <a:prstGeom prst="rect">
            <a:avLst/>
          </a:prstGeom>
        </p:spPr>
        <p:txBody>
          <a:bodyPr vert="horz" wrap="square" lIns="0" tIns="13335" rIns="0" bIns="0" rtlCol="0">
            <a:sp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274320" marR="0" algn="just">
              <a:lnSpc>
                <a:spcPct val="115000"/>
              </a:lnSpc>
              <a:spcBef>
                <a:spcPts val="0"/>
              </a:spcBef>
              <a:spcAft>
                <a:spcPts val="0"/>
              </a:spcAft>
              <a:tabLst>
                <a:tab pos="2094865" algn="l"/>
              </a:tabLst>
            </a:pPr>
            <a:r>
              <a:rPr lang="en-US" sz="2000" b="0" dirty="0">
                <a:effectLst/>
                <a:latin typeface="Times New Roman"/>
                <a:ea typeface="Times New Roman"/>
                <a:cs typeface="Times New Roman"/>
              </a:rPr>
              <a:t> </a:t>
            </a:r>
          </a:p>
          <a:p>
            <a:pPr marL="274320" marR="0" algn="just">
              <a:lnSpc>
                <a:spcPct val="115000"/>
              </a:lnSpc>
              <a:spcBef>
                <a:spcPts val="0"/>
              </a:spcBef>
              <a:spcAft>
                <a:spcPts val="0"/>
              </a:spcAft>
              <a:tabLst>
                <a:tab pos="2094865" algn="l"/>
              </a:tabLst>
            </a:pPr>
            <a:r>
              <a:rPr lang="en-US" sz="2000" b="0" dirty="0">
                <a:latin typeface="Times New Roman"/>
                <a:ea typeface="Times New Roman"/>
                <a:cs typeface="Times New Roman"/>
              </a:rPr>
              <a:t>    </a:t>
            </a:r>
            <a:r>
              <a:rPr lang="en-US" sz="3200" b="0" dirty="0">
                <a:latin typeface="Calibri"/>
                <a:ea typeface="Times New Roman"/>
                <a:cs typeface="Times New Roman"/>
              </a:rPr>
              <a:t>W</a:t>
            </a:r>
            <a:r>
              <a:rPr lang="en-US" sz="3200" b="0" dirty="0">
                <a:latin typeface="Times New Roman"/>
                <a:ea typeface="Times New Roman"/>
                <a:cs typeface="Times New Roman"/>
              </a:rPr>
              <a:t>hen a gas expands adiabatically through porous plug, the enthalpy of the system remains constant, while internal energy changes. In other words, adiabatic expansion of a gas takes place at constant enthalpy, such expansion is known as isoenthalpic.</a:t>
            </a:r>
          </a:p>
          <a:p>
            <a:pPr marL="274320" algn="ctr">
              <a:lnSpc>
                <a:spcPct val="115000"/>
              </a:lnSpc>
              <a:spcBef>
                <a:spcPts val="0"/>
              </a:spcBef>
              <a:tabLst>
                <a:tab pos="2094865" algn="l"/>
              </a:tabLst>
            </a:pPr>
            <a:r>
              <a:rPr lang="en-US" sz="3200" b="0" dirty="0">
                <a:latin typeface="Times New Roman"/>
                <a:ea typeface="Times New Roman"/>
                <a:cs typeface="Times New Roman"/>
              </a:rPr>
              <a:t>ΔH = 0.</a:t>
            </a:r>
            <a:endParaRPr lang="en-US" sz="3200" b="0" dirty="0">
              <a:latin typeface="Calibri"/>
              <a:ea typeface="Times New Roman"/>
              <a:cs typeface="Times New Roman"/>
            </a:endParaRPr>
          </a:p>
          <a:p>
            <a:pPr marL="274320" marR="0" algn="ctr">
              <a:lnSpc>
                <a:spcPct val="115000"/>
              </a:lnSpc>
              <a:spcBef>
                <a:spcPts val="0"/>
              </a:spcBef>
              <a:spcAft>
                <a:spcPts val="0"/>
              </a:spcAft>
              <a:tabLst>
                <a:tab pos="2094865" algn="l"/>
              </a:tabLst>
            </a:pPr>
            <a:endParaRPr lang="en-US" sz="3200" b="0" dirty="0">
              <a:latin typeface="Calibri"/>
              <a:ea typeface="Times New Roman"/>
              <a:cs typeface="Times New Roman"/>
            </a:endParaRPr>
          </a:p>
          <a:p>
            <a:pPr marL="274320" marR="0" algn="just">
              <a:lnSpc>
                <a:spcPct val="115000"/>
              </a:lnSpc>
              <a:spcBef>
                <a:spcPts val="0"/>
              </a:spcBef>
              <a:spcAft>
                <a:spcPts val="1000"/>
              </a:spcAft>
            </a:pPr>
            <a:endParaRPr lang="en-US" sz="2000" b="0" dirty="0">
              <a:latin typeface="Times New Roman" pitchFamily="18" charset="0"/>
              <a:cs typeface="Times New Roman" pitchFamily="18" charset="0"/>
            </a:endParaRPr>
          </a:p>
        </p:txBody>
      </p:sp>
      <p:sp>
        <p:nvSpPr>
          <p:cNvPr id="5" name="object 3"/>
          <p:cNvSpPr txBox="1">
            <a:spLocks/>
          </p:cNvSpPr>
          <p:nvPr/>
        </p:nvSpPr>
        <p:spPr>
          <a:xfrm>
            <a:off x="914400" y="228600"/>
            <a:ext cx="7391400" cy="444352"/>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b="1" dirty="0"/>
              <a:t>Joule – Thomson experiment</a:t>
            </a:r>
            <a:endParaRPr lang="en-US" dirty="0"/>
          </a:p>
        </p:txBody>
      </p:sp>
    </p:spTree>
    <p:extLst>
      <p:ext uri="{BB962C8B-B14F-4D97-AF65-F5344CB8AC3E}">
        <p14:creationId xmlns:p14="http://schemas.microsoft.com/office/powerpoint/2010/main" val="784907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3264" y="1150365"/>
            <a:ext cx="7800975" cy="1737014"/>
          </a:xfrm>
          <a:prstGeom prst="rect">
            <a:avLst/>
          </a:prstGeom>
        </p:spPr>
        <p:txBody>
          <a:bodyPr vert="horz" wrap="square" lIns="0" tIns="13335" rIns="0" bIns="0" rtlCol="0">
            <a:spAutoFit/>
          </a:bodyPr>
          <a:lstStyle/>
          <a:p>
            <a:pPr>
              <a:spcBef>
                <a:spcPts val="20"/>
              </a:spcBef>
            </a:pPr>
            <a:endParaRPr lang="en-US" sz="2800" dirty="0">
              <a:latin typeface="Times New Roman" pitchFamily="18" charset="0"/>
              <a:cs typeface="Times New Roman" pitchFamily="18" charset="0"/>
            </a:endParaRPr>
          </a:p>
          <a:p>
            <a:pPr marL="12700">
              <a:lnSpc>
                <a:spcPct val="100000"/>
              </a:lnSpc>
            </a:pPr>
            <a:endParaRPr lang="en-US" sz="2800" b="1" spc="-5" dirty="0">
              <a:solidFill>
                <a:srgbClr val="001F5F"/>
              </a:solidFill>
              <a:latin typeface="Carlito"/>
              <a:cs typeface="Carlito"/>
            </a:endParaRPr>
          </a:p>
          <a:p>
            <a:pPr marL="12700">
              <a:lnSpc>
                <a:spcPct val="100000"/>
              </a:lnSpc>
            </a:pPr>
            <a:endParaRPr lang="en-US" sz="2800" dirty="0">
              <a:latin typeface="Carlito"/>
              <a:cs typeface="Carlito"/>
            </a:endParaRPr>
          </a:p>
          <a:p>
            <a:pPr marL="12700">
              <a:lnSpc>
                <a:spcPct val="100000"/>
              </a:lnSpc>
            </a:pPr>
            <a:r>
              <a:rPr lang="en-US" sz="2800" spc="-10" dirty="0">
                <a:latin typeface="Carlito"/>
                <a:cs typeface="Carlito"/>
              </a:rPr>
              <a:t>    </a:t>
            </a:r>
            <a:endParaRPr lang="en-US" sz="2800" dirty="0">
              <a:latin typeface="Carlito"/>
              <a:cs typeface="Carlito"/>
            </a:endParaRPr>
          </a:p>
        </p:txBody>
      </p:sp>
      <p:sp>
        <p:nvSpPr>
          <p:cNvPr id="4" name="object 4"/>
          <p:cNvSpPr txBox="1">
            <a:spLocks/>
          </p:cNvSpPr>
          <p:nvPr/>
        </p:nvSpPr>
        <p:spPr>
          <a:xfrm>
            <a:off x="363682" y="858982"/>
            <a:ext cx="8492836" cy="4119205"/>
          </a:xfrm>
          <a:prstGeom prst="rect">
            <a:avLst/>
          </a:prstGeom>
        </p:spPr>
        <p:txBody>
          <a:bodyPr vert="horz" wrap="square" lIns="0" tIns="13335" rIns="0" bIns="0" rtlCol="0">
            <a:sp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274320" marR="0" algn="just">
              <a:lnSpc>
                <a:spcPct val="115000"/>
              </a:lnSpc>
              <a:spcBef>
                <a:spcPts val="0"/>
              </a:spcBef>
              <a:spcAft>
                <a:spcPts val="0"/>
              </a:spcAft>
              <a:tabLst>
                <a:tab pos="2094865" algn="l"/>
              </a:tabLst>
            </a:pPr>
            <a:r>
              <a:rPr lang="en-US" sz="2000" b="0" dirty="0">
                <a:effectLst/>
                <a:latin typeface="Times New Roman"/>
                <a:ea typeface="Times New Roman"/>
                <a:cs typeface="Times New Roman"/>
              </a:rPr>
              <a:t> </a:t>
            </a:r>
          </a:p>
          <a:p>
            <a:pPr marL="274320" marR="0" algn="just">
              <a:lnSpc>
                <a:spcPct val="115000"/>
              </a:lnSpc>
              <a:spcBef>
                <a:spcPts val="0"/>
              </a:spcBef>
              <a:spcAft>
                <a:spcPts val="0"/>
              </a:spcAft>
              <a:tabLst>
                <a:tab pos="2094865" algn="l"/>
              </a:tabLst>
            </a:pPr>
            <a:r>
              <a:rPr lang="en-US" sz="3200" dirty="0">
                <a:latin typeface="Times New Roman"/>
                <a:ea typeface="Times New Roman"/>
                <a:cs typeface="Times New Roman"/>
              </a:rPr>
              <a:t>   </a:t>
            </a:r>
            <a:r>
              <a:rPr lang="en-US" sz="3200" b="0" dirty="0">
                <a:latin typeface="Times New Roman"/>
                <a:ea typeface="Times New Roman"/>
                <a:cs typeface="Times New Roman"/>
              </a:rPr>
              <a:t>Joule – Thomson coefficient may be defined as the change in the number of degrees of temperature produced by a drop of one atmospheric pressure when the gas expands under conditions of constant enthalpy. </a:t>
            </a:r>
            <a:endParaRPr lang="en-US" sz="2400" b="0" dirty="0">
              <a:latin typeface="Calibri"/>
              <a:ea typeface="Times New Roman"/>
              <a:cs typeface="Times New Roman"/>
            </a:endParaRPr>
          </a:p>
          <a:p>
            <a:pPr marL="274320" marR="0" algn="just">
              <a:lnSpc>
                <a:spcPct val="115000"/>
              </a:lnSpc>
              <a:spcBef>
                <a:spcPts val="0"/>
              </a:spcBef>
              <a:spcAft>
                <a:spcPts val="0"/>
              </a:spcAft>
              <a:tabLst>
                <a:tab pos="2094865" algn="l"/>
              </a:tabLst>
            </a:pPr>
            <a:endParaRPr lang="en-US" sz="3200" b="0" dirty="0">
              <a:latin typeface="Calibri"/>
              <a:ea typeface="Times New Roman"/>
              <a:cs typeface="Times New Roman"/>
            </a:endParaRPr>
          </a:p>
          <a:p>
            <a:pPr marL="274320" marR="0" algn="just">
              <a:lnSpc>
                <a:spcPct val="115000"/>
              </a:lnSpc>
              <a:spcBef>
                <a:spcPts val="0"/>
              </a:spcBef>
              <a:spcAft>
                <a:spcPts val="1000"/>
              </a:spcAft>
            </a:pPr>
            <a:endParaRPr lang="en-US" sz="2000" b="0" dirty="0">
              <a:latin typeface="Times New Roman" pitchFamily="18" charset="0"/>
              <a:cs typeface="Times New Roman" pitchFamily="18" charset="0"/>
            </a:endParaRPr>
          </a:p>
        </p:txBody>
      </p:sp>
      <p:sp>
        <p:nvSpPr>
          <p:cNvPr id="5" name="object 3"/>
          <p:cNvSpPr txBox="1">
            <a:spLocks/>
          </p:cNvSpPr>
          <p:nvPr/>
        </p:nvSpPr>
        <p:spPr>
          <a:xfrm>
            <a:off x="938051" y="407703"/>
            <a:ext cx="7391400" cy="543931"/>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274320" lvl="0" algn="ctr">
              <a:lnSpc>
                <a:spcPct val="115000"/>
              </a:lnSpc>
              <a:spcBef>
                <a:spcPts val="0"/>
              </a:spcBef>
              <a:tabLst>
                <a:tab pos="2094865" algn="l"/>
              </a:tabLst>
            </a:pPr>
            <a:r>
              <a:rPr lang="en-US" sz="3200" b="1" cap="none" dirty="0">
                <a:solidFill>
                  <a:srgbClr val="000000"/>
                </a:solidFill>
                <a:latin typeface="Times New Roman"/>
                <a:ea typeface="Times New Roman"/>
                <a:cs typeface="Times New Roman"/>
              </a:rPr>
              <a:t>Joule – Thomson coefficient</a:t>
            </a:r>
            <a:endParaRPr lang="en-US" sz="2400" b="1" cap="none" dirty="0">
              <a:solidFill>
                <a:srgbClr val="000000"/>
              </a:solidFill>
              <a:latin typeface="Calibri"/>
              <a:ea typeface="Times New Roman"/>
              <a:cs typeface="Times New Roman"/>
            </a:endParaRPr>
          </a:p>
        </p:txBody>
      </p:sp>
    </p:spTree>
    <p:extLst>
      <p:ext uri="{BB962C8B-B14F-4D97-AF65-F5344CB8AC3E}">
        <p14:creationId xmlns:p14="http://schemas.microsoft.com/office/powerpoint/2010/main" val="1021352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3264" y="1150365"/>
            <a:ext cx="7800975" cy="1737014"/>
          </a:xfrm>
          <a:prstGeom prst="rect">
            <a:avLst/>
          </a:prstGeom>
        </p:spPr>
        <p:txBody>
          <a:bodyPr vert="horz" wrap="square" lIns="0" tIns="13335" rIns="0" bIns="0" rtlCol="0">
            <a:spAutoFit/>
          </a:bodyPr>
          <a:lstStyle/>
          <a:p>
            <a:pPr>
              <a:spcBef>
                <a:spcPts val="20"/>
              </a:spcBef>
            </a:pPr>
            <a:endParaRPr lang="en-US" sz="2800" dirty="0">
              <a:latin typeface="Times New Roman" pitchFamily="18" charset="0"/>
              <a:cs typeface="Times New Roman" pitchFamily="18" charset="0"/>
            </a:endParaRPr>
          </a:p>
          <a:p>
            <a:pPr marL="12700">
              <a:lnSpc>
                <a:spcPct val="100000"/>
              </a:lnSpc>
            </a:pPr>
            <a:endParaRPr lang="en-US" sz="2800" b="1" spc="-5" dirty="0">
              <a:solidFill>
                <a:srgbClr val="001F5F"/>
              </a:solidFill>
              <a:latin typeface="Carlito"/>
              <a:cs typeface="Carlito"/>
            </a:endParaRPr>
          </a:p>
          <a:p>
            <a:pPr marL="12700">
              <a:lnSpc>
                <a:spcPct val="100000"/>
              </a:lnSpc>
            </a:pPr>
            <a:endParaRPr lang="en-US" sz="2800" dirty="0">
              <a:latin typeface="Carlito"/>
              <a:cs typeface="Carlito"/>
            </a:endParaRPr>
          </a:p>
          <a:p>
            <a:pPr marL="12700">
              <a:lnSpc>
                <a:spcPct val="100000"/>
              </a:lnSpc>
            </a:pPr>
            <a:r>
              <a:rPr lang="en-US" sz="2800" spc="-10" dirty="0">
                <a:latin typeface="Carlito"/>
                <a:cs typeface="Carlito"/>
              </a:rPr>
              <a:t>    </a:t>
            </a:r>
            <a:endParaRPr lang="en-US" sz="2800" dirty="0">
              <a:latin typeface="Carlito"/>
              <a:cs typeface="Carlito"/>
            </a:endParaRPr>
          </a:p>
        </p:txBody>
      </p:sp>
      <p:sp>
        <p:nvSpPr>
          <p:cNvPr id="4" name="object 4"/>
          <p:cNvSpPr txBox="1">
            <a:spLocks/>
          </p:cNvSpPr>
          <p:nvPr/>
        </p:nvSpPr>
        <p:spPr>
          <a:xfrm>
            <a:off x="363682" y="858982"/>
            <a:ext cx="8492836" cy="1853969"/>
          </a:xfrm>
          <a:prstGeom prst="rect">
            <a:avLst/>
          </a:prstGeom>
        </p:spPr>
        <p:txBody>
          <a:bodyPr vert="horz" wrap="square" lIns="0" tIns="13335" rIns="0" bIns="0" rtlCol="0">
            <a:sp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274320" marR="0" algn="just">
              <a:lnSpc>
                <a:spcPct val="115000"/>
              </a:lnSpc>
              <a:spcBef>
                <a:spcPts val="0"/>
              </a:spcBef>
              <a:spcAft>
                <a:spcPts val="0"/>
              </a:spcAft>
              <a:tabLst>
                <a:tab pos="2094865" algn="l"/>
              </a:tabLst>
            </a:pPr>
            <a:r>
              <a:rPr lang="en-US" sz="2000" b="0" dirty="0">
                <a:effectLst/>
                <a:latin typeface="Times New Roman"/>
                <a:ea typeface="Times New Roman"/>
                <a:cs typeface="Times New Roman"/>
              </a:rPr>
              <a:t> </a:t>
            </a:r>
          </a:p>
          <a:p>
            <a:pPr marL="274320" marR="0" algn="just">
              <a:lnSpc>
                <a:spcPct val="115000"/>
              </a:lnSpc>
              <a:spcBef>
                <a:spcPts val="0"/>
              </a:spcBef>
              <a:spcAft>
                <a:spcPts val="0"/>
              </a:spcAft>
              <a:tabLst>
                <a:tab pos="2094865" algn="l"/>
              </a:tabLst>
            </a:pPr>
            <a:r>
              <a:rPr lang="en-US" sz="3200" dirty="0">
                <a:latin typeface="Times New Roman"/>
                <a:ea typeface="Times New Roman"/>
                <a:cs typeface="Times New Roman"/>
              </a:rPr>
              <a:t>   It is expressed as,</a:t>
            </a:r>
          </a:p>
          <a:p>
            <a:pPr marL="274320" marR="0" algn="just">
              <a:lnSpc>
                <a:spcPct val="115000"/>
              </a:lnSpc>
              <a:spcBef>
                <a:spcPts val="0"/>
              </a:spcBef>
              <a:spcAft>
                <a:spcPts val="0"/>
              </a:spcAft>
              <a:tabLst>
                <a:tab pos="2094865" algn="l"/>
              </a:tabLst>
            </a:pPr>
            <a:endParaRPr lang="en-US" sz="3200" b="0" dirty="0">
              <a:latin typeface="Calibri"/>
              <a:ea typeface="Times New Roman"/>
              <a:cs typeface="Times New Roman"/>
            </a:endParaRPr>
          </a:p>
          <a:p>
            <a:pPr marL="274320" marR="0" algn="just">
              <a:lnSpc>
                <a:spcPct val="115000"/>
              </a:lnSpc>
              <a:spcBef>
                <a:spcPts val="0"/>
              </a:spcBef>
              <a:spcAft>
                <a:spcPts val="1000"/>
              </a:spcAft>
            </a:pPr>
            <a:endParaRPr lang="en-US" sz="2000" b="0" dirty="0">
              <a:latin typeface="Times New Roman" pitchFamily="18" charset="0"/>
              <a:cs typeface="Times New Roman" pitchFamily="18" charset="0"/>
            </a:endParaRPr>
          </a:p>
        </p:txBody>
      </p:sp>
      <p:sp>
        <p:nvSpPr>
          <p:cNvPr id="5" name="object 3"/>
          <p:cNvSpPr txBox="1">
            <a:spLocks/>
          </p:cNvSpPr>
          <p:nvPr/>
        </p:nvSpPr>
        <p:spPr>
          <a:xfrm>
            <a:off x="938051" y="407703"/>
            <a:ext cx="7391400" cy="543931"/>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274320" lvl="0" algn="ctr">
              <a:lnSpc>
                <a:spcPct val="115000"/>
              </a:lnSpc>
              <a:spcBef>
                <a:spcPts val="0"/>
              </a:spcBef>
              <a:tabLst>
                <a:tab pos="2094865" algn="l"/>
              </a:tabLst>
            </a:pPr>
            <a:r>
              <a:rPr lang="en-US" sz="3200" b="1" cap="none" dirty="0">
                <a:solidFill>
                  <a:srgbClr val="000000"/>
                </a:solidFill>
                <a:latin typeface="Times New Roman"/>
                <a:ea typeface="Times New Roman"/>
                <a:cs typeface="Times New Roman"/>
              </a:rPr>
              <a:t>Joule – Thomson coefficient</a:t>
            </a:r>
            <a:endParaRPr lang="en-US" sz="2400" b="1" cap="none" dirty="0">
              <a:solidFill>
                <a:srgbClr val="000000"/>
              </a:solidFill>
              <a:latin typeface="Calibri"/>
              <a:ea typeface="Times New Roman"/>
              <a:cs typeface="Times New Roman"/>
            </a:endParaRPr>
          </a:p>
        </p:txBody>
      </p:sp>
      <p:pic>
        <p:nvPicPr>
          <p:cNvPr id="7" name="Picture 6"/>
          <p:cNvPicPr/>
          <p:nvPr/>
        </p:nvPicPr>
        <p:blipFill>
          <a:blip r:embed="rId2"/>
          <a:stretch>
            <a:fillRect/>
          </a:stretch>
        </p:blipFill>
        <p:spPr>
          <a:xfrm>
            <a:off x="2057400" y="2362200"/>
            <a:ext cx="3581400" cy="1371600"/>
          </a:xfrm>
          <a:prstGeom prst="rect">
            <a:avLst/>
          </a:prstGeom>
        </p:spPr>
      </p:pic>
    </p:spTree>
    <p:extLst>
      <p:ext uri="{BB962C8B-B14F-4D97-AF65-F5344CB8AC3E}">
        <p14:creationId xmlns:p14="http://schemas.microsoft.com/office/powerpoint/2010/main" val="4237029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3264" y="1150365"/>
            <a:ext cx="7800975" cy="1737014"/>
          </a:xfrm>
          <a:prstGeom prst="rect">
            <a:avLst/>
          </a:prstGeom>
        </p:spPr>
        <p:txBody>
          <a:bodyPr vert="horz" wrap="square" lIns="0" tIns="13335" rIns="0" bIns="0" rtlCol="0">
            <a:spAutoFit/>
          </a:bodyPr>
          <a:lstStyle/>
          <a:p>
            <a:pPr>
              <a:spcBef>
                <a:spcPts val="20"/>
              </a:spcBef>
            </a:pPr>
            <a:endParaRPr lang="en-US" sz="2800" dirty="0">
              <a:latin typeface="Times New Roman" pitchFamily="18" charset="0"/>
              <a:cs typeface="Times New Roman" pitchFamily="18" charset="0"/>
            </a:endParaRPr>
          </a:p>
          <a:p>
            <a:pPr marL="12700">
              <a:lnSpc>
                <a:spcPct val="100000"/>
              </a:lnSpc>
            </a:pPr>
            <a:endParaRPr lang="en-US" sz="2800" b="1" spc="-5" dirty="0">
              <a:solidFill>
                <a:srgbClr val="001F5F"/>
              </a:solidFill>
              <a:latin typeface="Carlito"/>
              <a:cs typeface="Carlito"/>
            </a:endParaRPr>
          </a:p>
          <a:p>
            <a:pPr marL="12700">
              <a:lnSpc>
                <a:spcPct val="100000"/>
              </a:lnSpc>
            </a:pPr>
            <a:endParaRPr lang="en-US" sz="2800" dirty="0">
              <a:latin typeface="Carlito"/>
              <a:cs typeface="Carlito"/>
            </a:endParaRPr>
          </a:p>
          <a:p>
            <a:pPr marL="12700">
              <a:lnSpc>
                <a:spcPct val="100000"/>
              </a:lnSpc>
            </a:pPr>
            <a:r>
              <a:rPr lang="en-US" sz="2800" spc="-10" dirty="0">
                <a:latin typeface="Carlito"/>
                <a:cs typeface="Carlito"/>
              </a:rPr>
              <a:t>    </a:t>
            </a:r>
            <a:endParaRPr lang="en-US" sz="2800" dirty="0">
              <a:latin typeface="Carlito"/>
              <a:cs typeface="Carlito"/>
            </a:endParaRPr>
          </a:p>
        </p:txBody>
      </p:sp>
      <p:sp>
        <p:nvSpPr>
          <p:cNvPr id="4" name="object 4"/>
          <p:cNvSpPr txBox="1">
            <a:spLocks/>
          </p:cNvSpPr>
          <p:nvPr/>
        </p:nvSpPr>
        <p:spPr>
          <a:xfrm>
            <a:off x="363682" y="858982"/>
            <a:ext cx="8492836" cy="933717"/>
          </a:xfrm>
          <a:prstGeom prst="rect">
            <a:avLst/>
          </a:prstGeom>
        </p:spPr>
        <p:txBody>
          <a:bodyPr vert="horz" wrap="square" lIns="0" tIns="13335" rIns="0" bIns="0" rtlCol="0">
            <a:sp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274320" marR="0" algn="just">
              <a:lnSpc>
                <a:spcPct val="115000"/>
              </a:lnSpc>
              <a:spcBef>
                <a:spcPts val="0"/>
              </a:spcBef>
              <a:spcAft>
                <a:spcPts val="0"/>
              </a:spcAft>
              <a:tabLst>
                <a:tab pos="2094865" algn="l"/>
              </a:tabLst>
            </a:pPr>
            <a:r>
              <a:rPr lang="en-US" sz="2000" b="0" dirty="0">
                <a:effectLst/>
                <a:latin typeface="Times New Roman"/>
                <a:ea typeface="Times New Roman"/>
                <a:cs typeface="Times New Roman"/>
              </a:rPr>
              <a:t> </a:t>
            </a:r>
          </a:p>
          <a:p>
            <a:pPr marL="274320" marR="0" algn="just">
              <a:lnSpc>
                <a:spcPct val="115000"/>
              </a:lnSpc>
              <a:spcBef>
                <a:spcPts val="0"/>
              </a:spcBef>
              <a:spcAft>
                <a:spcPts val="0"/>
              </a:spcAft>
              <a:tabLst>
                <a:tab pos="2094865" algn="l"/>
              </a:tabLst>
            </a:pPr>
            <a:r>
              <a:rPr lang="en-US" sz="3200" dirty="0">
                <a:latin typeface="Times New Roman"/>
                <a:ea typeface="Times New Roman"/>
                <a:cs typeface="Times New Roman"/>
              </a:rPr>
              <a:t>   </a:t>
            </a:r>
            <a:endParaRPr lang="en-US" sz="2000" b="0" dirty="0">
              <a:latin typeface="Times New Roman" pitchFamily="18" charset="0"/>
              <a:cs typeface="Times New Roman" pitchFamily="18" charset="0"/>
            </a:endParaRPr>
          </a:p>
        </p:txBody>
      </p:sp>
      <p:sp>
        <p:nvSpPr>
          <p:cNvPr id="5" name="object 3"/>
          <p:cNvSpPr txBox="1">
            <a:spLocks/>
          </p:cNvSpPr>
          <p:nvPr/>
        </p:nvSpPr>
        <p:spPr>
          <a:xfrm>
            <a:off x="938051" y="407703"/>
            <a:ext cx="7391400" cy="543931"/>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274320" lvl="0" algn="ctr">
              <a:lnSpc>
                <a:spcPct val="115000"/>
              </a:lnSpc>
              <a:spcBef>
                <a:spcPts val="0"/>
              </a:spcBef>
              <a:tabLst>
                <a:tab pos="2094865" algn="l"/>
              </a:tabLst>
            </a:pPr>
            <a:r>
              <a:rPr lang="en-US" sz="3200" b="1" cap="none" dirty="0">
                <a:solidFill>
                  <a:srgbClr val="000000"/>
                </a:solidFill>
                <a:latin typeface="Times New Roman"/>
                <a:ea typeface="Times New Roman"/>
                <a:cs typeface="Times New Roman"/>
              </a:rPr>
              <a:t>Joule – Thomson coefficient</a:t>
            </a:r>
            <a:endParaRPr lang="en-US" sz="2400" b="1" cap="none" dirty="0">
              <a:solidFill>
                <a:srgbClr val="000000"/>
              </a:solidFill>
              <a:latin typeface="Calibri"/>
              <a:ea typeface="Times New Roman"/>
              <a:cs typeface="Times New Roman"/>
            </a:endParaRPr>
          </a:p>
        </p:txBody>
      </p:sp>
      <p:sp>
        <p:nvSpPr>
          <p:cNvPr id="8" name="Rectangle 7"/>
          <p:cNvSpPr/>
          <p:nvPr/>
        </p:nvSpPr>
        <p:spPr>
          <a:xfrm>
            <a:off x="1143000" y="1150364"/>
            <a:ext cx="7713518" cy="3237489"/>
          </a:xfrm>
          <a:prstGeom prst="rect">
            <a:avLst/>
          </a:prstGeom>
        </p:spPr>
        <p:txBody>
          <a:bodyPr wrap="square">
            <a:spAutoFit/>
          </a:bodyPr>
          <a:lstStyle/>
          <a:p>
            <a:pPr marL="342900" marR="0" lvl="0" indent="-342900" algn="just">
              <a:lnSpc>
                <a:spcPct val="115000"/>
              </a:lnSpc>
              <a:spcBef>
                <a:spcPts val="0"/>
              </a:spcBef>
              <a:spcAft>
                <a:spcPts val="0"/>
              </a:spcAft>
              <a:buFont typeface="Wingdings"/>
              <a:buChar char=""/>
              <a:tabLst>
                <a:tab pos="2094865" algn="l"/>
              </a:tabLst>
            </a:pPr>
            <a:r>
              <a:rPr lang="en-US" sz="3600" dirty="0">
                <a:latin typeface="Times New Roman"/>
                <a:ea typeface="Times New Roman"/>
                <a:cs typeface="Times New Roman"/>
              </a:rPr>
              <a:t>If µ is positive (i.e., when </a:t>
            </a:r>
            <a:r>
              <a:rPr lang="en-US" sz="3600" dirty="0" err="1">
                <a:latin typeface="Times New Roman"/>
                <a:ea typeface="Times New Roman"/>
                <a:cs typeface="Times New Roman"/>
              </a:rPr>
              <a:t>dT</a:t>
            </a:r>
            <a:r>
              <a:rPr lang="en-US" sz="3600" dirty="0">
                <a:latin typeface="Times New Roman"/>
                <a:ea typeface="Times New Roman"/>
                <a:cs typeface="Times New Roman"/>
              </a:rPr>
              <a:t> and </a:t>
            </a:r>
            <a:r>
              <a:rPr lang="en-US" sz="3600" dirty="0" err="1">
                <a:latin typeface="Times New Roman"/>
                <a:ea typeface="Times New Roman"/>
                <a:cs typeface="Times New Roman"/>
              </a:rPr>
              <a:t>dP</a:t>
            </a:r>
            <a:r>
              <a:rPr lang="en-US" sz="3600" dirty="0">
                <a:latin typeface="Times New Roman"/>
                <a:ea typeface="Times New Roman"/>
                <a:cs typeface="Times New Roman"/>
              </a:rPr>
              <a:t> both are negative), the gas cools on adiabatic expansion. Most of the gases cools on expansion at room temperature.</a:t>
            </a:r>
            <a:endParaRPr lang="en-US" sz="2800" dirty="0">
              <a:latin typeface="Calibri"/>
              <a:ea typeface="Times New Roman"/>
              <a:cs typeface="Times New Roman"/>
            </a:endParaRPr>
          </a:p>
        </p:txBody>
      </p:sp>
    </p:spTree>
    <p:extLst>
      <p:ext uri="{BB962C8B-B14F-4D97-AF65-F5344CB8AC3E}">
        <p14:creationId xmlns:p14="http://schemas.microsoft.com/office/powerpoint/2010/main" val="1433416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3264" y="1150365"/>
            <a:ext cx="7800975" cy="1737014"/>
          </a:xfrm>
          <a:prstGeom prst="rect">
            <a:avLst/>
          </a:prstGeom>
        </p:spPr>
        <p:txBody>
          <a:bodyPr vert="horz" wrap="square" lIns="0" tIns="13335" rIns="0" bIns="0" rtlCol="0">
            <a:spAutoFit/>
          </a:bodyPr>
          <a:lstStyle/>
          <a:p>
            <a:pPr>
              <a:spcBef>
                <a:spcPts val="20"/>
              </a:spcBef>
            </a:pPr>
            <a:endParaRPr lang="en-US" sz="2800" dirty="0">
              <a:latin typeface="Times New Roman" pitchFamily="18" charset="0"/>
              <a:cs typeface="Times New Roman" pitchFamily="18" charset="0"/>
            </a:endParaRPr>
          </a:p>
          <a:p>
            <a:pPr marL="12700">
              <a:lnSpc>
                <a:spcPct val="100000"/>
              </a:lnSpc>
            </a:pPr>
            <a:endParaRPr lang="en-US" sz="2800" b="1" spc="-5" dirty="0">
              <a:solidFill>
                <a:srgbClr val="001F5F"/>
              </a:solidFill>
              <a:latin typeface="Carlito"/>
              <a:cs typeface="Carlito"/>
            </a:endParaRPr>
          </a:p>
          <a:p>
            <a:pPr marL="12700">
              <a:lnSpc>
                <a:spcPct val="100000"/>
              </a:lnSpc>
            </a:pPr>
            <a:endParaRPr lang="en-US" sz="2800" dirty="0">
              <a:latin typeface="Carlito"/>
              <a:cs typeface="Carlito"/>
            </a:endParaRPr>
          </a:p>
          <a:p>
            <a:pPr marL="12700">
              <a:lnSpc>
                <a:spcPct val="100000"/>
              </a:lnSpc>
            </a:pPr>
            <a:r>
              <a:rPr lang="en-US" sz="2800" spc="-10" dirty="0">
                <a:latin typeface="Carlito"/>
                <a:cs typeface="Carlito"/>
              </a:rPr>
              <a:t>    </a:t>
            </a:r>
            <a:endParaRPr lang="en-US" sz="2800" dirty="0">
              <a:latin typeface="Carlito"/>
              <a:cs typeface="Carlito"/>
            </a:endParaRPr>
          </a:p>
        </p:txBody>
      </p:sp>
      <p:sp>
        <p:nvSpPr>
          <p:cNvPr id="4" name="object 4"/>
          <p:cNvSpPr txBox="1">
            <a:spLocks/>
          </p:cNvSpPr>
          <p:nvPr/>
        </p:nvSpPr>
        <p:spPr>
          <a:xfrm>
            <a:off x="363682" y="858982"/>
            <a:ext cx="8492836" cy="933717"/>
          </a:xfrm>
          <a:prstGeom prst="rect">
            <a:avLst/>
          </a:prstGeom>
        </p:spPr>
        <p:txBody>
          <a:bodyPr vert="horz" wrap="square" lIns="0" tIns="13335" rIns="0" bIns="0" rtlCol="0">
            <a:sp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274320" marR="0" algn="just">
              <a:lnSpc>
                <a:spcPct val="115000"/>
              </a:lnSpc>
              <a:spcBef>
                <a:spcPts val="0"/>
              </a:spcBef>
              <a:spcAft>
                <a:spcPts val="0"/>
              </a:spcAft>
              <a:tabLst>
                <a:tab pos="2094865" algn="l"/>
              </a:tabLst>
            </a:pPr>
            <a:r>
              <a:rPr lang="en-US" sz="2000" b="0" dirty="0">
                <a:effectLst/>
                <a:latin typeface="Times New Roman"/>
                <a:ea typeface="Times New Roman"/>
                <a:cs typeface="Times New Roman"/>
              </a:rPr>
              <a:t> </a:t>
            </a:r>
          </a:p>
          <a:p>
            <a:pPr marL="274320" marR="0" algn="just">
              <a:lnSpc>
                <a:spcPct val="115000"/>
              </a:lnSpc>
              <a:spcBef>
                <a:spcPts val="0"/>
              </a:spcBef>
              <a:spcAft>
                <a:spcPts val="0"/>
              </a:spcAft>
              <a:tabLst>
                <a:tab pos="2094865" algn="l"/>
              </a:tabLst>
            </a:pPr>
            <a:r>
              <a:rPr lang="en-US" sz="3200" dirty="0">
                <a:latin typeface="Times New Roman"/>
                <a:ea typeface="Times New Roman"/>
                <a:cs typeface="Times New Roman"/>
              </a:rPr>
              <a:t>   </a:t>
            </a:r>
            <a:endParaRPr lang="en-US" sz="2000" b="0" dirty="0">
              <a:latin typeface="Times New Roman" pitchFamily="18" charset="0"/>
              <a:cs typeface="Times New Roman" pitchFamily="18" charset="0"/>
            </a:endParaRPr>
          </a:p>
        </p:txBody>
      </p:sp>
      <p:sp>
        <p:nvSpPr>
          <p:cNvPr id="5" name="object 3"/>
          <p:cNvSpPr txBox="1">
            <a:spLocks/>
          </p:cNvSpPr>
          <p:nvPr/>
        </p:nvSpPr>
        <p:spPr>
          <a:xfrm>
            <a:off x="938051" y="407703"/>
            <a:ext cx="7391400" cy="543931"/>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274320" lvl="0" algn="ctr">
              <a:lnSpc>
                <a:spcPct val="115000"/>
              </a:lnSpc>
              <a:spcBef>
                <a:spcPts val="0"/>
              </a:spcBef>
              <a:tabLst>
                <a:tab pos="2094865" algn="l"/>
              </a:tabLst>
            </a:pPr>
            <a:r>
              <a:rPr lang="en-US" sz="3200" b="1" cap="none" dirty="0">
                <a:solidFill>
                  <a:srgbClr val="000000"/>
                </a:solidFill>
                <a:latin typeface="Times New Roman"/>
                <a:ea typeface="Times New Roman"/>
                <a:cs typeface="Times New Roman"/>
              </a:rPr>
              <a:t>Joule – Thomson coefficient</a:t>
            </a:r>
            <a:endParaRPr lang="en-US" sz="2400" b="1" cap="none" dirty="0">
              <a:solidFill>
                <a:srgbClr val="000000"/>
              </a:solidFill>
              <a:latin typeface="Calibri"/>
              <a:ea typeface="Times New Roman"/>
              <a:cs typeface="Times New Roman"/>
            </a:endParaRPr>
          </a:p>
        </p:txBody>
      </p:sp>
      <p:sp>
        <p:nvSpPr>
          <p:cNvPr id="8" name="Rectangle 7"/>
          <p:cNvSpPr/>
          <p:nvPr/>
        </p:nvSpPr>
        <p:spPr>
          <a:xfrm>
            <a:off x="1143000" y="1150364"/>
            <a:ext cx="7713518" cy="3874587"/>
          </a:xfrm>
          <a:prstGeom prst="rect">
            <a:avLst/>
          </a:prstGeom>
        </p:spPr>
        <p:txBody>
          <a:bodyPr wrap="square">
            <a:spAutoFit/>
          </a:bodyPr>
          <a:lstStyle/>
          <a:p>
            <a:pPr marR="0" lvl="0" algn="just">
              <a:lnSpc>
                <a:spcPct val="115000"/>
              </a:lnSpc>
              <a:spcBef>
                <a:spcPts val="0"/>
              </a:spcBef>
              <a:spcAft>
                <a:spcPts val="0"/>
              </a:spcAft>
              <a:tabLst>
                <a:tab pos="2094865" algn="l"/>
              </a:tabLst>
            </a:pPr>
            <a:r>
              <a:rPr lang="en-US" sz="3600" dirty="0">
                <a:latin typeface="Times New Roman"/>
                <a:ea typeface="Times New Roman"/>
                <a:cs typeface="Times New Roman"/>
              </a:rPr>
              <a:t>If µ is negative (i.e., when </a:t>
            </a:r>
            <a:r>
              <a:rPr lang="en-US" sz="3600" dirty="0" err="1">
                <a:latin typeface="Times New Roman"/>
                <a:ea typeface="Times New Roman"/>
                <a:cs typeface="Times New Roman"/>
              </a:rPr>
              <a:t>dT</a:t>
            </a:r>
            <a:r>
              <a:rPr lang="en-US" sz="3600" dirty="0">
                <a:latin typeface="Times New Roman"/>
                <a:ea typeface="Times New Roman"/>
                <a:cs typeface="Times New Roman"/>
              </a:rPr>
              <a:t> is positive and </a:t>
            </a:r>
            <a:r>
              <a:rPr lang="en-US" sz="3600" dirty="0" err="1">
                <a:latin typeface="Times New Roman"/>
                <a:ea typeface="Times New Roman"/>
                <a:cs typeface="Times New Roman"/>
              </a:rPr>
              <a:t>dP</a:t>
            </a:r>
            <a:r>
              <a:rPr lang="en-US" sz="3600" dirty="0">
                <a:latin typeface="Times New Roman"/>
                <a:ea typeface="Times New Roman"/>
                <a:cs typeface="Times New Roman"/>
              </a:rPr>
              <a:t> is negative), the gas warms up on adiabatic expansion at room temperature. Hydrogen and Helium warms up on expansion at room temperature.</a:t>
            </a:r>
            <a:endParaRPr lang="en-US" sz="2800" dirty="0">
              <a:effectLst/>
              <a:latin typeface="Calibri"/>
              <a:ea typeface="Times New Roman"/>
              <a:cs typeface="Times New Roman"/>
            </a:endParaRPr>
          </a:p>
        </p:txBody>
      </p:sp>
    </p:spTree>
    <p:extLst>
      <p:ext uri="{BB962C8B-B14F-4D97-AF65-F5344CB8AC3E}">
        <p14:creationId xmlns:p14="http://schemas.microsoft.com/office/powerpoint/2010/main" val="618965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3264" y="1150365"/>
            <a:ext cx="7800975" cy="1737014"/>
          </a:xfrm>
          <a:prstGeom prst="rect">
            <a:avLst/>
          </a:prstGeom>
        </p:spPr>
        <p:txBody>
          <a:bodyPr vert="horz" wrap="square" lIns="0" tIns="13335" rIns="0" bIns="0" rtlCol="0">
            <a:spAutoFit/>
          </a:bodyPr>
          <a:lstStyle/>
          <a:p>
            <a:pPr>
              <a:spcBef>
                <a:spcPts val="20"/>
              </a:spcBef>
            </a:pPr>
            <a:endParaRPr lang="en-US" sz="2800" dirty="0">
              <a:latin typeface="Times New Roman" pitchFamily="18" charset="0"/>
              <a:cs typeface="Times New Roman" pitchFamily="18" charset="0"/>
            </a:endParaRPr>
          </a:p>
          <a:p>
            <a:pPr marL="12700">
              <a:lnSpc>
                <a:spcPct val="100000"/>
              </a:lnSpc>
            </a:pPr>
            <a:endParaRPr lang="en-US" sz="2800" b="1" spc="-5" dirty="0">
              <a:solidFill>
                <a:srgbClr val="001F5F"/>
              </a:solidFill>
              <a:latin typeface="Carlito"/>
              <a:cs typeface="Carlito"/>
            </a:endParaRPr>
          </a:p>
          <a:p>
            <a:pPr marL="12700">
              <a:lnSpc>
                <a:spcPct val="100000"/>
              </a:lnSpc>
            </a:pPr>
            <a:endParaRPr lang="en-US" sz="2800" dirty="0">
              <a:latin typeface="Carlito"/>
              <a:cs typeface="Carlito"/>
            </a:endParaRPr>
          </a:p>
          <a:p>
            <a:pPr marL="12700">
              <a:lnSpc>
                <a:spcPct val="100000"/>
              </a:lnSpc>
            </a:pPr>
            <a:r>
              <a:rPr lang="en-US" sz="2800" spc="-10" dirty="0">
                <a:latin typeface="Carlito"/>
                <a:cs typeface="Carlito"/>
              </a:rPr>
              <a:t>    </a:t>
            </a:r>
            <a:endParaRPr lang="en-US" sz="2800" dirty="0">
              <a:latin typeface="Carlito"/>
              <a:cs typeface="Carlito"/>
            </a:endParaRPr>
          </a:p>
        </p:txBody>
      </p:sp>
      <p:sp>
        <p:nvSpPr>
          <p:cNvPr id="4" name="object 4"/>
          <p:cNvSpPr txBox="1">
            <a:spLocks/>
          </p:cNvSpPr>
          <p:nvPr/>
        </p:nvSpPr>
        <p:spPr>
          <a:xfrm>
            <a:off x="363682" y="858982"/>
            <a:ext cx="8492836" cy="933717"/>
          </a:xfrm>
          <a:prstGeom prst="rect">
            <a:avLst/>
          </a:prstGeom>
        </p:spPr>
        <p:txBody>
          <a:bodyPr vert="horz" wrap="square" lIns="0" tIns="13335" rIns="0" bIns="0" rtlCol="0">
            <a:sp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274320" marR="0" algn="just">
              <a:lnSpc>
                <a:spcPct val="115000"/>
              </a:lnSpc>
              <a:spcBef>
                <a:spcPts val="0"/>
              </a:spcBef>
              <a:spcAft>
                <a:spcPts val="0"/>
              </a:spcAft>
              <a:tabLst>
                <a:tab pos="2094865" algn="l"/>
              </a:tabLst>
            </a:pPr>
            <a:r>
              <a:rPr lang="en-US" sz="2000" b="0" dirty="0">
                <a:effectLst/>
                <a:latin typeface="Times New Roman"/>
                <a:ea typeface="Times New Roman"/>
                <a:cs typeface="Times New Roman"/>
              </a:rPr>
              <a:t> </a:t>
            </a:r>
          </a:p>
          <a:p>
            <a:pPr marL="274320" marR="0" algn="just">
              <a:lnSpc>
                <a:spcPct val="115000"/>
              </a:lnSpc>
              <a:spcBef>
                <a:spcPts val="0"/>
              </a:spcBef>
              <a:spcAft>
                <a:spcPts val="0"/>
              </a:spcAft>
              <a:tabLst>
                <a:tab pos="2094865" algn="l"/>
              </a:tabLst>
            </a:pPr>
            <a:r>
              <a:rPr lang="en-US" sz="3200" dirty="0">
                <a:latin typeface="Times New Roman"/>
                <a:ea typeface="Times New Roman"/>
                <a:cs typeface="Times New Roman"/>
              </a:rPr>
              <a:t>   </a:t>
            </a:r>
            <a:endParaRPr lang="en-US" sz="2000" b="0" dirty="0">
              <a:latin typeface="Times New Roman" pitchFamily="18" charset="0"/>
              <a:cs typeface="Times New Roman" pitchFamily="18" charset="0"/>
            </a:endParaRPr>
          </a:p>
        </p:txBody>
      </p:sp>
      <p:sp>
        <p:nvSpPr>
          <p:cNvPr id="5" name="object 3"/>
          <p:cNvSpPr txBox="1">
            <a:spLocks/>
          </p:cNvSpPr>
          <p:nvPr/>
        </p:nvSpPr>
        <p:spPr>
          <a:xfrm>
            <a:off x="938051" y="407703"/>
            <a:ext cx="7391400" cy="543931"/>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274320" lvl="0" algn="ctr">
              <a:lnSpc>
                <a:spcPct val="115000"/>
              </a:lnSpc>
              <a:spcBef>
                <a:spcPts val="0"/>
              </a:spcBef>
              <a:tabLst>
                <a:tab pos="2094865" algn="l"/>
              </a:tabLst>
            </a:pPr>
            <a:r>
              <a:rPr lang="en-US" sz="3200" b="1" cap="none" dirty="0">
                <a:solidFill>
                  <a:srgbClr val="000000"/>
                </a:solidFill>
                <a:latin typeface="Times New Roman"/>
                <a:ea typeface="Times New Roman"/>
                <a:cs typeface="Times New Roman"/>
              </a:rPr>
              <a:t>Joule – Thomson coefficient</a:t>
            </a:r>
            <a:endParaRPr lang="en-US" sz="2400" b="1" cap="none" dirty="0">
              <a:solidFill>
                <a:srgbClr val="000000"/>
              </a:solidFill>
              <a:latin typeface="Calibri"/>
              <a:ea typeface="Times New Roman"/>
              <a:cs typeface="Times New Roman"/>
            </a:endParaRPr>
          </a:p>
        </p:txBody>
      </p:sp>
      <p:sp>
        <p:nvSpPr>
          <p:cNvPr id="8" name="Rectangle 7"/>
          <p:cNvSpPr/>
          <p:nvPr/>
        </p:nvSpPr>
        <p:spPr>
          <a:xfrm>
            <a:off x="1143000" y="1150364"/>
            <a:ext cx="7713518" cy="2470035"/>
          </a:xfrm>
          <a:prstGeom prst="rect">
            <a:avLst/>
          </a:prstGeom>
        </p:spPr>
        <p:txBody>
          <a:bodyPr wrap="square">
            <a:spAutoFit/>
          </a:bodyPr>
          <a:lstStyle/>
          <a:p>
            <a:pPr marR="0" lvl="0" algn="just">
              <a:lnSpc>
                <a:spcPct val="115000"/>
              </a:lnSpc>
              <a:spcBef>
                <a:spcPts val="0"/>
              </a:spcBef>
              <a:spcAft>
                <a:spcPts val="0"/>
              </a:spcAft>
              <a:tabLst>
                <a:tab pos="2094865" algn="l"/>
              </a:tabLst>
            </a:pPr>
            <a:r>
              <a:rPr lang="en-US" sz="3600" dirty="0">
                <a:latin typeface="Times New Roman"/>
                <a:ea typeface="Times New Roman"/>
                <a:cs typeface="Times New Roman"/>
              </a:rPr>
              <a:t>If µ =0 (i.e., when </a:t>
            </a:r>
            <a:r>
              <a:rPr lang="en-US" sz="3600" dirty="0" err="1">
                <a:latin typeface="Times New Roman"/>
                <a:ea typeface="Times New Roman"/>
                <a:cs typeface="Times New Roman"/>
              </a:rPr>
              <a:t>dT</a:t>
            </a:r>
            <a:r>
              <a:rPr lang="en-US" sz="3600" dirty="0">
                <a:latin typeface="Times New Roman"/>
                <a:ea typeface="Times New Roman"/>
                <a:cs typeface="Times New Roman"/>
              </a:rPr>
              <a:t> =0 for any value of </a:t>
            </a:r>
            <a:r>
              <a:rPr lang="en-US" sz="3600" dirty="0" err="1">
                <a:latin typeface="Times New Roman"/>
                <a:ea typeface="Times New Roman"/>
                <a:cs typeface="Times New Roman"/>
              </a:rPr>
              <a:t>dP</a:t>
            </a:r>
            <a:r>
              <a:rPr lang="en-US" sz="3600" dirty="0">
                <a:latin typeface="Times New Roman"/>
                <a:ea typeface="Times New Roman"/>
                <a:cs typeface="Times New Roman"/>
              </a:rPr>
              <a:t>), the gas neither cooled nor warms up on adiabatic expansion.</a:t>
            </a:r>
            <a:endParaRPr lang="en-US" sz="2800" dirty="0">
              <a:latin typeface="Calibri"/>
              <a:ea typeface="Times New Roman"/>
              <a:cs typeface="Times New Roman"/>
            </a:endParaRPr>
          </a:p>
          <a:p>
            <a:pPr marR="0" lvl="0" algn="just">
              <a:lnSpc>
                <a:spcPct val="115000"/>
              </a:lnSpc>
              <a:spcBef>
                <a:spcPts val="0"/>
              </a:spcBef>
              <a:spcAft>
                <a:spcPts val="0"/>
              </a:spcAft>
              <a:tabLst>
                <a:tab pos="2094865" algn="l"/>
              </a:tabLst>
            </a:pPr>
            <a:endParaRPr lang="en-US" sz="2800" dirty="0">
              <a:effectLst/>
              <a:latin typeface="Calibri"/>
              <a:ea typeface="Times New Roman"/>
              <a:cs typeface="Times New Roman"/>
            </a:endParaRPr>
          </a:p>
        </p:txBody>
      </p:sp>
    </p:spTree>
    <p:extLst>
      <p:ext uri="{BB962C8B-B14F-4D97-AF65-F5344CB8AC3E}">
        <p14:creationId xmlns:p14="http://schemas.microsoft.com/office/powerpoint/2010/main" val="1302296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3264" y="1150365"/>
            <a:ext cx="7800975" cy="1737014"/>
          </a:xfrm>
          <a:prstGeom prst="rect">
            <a:avLst/>
          </a:prstGeom>
        </p:spPr>
        <p:txBody>
          <a:bodyPr vert="horz" wrap="square" lIns="0" tIns="13335" rIns="0" bIns="0" rtlCol="0">
            <a:spAutoFit/>
          </a:bodyPr>
          <a:lstStyle/>
          <a:p>
            <a:pPr>
              <a:spcBef>
                <a:spcPts val="20"/>
              </a:spcBef>
            </a:pPr>
            <a:endParaRPr lang="en-US" sz="2800" dirty="0">
              <a:latin typeface="Times New Roman" pitchFamily="18" charset="0"/>
              <a:cs typeface="Times New Roman" pitchFamily="18" charset="0"/>
            </a:endParaRPr>
          </a:p>
          <a:p>
            <a:pPr marL="12700">
              <a:lnSpc>
                <a:spcPct val="100000"/>
              </a:lnSpc>
            </a:pPr>
            <a:endParaRPr lang="en-US" sz="2800" b="1" spc="-5" dirty="0">
              <a:solidFill>
                <a:srgbClr val="001F5F"/>
              </a:solidFill>
              <a:latin typeface="Carlito"/>
              <a:cs typeface="Carlito"/>
            </a:endParaRPr>
          </a:p>
          <a:p>
            <a:pPr marL="12700">
              <a:lnSpc>
                <a:spcPct val="100000"/>
              </a:lnSpc>
            </a:pPr>
            <a:endParaRPr lang="en-US" sz="2800" dirty="0">
              <a:latin typeface="Carlito"/>
              <a:cs typeface="Carlito"/>
            </a:endParaRPr>
          </a:p>
          <a:p>
            <a:pPr marL="12700">
              <a:lnSpc>
                <a:spcPct val="100000"/>
              </a:lnSpc>
            </a:pPr>
            <a:r>
              <a:rPr lang="en-US" sz="2800" spc="-10" dirty="0">
                <a:latin typeface="Carlito"/>
                <a:cs typeface="Carlito"/>
              </a:rPr>
              <a:t>    </a:t>
            </a:r>
            <a:endParaRPr lang="en-US" sz="2800" dirty="0">
              <a:latin typeface="Carlito"/>
              <a:cs typeface="Carlito"/>
            </a:endParaRPr>
          </a:p>
        </p:txBody>
      </p:sp>
      <p:sp>
        <p:nvSpPr>
          <p:cNvPr id="4" name="object 4"/>
          <p:cNvSpPr txBox="1">
            <a:spLocks/>
          </p:cNvSpPr>
          <p:nvPr/>
        </p:nvSpPr>
        <p:spPr>
          <a:xfrm>
            <a:off x="363682" y="858982"/>
            <a:ext cx="8492836" cy="933717"/>
          </a:xfrm>
          <a:prstGeom prst="rect">
            <a:avLst/>
          </a:prstGeom>
        </p:spPr>
        <p:txBody>
          <a:bodyPr vert="horz" wrap="square" lIns="0" tIns="13335" rIns="0" bIns="0" rtlCol="0">
            <a:sp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274320" marR="0" algn="just">
              <a:lnSpc>
                <a:spcPct val="115000"/>
              </a:lnSpc>
              <a:spcBef>
                <a:spcPts val="0"/>
              </a:spcBef>
              <a:spcAft>
                <a:spcPts val="0"/>
              </a:spcAft>
              <a:tabLst>
                <a:tab pos="2094865" algn="l"/>
              </a:tabLst>
            </a:pPr>
            <a:r>
              <a:rPr lang="en-US" sz="2000" b="0" dirty="0">
                <a:effectLst/>
                <a:latin typeface="Times New Roman"/>
                <a:ea typeface="Times New Roman"/>
                <a:cs typeface="Times New Roman"/>
              </a:rPr>
              <a:t> </a:t>
            </a:r>
          </a:p>
          <a:p>
            <a:pPr marL="274320" marR="0" algn="just">
              <a:lnSpc>
                <a:spcPct val="115000"/>
              </a:lnSpc>
              <a:spcBef>
                <a:spcPts val="0"/>
              </a:spcBef>
              <a:spcAft>
                <a:spcPts val="0"/>
              </a:spcAft>
              <a:tabLst>
                <a:tab pos="2094865" algn="l"/>
              </a:tabLst>
            </a:pPr>
            <a:r>
              <a:rPr lang="en-US" sz="3200" dirty="0">
                <a:latin typeface="Times New Roman"/>
                <a:ea typeface="Times New Roman"/>
                <a:cs typeface="Times New Roman"/>
              </a:rPr>
              <a:t>   </a:t>
            </a:r>
            <a:endParaRPr lang="en-US" sz="2000" b="0" dirty="0">
              <a:latin typeface="Times New Roman" pitchFamily="18" charset="0"/>
              <a:cs typeface="Times New Roman" pitchFamily="18" charset="0"/>
            </a:endParaRPr>
          </a:p>
        </p:txBody>
      </p:sp>
      <p:sp>
        <p:nvSpPr>
          <p:cNvPr id="5" name="object 3"/>
          <p:cNvSpPr txBox="1">
            <a:spLocks/>
          </p:cNvSpPr>
          <p:nvPr/>
        </p:nvSpPr>
        <p:spPr>
          <a:xfrm>
            <a:off x="938051" y="407703"/>
            <a:ext cx="7391400" cy="543931"/>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274320" lvl="0" algn="ctr">
              <a:lnSpc>
                <a:spcPct val="115000"/>
              </a:lnSpc>
              <a:spcBef>
                <a:spcPts val="0"/>
              </a:spcBef>
              <a:tabLst>
                <a:tab pos="2094865" algn="l"/>
              </a:tabLst>
            </a:pPr>
            <a:r>
              <a:rPr lang="en-US" sz="3200" b="1" cap="none" dirty="0">
                <a:solidFill>
                  <a:srgbClr val="000000"/>
                </a:solidFill>
                <a:latin typeface="Times New Roman"/>
                <a:ea typeface="Times New Roman"/>
                <a:cs typeface="Times New Roman"/>
              </a:rPr>
              <a:t>Joule – Thomson coefficient</a:t>
            </a:r>
            <a:endParaRPr lang="en-US" sz="2400" b="1" cap="none" dirty="0">
              <a:solidFill>
                <a:srgbClr val="000000"/>
              </a:solidFill>
              <a:latin typeface="Calibri"/>
              <a:ea typeface="Times New Roman"/>
              <a:cs typeface="Times New Roman"/>
            </a:endParaRPr>
          </a:p>
        </p:txBody>
      </p:sp>
      <p:sp>
        <p:nvSpPr>
          <p:cNvPr id="8" name="Rectangle 7"/>
          <p:cNvSpPr/>
          <p:nvPr/>
        </p:nvSpPr>
        <p:spPr>
          <a:xfrm>
            <a:off x="1143000" y="1150364"/>
            <a:ext cx="7713518" cy="5613845"/>
          </a:xfrm>
          <a:prstGeom prst="rect">
            <a:avLst/>
          </a:prstGeom>
        </p:spPr>
        <p:txBody>
          <a:bodyPr wrap="square">
            <a:spAutoFit/>
          </a:bodyPr>
          <a:lstStyle/>
          <a:p>
            <a:pPr marR="0" lvl="0" algn="just">
              <a:lnSpc>
                <a:spcPct val="115000"/>
              </a:lnSpc>
              <a:spcBef>
                <a:spcPts val="0"/>
              </a:spcBef>
              <a:spcAft>
                <a:spcPts val="0"/>
              </a:spcAft>
              <a:tabLst>
                <a:tab pos="2094865" algn="l"/>
              </a:tabLst>
            </a:pPr>
            <a:r>
              <a:rPr lang="en-US" sz="3200" dirty="0">
                <a:latin typeface="Times New Roman"/>
                <a:ea typeface="Times New Roman"/>
                <a:cs typeface="Times New Roman"/>
              </a:rPr>
              <a:t>The temperature at which the sign of µ changes is called </a:t>
            </a:r>
            <a:r>
              <a:rPr lang="en-US" sz="3200" b="1" dirty="0">
                <a:latin typeface="Times New Roman"/>
                <a:ea typeface="Times New Roman"/>
                <a:cs typeface="Times New Roman"/>
              </a:rPr>
              <a:t>inversion temperature.</a:t>
            </a:r>
          </a:p>
          <a:p>
            <a:pPr marR="0" lvl="0" algn="just">
              <a:lnSpc>
                <a:spcPct val="115000"/>
              </a:lnSpc>
              <a:spcBef>
                <a:spcPts val="0"/>
              </a:spcBef>
              <a:spcAft>
                <a:spcPts val="0"/>
              </a:spcAft>
              <a:tabLst>
                <a:tab pos="2094865" algn="l"/>
              </a:tabLst>
            </a:pPr>
            <a:r>
              <a:rPr lang="en-US" sz="3200" dirty="0">
                <a:latin typeface="Times New Roman"/>
                <a:ea typeface="Times New Roman"/>
                <a:cs typeface="Times New Roman"/>
              </a:rPr>
              <a:t>The inversion temperatures of most of the gases are much higher than the room temperature and hence these gases undergo cooling on adiabatic expansion at room temperature.</a:t>
            </a:r>
            <a:endParaRPr lang="en-US" sz="2400" dirty="0">
              <a:latin typeface="Calibri"/>
              <a:ea typeface="Times New Roman"/>
              <a:cs typeface="Times New Roman"/>
            </a:endParaRPr>
          </a:p>
          <a:p>
            <a:pPr marR="0" lvl="0" algn="just">
              <a:lnSpc>
                <a:spcPct val="115000"/>
              </a:lnSpc>
              <a:spcBef>
                <a:spcPts val="0"/>
              </a:spcBef>
              <a:spcAft>
                <a:spcPts val="0"/>
              </a:spcAft>
              <a:tabLst>
                <a:tab pos="2094865" algn="l"/>
              </a:tabLst>
            </a:pPr>
            <a:endParaRPr lang="en-US" sz="3200" dirty="0">
              <a:latin typeface="Calibri"/>
              <a:ea typeface="Times New Roman"/>
              <a:cs typeface="Times New Roman"/>
            </a:endParaRPr>
          </a:p>
          <a:p>
            <a:pPr marR="0" lvl="0" algn="just">
              <a:lnSpc>
                <a:spcPct val="115000"/>
              </a:lnSpc>
              <a:spcBef>
                <a:spcPts val="0"/>
              </a:spcBef>
              <a:spcAft>
                <a:spcPts val="0"/>
              </a:spcAft>
              <a:tabLst>
                <a:tab pos="2094865" algn="l"/>
              </a:tabLst>
            </a:pPr>
            <a:endParaRPr lang="en-US" sz="2800" dirty="0">
              <a:latin typeface="Calibri"/>
              <a:ea typeface="Times New Roman"/>
              <a:cs typeface="Times New Roman"/>
            </a:endParaRPr>
          </a:p>
          <a:p>
            <a:pPr marR="0" lvl="0" algn="just">
              <a:lnSpc>
                <a:spcPct val="115000"/>
              </a:lnSpc>
              <a:spcBef>
                <a:spcPts val="0"/>
              </a:spcBef>
              <a:spcAft>
                <a:spcPts val="0"/>
              </a:spcAft>
              <a:tabLst>
                <a:tab pos="2094865" algn="l"/>
              </a:tabLst>
            </a:pPr>
            <a:endParaRPr lang="en-US" sz="2800" dirty="0">
              <a:effectLst/>
              <a:latin typeface="Calibri"/>
              <a:ea typeface="Times New Roman"/>
              <a:cs typeface="Times New Roman"/>
            </a:endParaRPr>
          </a:p>
        </p:txBody>
      </p:sp>
    </p:spTree>
    <p:extLst>
      <p:ext uri="{BB962C8B-B14F-4D97-AF65-F5344CB8AC3E}">
        <p14:creationId xmlns:p14="http://schemas.microsoft.com/office/powerpoint/2010/main" val="3989313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3264" y="1150365"/>
            <a:ext cx="7800975" cy="1737014"/>
          </a:xfrm>
          <a:prstGeom prst="rect">
            <a:avLst/>
          </a:prstGeom>
        </p:spPr>
        <p:txBody>
          <a:bodyPr vert="horz" wrap="square" lIns="0" tIns="13335" rIns="0" bIns="0" rtlCol="0">
            <a:spAutoFit/>
          </a:bodyPr>
          <a:lstStyle/>
          <a:p>
            <a:pPr>
              <a:spcBef>
                <a:spcPts val="20"/>
              </a:spcBef>
            </a:pPr>
            <a:endParaRPr lang="en-US" sz="2800" dirty="0">
              <a:latin typeface="Times New Roman" pitchFamily="18" charset="0"/>
              <a:cs typeface="Times New Roman" pitchFamily="18" charset="0"/>
            </a:endParaRPr>
          </a:p>
          <a:p>
            <a:pPr marL="12700">
              <a:lnSpc>
                <a:spcPct val="100000"/>
              </a:lnSpc>
            </a:pPr>
            <a:endParaRPr lang="en-US" sz="2800" b="1" spc="-5" dirty="0">
              <a:solidFill>
                <a:srgbClr val="001F5F"/>
              </a:solidFill>
              <a:latin typeface="Carlito"/>
              <a:cs typeface="Carlito"/>
            </a:endParaRPr>
          </a:p>
          <a:p>
            <a:pPr marL="12700">
              <a:lnSpc>
                <a:spcPct val="100000"/>
              </a:lnSpc>
            </a:pPr>
            <a:endParaRPr lang="en-US" sz="2800" dirty="0">
              <a:latin typeface="Carlito"/>
              <a:cs typeface="Carlito"/>
            </a:endParaRPr>
          </a:p>
          <a:p>
            <a:pPr marL="12700">
              <a:lnSpc>
                <a:spcPct val="100000"/>
              </a:lnSpc>
            </a:pPr>
            <a:r>
              <a:rPr lang="en-US" sz="2800" spc="-10" dirty="0">
                <a:latin typeface="Carlito"/>
                <a:cs typeface="Carlito"/>
              </a:rPr>
              <a:t>    </a:t>
            </a:r>
            <a:endParaRPr lang="en-US" sz="2800" dirty="0">
              <a:latin typeface="Carlito"/>
              <a:cs typeface="Carlito"/>
            </a:endParaRPr>
          </a:p>
        </p:txBody>
      </p:sp>
      <p:sp>
        <p:nvSpPr>
          <p:cNvPr id="4" name="object 4"/>
          <p:cNvSpPr txBox="1">
            <a:spLocks/>
          </p:cNvSpPr>
          <p:nvPr/>
        </p:nvSpPr>
        <p:spPr>
          <a:xfrm>
            <a:off x="363682" y="858982"/>
            <a:ext cx="8492836" cy="933717"/>
          </a:xfrm>
          <a:prstGeom prst="rect">
            <a:avLst/>
          </a:prstGeom>
        </p:spPr>
        <p:txBody>
          <a:bodyPr vert="horz" wrap="square" lIns="0" tIns="13335" rIns="0" bIns="0" rtlCol="0">
            <a:sp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274320" marR="0" algn="just">
              <a:lnSpc>
                <a:spcPct val="115000"/>
              </a:lnSpc>
              <a:spcBef>
                <a:spcPts val="0"/>
              </a:spcBef>
              <a:spcAft>
                <a:spcPts val="0"/>
              </a:spcAft>
              <a:tabLst>
                <a:tab pos="2094865" algn="l"/>
              </a:tabLst>
            </a:pPr>
            <a:r>
              <a:rPr lang="en-US" sz="2000" b="0" dirty="0">
                <a:effectLst/>
                <a:latin typeface="Times New Roman"/>
                <a:ea typeface="Times New Roman"/>
                <a:cs typeface="Times New Roman"/>
              </a:rPr>
              <a:t> </a:t>
            </a:r>
          </a:p>
          <a:p>
            <a:pPr marL="274320" marR="0" algn="just">
              <a:lnSpc>
                <a:spcPct val="115000"/>
              </a:lnSpc>
              <a:spcBef>
                <a:spcPts val="0"/>
              </a:spcBef>
              <a:spcAft>
                <a:spcPts val="0"/>
              </a:spcAft>
              <a:tabLst>
                <a:tab pos="2094865" algn="l"/>
              </a:tabLst>
            </a:pPr>
            <a:r>
              <a:rPr lang="en-US" sz="3200" dirty="0">
                <a:latin typeface="Times New Roman"/>
                <a:ea typeface="Times New Roman"/>
                <a:cs typeface="Times New Roman"/>
              </a:rPr>
              <a:t>   </a:t>
            </a:r>
            <a:endParaRPr lang="en-US" sz="2000" b="0" dirty="0">
              <a:latin typeface="Times New Roman" pitchFamily="18" charset="0"/>
              <a:cs typeface="Times New Roman" pitchFamily="18" charset="0"/>
            </a:endParaRPr>
          </a:p>
        </p:txBody>
      </p:sp>
      <p:sp>
        <p:nvSpPr>
          <p:cNvPr id="5" name="object 3"/>
          <p:cNvSpPr txBox="1">
            <a:spLocks/>
          </p:cNvSpPr>
          <p:nvPr/>
        </p:nvSpPr>
        <p:spPr>
          <a:xfrm>
            <a:off x="938051" y="407703"/>
            <a:ext cx="7391400" cy="543931"/>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274320" lvl="0" algn="ctr">
              <a:lnSpc>
                <a:spcPct val="115000"/>
              </a:lnSpc>
              <a:spcBef>
                <a:spcPts val="0"/>
              </a:spcBef>
              <a:tabLst>
                <a:tab pos="2094865" algn="l"/>
              </a:tabLst>
            </a:pPr>
            <a:r>
              <a:rPr lang="en-US" sz="3200" b="1" cap="none" dirty="0">
                <a:solidFill>
                  <a:srgbClr val="000000"/>
                </a:solidFill>
                <a:latin typeface="Times New Roman"/>
                <a:ea typeface="Times New Roman"/>
                <a:cs typeface="Times New Roman"/>
              </a:rPr>
              <a:t>Joule – Thomson coefficient</a:t>
            </a:r>
            <a:endParaRPr lang="en-US" sz="2400" b="1" cap="none" dirty="0">
              <a:solidFill>
                <a:srgbClr val="000000"/>
              </a:solidFill>
              <a:latin typeface="Calibri"/>
              <a:ea typeface="Times New Roman"/>
              <a:cs typeface="Times New Roman"/>
            </a:endParaRPr>
          </a:p>
        </p:txBody>
      </p:sp>
      <p:sp>
        <p:nvSpPr>
          <p:cNvPr id="8" name="Rectangle 7"/>
          <p:cNvSpPr/>
          <p:nvPr/>
        </p:nvSpPr>
        <p:spPr>
          <a:xfrm>
            <a:off x="1143000" y="1150364"/>
            <a:ext cx="7713518" cy="4622804"/>
          </a:xfrm>
          <a:prstGeom prst="rect">
            <a:avLst/>
          </a:prstGeom>
        </p:spPr>
        <p:txBody>
          <a:bodyPr wrap="square">
            <a:spAutoFit/>
          </a:bodyPr>
          <a:lstStyle/>
          <a:p>
            <a:pPr marR="0" lvl="0" algn="just">
              <a:lnSpc>
                <a:spcPct val="115000"/>
              </a:lnSpc>
              <a:spcBef>
                <a:spcPts val="0"/>
              </a:spcBef>
              <a:spcAft>
                <a:spcPts val="0"/>
              </a:spcAft>
              <a:tabLst>
                <a:tab pos="2094865" algn="l"/>
              </a:tabLst>
            </a:pPr>
            <a:r>
              <a:rPr lang="en-US" sz="4000" dirty="0">
                <a:latin typeface="Times New Roman"/>
                <a:ea typeface="Times New Roman"/>
                <a:cs typeface="Times New Roman"/>
              </a:rPr>
              <a:t>It has been found that at a particular pressure, every gas has a definite temperature at which µ = 0, below this temperature µ = +</a:t>
            </a:r>
            <a:r>
              <a:rPr lang="en-US" sz="4000" dirty="0" err="1">
                <a:latin typeface="Times New Roman"/>
                <a:ea typeface="Times New Roman"/>
                <a:cs typeface="Times New Roman"/>
              </a:rPr>
              <a:t>ve</a:t>
            </a:r>
            <a:r>
              <a:rPr lang="en-US" sz="4000" dirty="0">
                <a:latin typeface="Times New Roman"/>
                <a:ea typeface="Times New Roman"/>
                <a:cs typeface="Times New Roman"/>
              </a:rPr>
              <a:t> and above this temperature µ = -</a:t>
            </a:r>
            <a:r>
              <a:rPr lang="en-US" sz="4000" dirty="0" err="1">
                <a:latin typeface="Times New Roman"/>
                <a:ea typeface="Times New Roman"/>
                <a:cs typeface="Times New Roman"/>
              </a:rPr>
              <a:t>ve</a:t>
            </a:r>
            <a:r>
              <a:rPr lang="en-US" sz="4000" dirty="0">
                <a:latin typeface="Times New Roman"/>
                <a:ea typeface="Times New Roman"/>
                <a:cs typeface="Times New Roman"/>
              </a:rPr>
              <a:t>.</a:t>
            </a:r>
            <a:endParaRPr lang="en-US" sz="3200" dirty="0">
              <a:latin typeface="Calibri"/>
              <a:ea typeface="Times New Roman"/>
              <a:cs typeface="Times New Roman"/>
            </a:endParaRPr>
          </a:p>
          <a:p>
            <a:pPr marR="0" lvl="0" algn="just">
              <a:lnSpc>
                <a:spcPct val="115000"/>
              </a:lnSpc>
              <a:spcBef>
                <a:spcPts val="0"/>
              </a:spcBef>
              <a:spcAft>
                <a:spcPts val="0"/>
              </a:spcAft>
              <a:tabLst>
                <a:tab pos="2094865" algn="l"/>
              </a:tabLst>
            </a:pPr>
            <a:endParaRPr lang="en-US" sz="2800" dirty="0">
              <a:latin typeface="Calibri"/>
              <a:ea typeface="Times New Roman"/>
              <a:cs typeface="Times New Roman"/>
            </a:endParaRPr>
          </a:p>
          <a:p>
            <a:pPr marR="0" lvl="0" algn="just">
              <a:lnSpc>
                <a:spcPct val="115000"/>
              </a:lnSpc>
              <a:spcBef>
                <a:spcPts val="0"/>
              </a:spcBef>
              <a:spcAft>
                <a:spcPts val="0"/>
              </a:spcAft>
              <a:tabLst>
                <a:tab pos="2094865" algn="l"/>
              </a:tabLst>
            </a:pPr>
            <a:endParaRPr lang="en-US" sz="2800" dirty="0">
              <a:effectLst/>
              <a:latin typeface="Calibri"/>
              <a:ea typeface="Times New Roman"/>
              <a:cs typeface="Times New Roman"/>
            </a:endParaRPr>
          </a:p>
        </p:txBody>
      </p:sp>
    </p:spTree>
    <p:extLst>
      <p:ext uri="{BB962C8B-B14F-4D97-AF65-F5344CB8AC3E}">
        <p14:creationId xmlns:p14="http://schemas.microsoft.com/office/powerpoint/2010/main" val="823726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50" y="533400"/>
            <a:ext cx="7143750" cy="762000"/>
          </a:xfrm>
        </p:spPr>
        <p:txBody>
          <a:bodyPr/>
          <a:lstStyle/>
          <a:p>
            <a:pPr algn="l"/>
            <a:r>
              <a:rPr lang="en-US" dirty="0"/>
              <a:t>Contents…</a:t>
            </a:r>
          </a:p>
        </p:txBody>
      </p:sp>
      <p:sp>
        <p:nvSpPr>
          <p:cNvPr id="9" name="Subtitle 8"/>
          <p:cNvSpPr>
            <a:spLocks noGrp="1"/>
          </p:cNvSpPr>
          <p:nvPr>
            <p:ph type="subTitle" idx="1"/>
          </p:nvPr>
        </p:nvSpPr>
        <p:spPr>
          <a:xfrm>
            <a:off x="152400" y="609600"/>
            <a:ext cx="7543800" cy="4572000"/>
          </a:xfrm>
        </p:spPr>
        <p:txBody>
          <a:bodyPr anchor="ctr">
            <a:noAutofit/>
          </a:bodyPr>
          <a:lstStyle/>
          <a:p>
            <a:pPr algn="l"/>
            <a:endParaRPr lang="en-IN" sz="3600" dirty="0">
              <a:solidFill>
                <a:srgbClr val="000000"/>
              </a:solidFill>
              <a:latin typeface="Times New Roman" pitchFamily="18" charset="0"/>
              <a:cs typeface="Times New Roman" pitchFamily="18" charset="0"/>
            </a:endParaRPr>
          </a:p>
          <a:p>
            <a:pPr marL="355600" indent="-342900">
              <a:lnSpc>
                <a:spcPct val="100000"/>
              </a:lnSpc>
              <a:spcBef>
                <a:spcPts val="1010"/>
              </a:spcBef>
              <a:buFont typeface="Arial"/>
              <a:buChar char="•"/>
              <a:tabLst>
                <a:tab pos="354965" algn="l"/>
                <a:tab pos="355600" algn="l"/>
              </a:tabLst>
            </a:pPr>
            <a:endParaRPr lang="en-US" sz="3000" spc="-5" dirty="0">
              <a:solidFill>
                <a:srgbClr val="C00000"/>
              </a:solidFill>
              <a:latin typeface="Times New Roman" pitchFamily="18" charset="0"/>
              <a:cs typeface="Times New Roman" pitchFamily="18" charset="0"/>
            </a:endParaRPr>
          </a:p>
          <a:p>
            <a:pPr marL="469900" indent="-457200">
              <a:lnSpc>
                <a:spcPct val="100000"/>
              </a:lnSpc>
              <a:spcBef>
                <a:spcPts val="1010"/>
              </a:spcBef>
              <a:buFont typeface="Wingdings" pitchFamily="2" charset="2"/>
              <a:buChar char="Ø"/>
              <a:tabLst>
                <a:tab pos="354965" algn="l"/>
                <a:tab pos="355600" algn="l"/>
              </a:tabLst>
            </a:pPr>
            <a:r>
              <a:rPr lang="en-US" sz="3000" cap="none" spc="-5" dirty="0">
                <a:solidFill>
                  <a:srgbClr val="C00000"/>
                </a:solidFill>
                <a:latin typeface="Times New Roman" pitchFamily="18" charset="0"/>
                <a:cs typeface="Times New Roman" pitchFamily="18" charset="0"/>
              </a:rPr>
              <a:t>Joule – Thomson effect</a:t>
            </a:r>
          </a:p>
          <a:p>
            <a:pPr marL="469900" indent="-457200">
              <a:lnSpc>
                <a:spcPct val="100000"/>
              </a:lnSpc>
              <a:spcBef>
                <a:spcPts val="1010"/>
              </a:spcBef>
              <a:buFont typeface="Wingdings" pitchFamily="2" charset="2"/>
              <a:buChar char="Ø"/>
              <a:tabLst>
                <a:tab pos="354965" algn="l"/>
                <a:tab pos="355600" algn="l"/>
              </a:tabLst>
            </a:pPr>
            <a:r>
              <a:rPr lang="en-US" sz="3000" cap="none" spc="-5" dirty="0">
                <a:solidFill>
                  <a:srgbClr val="C00000"/>
                </a:solidFill>
                <a:latin typeface="Times New Roman" pitchFamily="18" charset="0"/>
                <a:cs typeface="Times New Roman" pitchFamily="18" charset="0"/>
              </a:rPr>
              <a:t>Joule – Thomson coefficient</a:t>
            </a:r>
          </a:p>
          <a:p>
            <a:pPr marL="469900" indent="-457200">
              <a:lnSpc>
                <a:spcPct val="100000"/>
              </a:lnSpc>
              <a:spcBef>
                <a:spcPts val="1010"/>
              </a:spcBef>
              <a:buFont typeface="Wingdings" pitchFamily="2" charset="2"/>
              <a:buChar char="Ø"/>
              <a:tabLst>
                <a:tab pos="354965" algn="l"/>
                <a:tab pos="355600" algn="l"/>
              </a:tabLst>
            </a:pPr>
            <a:endParaRPr lang="en-US" sz="3000" cap="none" dirty="0">
              <a:latin typeface="Times New Roman" pitchFamily="18" charset="0"/>
              <a:cs typeface="Times New Roman" pitchFamily="18" charset="0"/>
            </a:endParaRPr>
          </a:p>
          <a:p>
            <a:pPr marL="12700">
              <a:lnSpc>
                <a:spcPct val="100000"/>
              </a:lnSpc>
              <a:spcBef>
                <a:spcPts val="1800"/>
              </a:spcBef>
              <a:tabLst>
                <a:tab pos="354965" algn="l"/>
                <a:tab pos="355600" algn="l"/>
              </a:tabLst>
            </a:pPr>
            <a:r>
              <a:rPr lang="en-US" sz="3000" cap="none" dirty="0">
                <a:solidFill>
                  <a:srgbClr val="6F2F9F"/>
                </a:solidFill>
                <a:latin typeface="Times New Roman" pitchFamily="18" charset="0"/>
                <a:cs typeface="Times New Roman" pitchFamily="18" charset="0"/>
              </a:rPr>
              <a:t>   </a:t>
            </a:r>
            <a:endParaRPr lang="en-IN" sz="4000" dirty="0"/>
          </a:p>
        </p:txBody>
      </p:sp>
    </p:spTree>
    <p:extLst>
      <p:ext uri="{BB962C8B-B14F-4D97-AF65-F5344CB8AC3E}">
        <p14:creationId xmlns:p14="http://schemas.microsoft.com/office/powerpoint/2010/main" val="1646549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1650" y="152400"/>
            <a:ext cx="5657850" cy="914400"/>
          </a:xfrm>
        </p:spPr>
        <p:txBody>
          <a:bodyPr>
            <a:normAutofit/>
          </a:bodyPr>
          <a:lstStyle/>
          <a:p>
            <a:r>
              <a:rPr lang="en-IN" sz="4000" dirty="0"/>
              <a:t>Thank You……</a:t>
            </a:r>
            <a:endParaRPr lang="en-US" dirty="0">
              <a:solidFill>
                <a:schemeClr val="accent6"/>
              </a:solidFill>
            </a:endParaRPr>
          </a:p>
        </p:txBody>
      </p:sp>
      <p:pic>
        <p:nvPicPr>
          <p:cNvPr id="9" name="Picture 2" descr="Image result for best thank you images for pp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447800"/>
            <a:ext cx="5657850" cy="4056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5483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3264" y="1150365"/>
            <a:ext cx="7800975" cy="1737014"/>
          </a:xfrm>
          <a:prstGeom prst="rect">
            <a:avLst/>
          </a:prstGeom>
        </p:spPr>
        <p:txBody>
          <a:bodyPr vert="horz" wrap="square" lIns="0" tIns="13335" rIns="0" bIns="0" rtlCol="0">
            <a:spAutoFit/>
          </a:bodyPr>
          <a:lstStyle/>
          <a:p>
            <a:pPr>
              <a:spcBef>
                <a:spcPts val="20"/>
              </a:spcBef>
            </a:pPr>
            <a:endParaRPr lang="en-US" sz="2800" dirty="0">
              <a:latin typeface="Times New Roman" pitchFamily="18" charset="0"/>
              <a:cs typeface="Times New Roman" pitchFamily="18" charset="0"/>
            </a:endParaRPr>
          </a:p>
          <a:p>
            <a:pPr marL="12700">
              <a:lnSpc>
                <a:spcPct val="100000"/>
              </a:lnSpc>
            </a:pPr>
            <a:endParaRPr lang="en-US" sz="2800" b="1" spc="-5" dirty="0">
              <a:solidFill>
                <a:srgbClr val="001F5F"/>
              </a:solidFill>
              <a:latin typeface="Carlito"/>
              <a:cs typeface="Carlito"/>
            </a:endParaRPr>
          </a:p>
          <a:p>
            <a:pPr marL="12700">
              <a:lnSpc>
                <a:spcPct val="100000"/>
              </a:lnSpc>
            </a:pPr>
            <a:endParaRPr lang="en-US" sz="2800" dirty="0">
              <a:latin typeface="Carlito"/>
              <a:cs typeface="Carlito"/>
            </a:endParaRPr>
          </a:p>
          <a:p>
            <a:pPr marL="12700">
              <a:lnSpc>
                <a:spcPct val="100000"/>
              </a:lnSpc>
            </a:pPr>
            <a:r>
              <a:rPr lang="en-US" sz="2800" spc="-10" dirty="0">
                <a:latin typeface="Carlito"/>
                <a:cs typeface="Carlito"/>
              </a:rPr>
              <a:t>    </a:t>
            </a:r>
            <a:endParaRPr lang="en-US" sz="2800" dirty="0">
              <a:latin typeface="Carlito"/>
              <a:cs typeface="Carlito"/>
            </a:endParaRPr>
          </a:p>
        </p:txBody>
      </p:sp>
      <p:sp>
        <p:nvSpPr>
          <p:cNvPr id="4" name="object 4"/>
          <p:cNvSpPr txBox="1">
            <a:spLocks/>
          </p:cNvSpPr>
          <p:nvPr/>
        </p:nvSpPr>
        <p:spPr>
          <a:xfrm>
            <a:off x="193964" y="838200"/>
            <a:ext cx="8569036" cy="4709110"/>
          </a:xfrm>
          <a:prstGeom prst="rect">
            <a:avLst/>
          </a:prstGeom>
        </p:spPr>
        <p:txBody>
          <a:bodyPr vert="horz" wrap="square" lIns="0" tIns="13335" rIns="0" bIns="0" rtlCol="0">
            <a:sp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274320" marR="0" algn="just">
              <a:lnSpc>
                <a:spcPct val="115000"/>
              </a:lnSpc>
              <a:spcBef>
                <a:spcPts val="0"/>
              </a:spcBef>
              <a:spcAft>
                <a:spcPts val="0"/>
              </a:spcAft>
              <a:tabLst>
                <a:tab pos="2094865" algn="l"/>
              </a:tabLst>
            </a:pPr>
            <a:r>
              <a:rPr lang="en-US" sz="2400" b="0" dirty="0">
                <a:latin typeface="Times New Roman" pitchFamily="18" charset="0"/>
                <a:ea typeface="Times New Roman"/>
                <a:cs typeface="Times New Roman" pitchFamily="18" charset="0"/>
              </a:rPr>
              <a:t>    </a:t>
            </a:r>
          </a:p>
          <a:p>
            <a:pPr marL="274320" marR="0" algn="just">
              <a:lnSpc>
                <a:spcPct val="115000"/>
              </a:lnSpc>
              <a:spcBef>
                <a:spcPts val="0"/>
              </a:spcBef>
              <a:spcAft>
                <a:spcPts val="1000"/>
              </a:spcAft>
            </a:pPr>
            <a:r>
              <a:rPr lang="en-US" sz="2800" b="0" dirty="0">
                <a:latin typeface="Times New Roman"/>
                <a:ea typeface="Times New Roman"/>
                <a:cs typeface="Times New Roman"/>
              </a:rPr>
              <a:t>   </a:t>
            </a:r>
            <a:r>
              <a:rPr lang="en-US" sz="3200" b="0" dirty="0">
                <a:latin typeface="Times New Roman"/>
                <a:ea typeface="Times New Roman"/>
                <a:cs typeface="Times New Roman"/>
              </a:rPr>
              <a:t>Statement: The phenomenon of change of temperature produced when a gas is made to expand adiabatically from a region of high pressure to a region of low pressure is known as the Joule – Thomson effect.</a:t>
            </a:r>
            <a:endParaRPr lang="en-US" sz="2400" b="0" dirty="0">
              <a:latin typeface="Calibri"/>
              <a:ea typeface="Times New Roman"/>
              <a:cs typeface="Times New Roman"/>
            </a:endParaRPr>
          </a:p>
          <a:p>
            <a:pPr marL="274320" marR="0" algn="just">
              <a:lnSpc>
                <a:spcPct val="115000"/>
              </a:lnSpc>
              <a:spcBef>
                <a:spcPts val="0"/>
              </a:spcBef>
              <a:spcAft>
                <a:spcPts val="0"/>
              </a:spcAft>
              <a:tabLst>
                <a:tab pos="2094865" algn="l"/>
              </a:tabLst>
            </a:pPr>
            <a:r>
              <a:rPr lang="en-US" sz="2800" b="0" dirty="0">
                <a:effectLst/>
                <a:latin typeface="Times New Roman"/>
                <a:ea typeface="Times New Roman"/>
                <a:cs typeface="Times New Roman"/>
              </a:rPr>
              <a:t> </a:t>
            </a:r>
            <a:endParaRPr lang="en-US" sz="2800" b="0" dirty="0">
              <a:effectLst/>
              <a:latin typeface="Calibri"/>
              <a:ea typeface="Times New Roman"/>
              <a:cs typeface="Times New Roman"/>
            </a:endParaRPr>
          </a:p>
          <a:p>
            <a:pPr marL="274320" marR="0" algn="just">
              <a:lnSpc>
                <a:spcPct val="115000"/>
              </a:lnSpc>
              <a:spcBef>
                <a:spcPts val="0"/>
              </a:spcBef>
              <a:spcAft>
                <a:spcPts val="0"/>
              </a:spcAft>
              <a:tabLst>
                <a:tab pos="2094865" algn="l"/>
              </a:tabLst>
            </a:pPr>
            <a:endParaRPr lang="en-US" sz="2000" b="0" dirty="0">
              <a:effectLst/>
              <a:latin typeface="Calibri"/>
              <a:ea typeface="Times New Roman"/>
              <a:cs typeface="Times New Roman"/>
            </a:endParaRPr>
          </a:p>
          <a:p>
            <a:pPr marL="274320" marR="252095" algn="just">
              <a:lnSpc>
                <a:spcPct val="150000"/>
              </a:lnSpc>
              <a:spcBef>
                <a:spcPts val="0"/>
              </a:spcBef>
              <a:spcAft>
                <a:spcPts val="1000"/>
              </a:spcAft>
              <a:tabLst>
                <a:tab pos="2094865" algn="l"/>
              </a:tabLst>
            </a:pPr>
            <a:endParaRPr lang="en-US" sz="2000" b="0" dirty="0">
              <a:latin typeface="Times New Roman" pitchFamily="18" charset="0"/>
              <a:cs typeface="Times New Roman" pitchFamily="18" charset="0"/>
            </a:endParaRPr>
          </a:p>
        </p:txBody>
      </p:sp>
      <p:sp>
        <p:nvSpPr>
          <p:cNvPr id="5" name="object 3"/>
          <p:cNvSpPr txBox="1">
            <a:spLocks/>
          </p:cNvSpPr>
          <p:nvPr/>
        </p:nvSpPr>
        <p:spPr>
          <a:xfrm>
            <a:off x="914400" y="228600"/>
            <a:ext cx="7391400" cy="888064"/>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b="1" dirty="0"/>
              <a:t>Joule – Thomson effect</a:t>
            </a:r>
            <a:endParaRPr lang="en-US" dirty="0"/>
          </a:p>
          <a:p>
            <a:pPr marL="12700" algn="ctr">
              <a:spcBef>
                <a:spcPts val="105"/>
              </a:spcBef>
            </a:pPr>
            <a:endParaRPr lang="en-US" dirty="0"/>
          </a:p>
        </p:txBody>
      </p:sp>
    </p:spTree>
    <p:extLst>
      <p:ext uri="{BB962C8B-B14F-4D97-AF65-F5344CB8AC3E}">
        <p14:creationId xmlns:p14="http://schemas.microsoft.com/office/powerpoint/2010/main" val="2932828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3264" y="1150365"/>
            <a:ext cx="7800975" cy="1737014"/>
          </a:xfrm>
          <a:prstGeom prst="rect">
            <a:avLst/>
          </a:prstGeom>
        </p:spPr>
        <p:txBody>
          <a:bodyPr vert="horz" wrap="square" lIns="0" tIns="13335" rIns="0" bIns="0" rtlCol="0">
            <a:spAutoFit/>
          </a:bodyPr>
          <a:lstStyle/>
          <a:p>
            <a:pPr>
              <a:spcBef>
                <a:spcPts val="20"/>
              </a:spcBef>
            </a:pPr>
            <a:endParaRPr lang="en-US" sz="2800" dirty="0">
              <a:latin typeface="Times New Roman" pitchFamily="18" charset="0"/>
              <a:cs typeface="Times New Roman" pitchFamily="18" charset="0"/>
            </a:endParaRPr>
          </a:p>
          <a:p>
            <a:pPr marL="12700">
              <a:lnSpc>
                <a:spcPct val="100000"/>
              </a:lnSpc>
            </a:pPr>
            <a:endParaRPr lang="en-US" sz="2800" b="1" spc="-5" dirty="0">
              <a:solidFill>
                <a:srgbClr val="001F5F"/>
              </a:solidFill>
              <a:latin typeface="Carlito"/>
              <a:cs typeface="Carlito"/>
            </a:endParaRPr>
          </a:p>
          <a:p>
            <a:pPr marL="12700">
              <a:lnSpc>
                <a:spcPct val="100000"/>
              </a:lnSpc>
            </a:pPr>
            <a:endParaRPr lang="en-US" sz="2800" dirty="0">
              <a:latin typeface="Carlito"/>
              <a:cs typeface="Carlito"/>
            </a:endParaRPr>
          </a:p>
          <a:p>
            <a:pPr marL="12700">
              <a:lnSpc>
                <a:spcPct val="100000"/>
              </a:lnSpc>
            </a:pPr>
            <a:r>
              <a:rPr lang="en-US" sz="2800" spc="-10" dirty="0">
                <a:latin typeface="Carlito"/>
                <a:cs typeface="Carlito"/>
              </a:rPr>
              <a:t>    </a:t>
            </a:r>
            <a:endParaRPr lang="en-US" sz="2800" dirty="0">
              <a:latin typeface="Carlito"/>
              <a:cs typeface="Carlito"/>
            </a:endParaRPr>
          </a:p>
        </p:txBody>
      </p:sp>
      <p:sp>
        <p:nvSpPr>
          <p:cNvPr id="4" name="object 4"/>
          <p:cNvSpPr txBox="1">
            <a:spLocks/>
          </p:cNvSpPr>
          <p:nvPr/>
        </p:nvSpPr>
        <p:spPr>
          <a:xfrm>
            <a:off x="193964" y="838200"/>
            <a:ext cx="8569036" cy="5275419"/>
          </a:xfrm>
          <a:prstGeom prst="rect">
            <a:avLst/>
          </a:prstGeom>
        </p:spPr>
        <p:txBody>
          <a:bodyPr vert="horz" wrap="square" lIns="0" tIns="13335" rIns="0" bIns="0" rtlCol="0">
            <a:sp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274320" marR="0" algn="just">
              <a:lnSpc>
                <a:spcPct val="115000"/>
              </a:lnSpc>
              <a:spcBef>
                <a:spcPts val="0"/>
              </a:spcBef>
              <a:spcAft>
                <a:spcPts val="0"/>
              </a:spcAft>
              <a:tabLst>
                <a:tab pos="2094865" algn="l"/>
              </a:tabLst>
            </a:pPr>
            <a:r>
              <a:rPr lang="en-US" sz="2400" b="0" dirty="0">
                <a:latin typeface="Times New Roman" pitchFamily="18" charset="0"/>
                <a:ea typeface="Times New Roman"/>
                <a:cs typeface="Times New Roman" pitchFamily="18" charset="0"/>
              </a:rPr>
              <a:t>    </a:t>
            </a:r>
          </a:p>
          <a:p>
            <a:pPr marL="274320" marR="0" algn="just">
              <a:lnSpc>
                <a:spcPct val="115000"/>
              </a:lnSpc>
              <a:spcBef>
                <a:spcPts val="0"/>
              </a:spcBef>
              <a:spcAft>
                <a:spcPts val="1000"/>
              </a:spcAft>
            </a:pPr>
            <a:r>
              <a:rPr lang="en-US" sz="2800" b="0" dirty="0">
                <a:latin typeface="Times New Roman"/>
                <a:ea typeface="Times New Roman"/>
                <a:cs typeface="Times New Roman"/>
              </a:rPr>
              <a:t>   </a:t>
            </a:r>
            <a:r>
              <a:rPr lang="en-US" sz="3200" b="0" dirty="0">
                <a:latin typeface="Times New Roman"/>
                <a:ea typeface="Times New Roman"/>
                <a:cs typeface="Times New Roman"/>
              </a:rPr>
              <a:t>Joule and Thomson observed that when a compressed gas is forced through a porous plug into vacuum or a region of low pressure, under adiabatic conditions, it gets appreciably cooled. Hydrogen and Helium are exceptional as they get warmed up under similar conditions.</a:t>
            </a:r>
            <a:endParaRPr lang="en-US" sz="2400" b="0" dirty="0">
              <a:latin typeface="Calibri"/>
              <a:ea typeface="Times New Roman"/>
              <a:cs typeface="Times New Roman"/>
            </a:endParaRPr>
          </a:p>
          <a:p>
            <a:pPr marL="274320" marR="0" algn="just">
              <a:lnSpc>
                <a:spcPct val="115000"/>
              </a:lnSpc>
              <a:spcBef>
                <a:spcPts val="0"/>
              </a:spcBef>
              <a:spcAft>
                <a:spcPts val="0"/>
              </a:spcAft>
              <a:tabLst>
                <a:tab pos="2094865" algn="l"/>
              </a:tabLst>
            </a:pPr>
            <a:r>
              <a:rPr lang="en-US" sz="2800" b="0" dirty="0">
                <a:effectLst/>
                <a:latin typeface="Times New Roman"/>
                <a:ea typeface="Times New Roman"/>
                <a:cs typeface="Times New Roman"/>
              </a:rPr>
              <a:t> </a:t>
            </a:r>
            <a:endParaRPr lang="en-US" sz="2800" b="0" dirty="0">
              <a:effectLst/>
              <a:latin typeface="Calibri"/>
              <a:ea typeface="Times New Roman"/>
              <a:cs typeface="Times New Roman"/>
            </a:endParaRPr>
          </a:p>
          <a:p>
            <a:pPr marL="274320" marR="0" algn="just">
              <a:lnSpc>
                <a:spcPct val="115000"/>
              </a:lnSpc>
              <a:spcBef>
                <a:spcPts val="0"/>
              </a:spcBef>
              <a:spcAft>
                <a:spcPts val="0"/>
              </a:spcAft>
              <a:tabLst>
                <a:tab pos="2094865" algn="l"/>
              </a:tabLst>
            </a:pPr>
            <a:endParaRPr lang="en-US" sz="2000" b="0" dirty="0">
              <a:effectLst/>
              <a:latin typeface="Calibri"/>
              <a:ea typeface="Times New Roman"/>
              <a:cs typeface="Times New Roman"/>
            </a:endParaRPr>
          </a:p>
          <a:p>
            <a:pPr marL="274320" marR="252095" algn="just">
              <a:lnSpc>
                <a:spcPct val="150000"/>
              </a:lnSpc>
              <a:spcBef>
                <a:spcPts val="0"/>
              </a:spcBef>
              <a:spcAft>
                <a:spcPts val="1000"/>
              </a:spcAft>
              <a:tabLst>
                <a:tab pos="2094865" algn="l"/>
              </a:tabLst>
            </a:pPr>
            <a:endParaRPr lang="en-US" sz="2000" b="0" dirty="0">
              <a:latin typeface="Times New Roman" pitchFamily="18" charset="0"/>
              <a:cs typeface="Times New Roman" pitchFamily="18" charset="0"/>
            </a:endParaRPr>
          </a:p>
        </p:txBody>
      </p:sp>
      <p:sp>
        <p:nvSpPr>
          <p:cNvPr id="5" name="object 3"/>
          <p:cNvSpPr txBox="1">
            <a:spLocks/>
          </p:cNvSpPr>
          <p:nvPr/>
        </p:nvSpPr>
        <p:spPr>
          <a:xfrm>
            <a:off x="914400" y="228600"/>
            <a:ext cx="7391400" cy="888064"/>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b="1" dirty="0"/>
              <a:t>Joule – Thomson effect</a:t>
            </a:r>
            <a:endParaRPr lang="en-US" dirty="0"/>
          </a:p>
          <a:p>
            <a:pPr marL="12700" algn="ctr">
              <a:spcBef>
                <a:spcPts val="105"/>
              </a:spcBef>
            </a:pPr>
            <a:endParaRPr lang="en-US" dirty="0"/>
          </a:p>
        </p:txBody>
      </p:sp>
    </p:spTree>
    <p:extLst>
      <p:ext uri="{BB962C8B-B14F-4D97-AF65-F5344CB8AC3E}">
        <p14:creationId xmlns:p14="http://schemas.microsoft.com/office/powerpoint/2010/main" val="607525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3264" y="1150365"/>
            <a:ext cx="7800975" cy="1737014"/>
          </a:xfrm>
          <a:prstGeom prst="rect">
            <a:avLst/>
          </a:prstGeom>
        </p:spPr>
        <p:txBody>
          <a:bodyPr vert="horz" wrap="square" lIns="0" tIns="13335" rIns="0" bIns="0" rtlCol="0">
            <a:spAutoFit/>
          </a:bodyPr>
          <a:lstStyle/>
          <a:p>
            <a:pPr>
              <a:spcBef>
                <a:spcPts val="20"/>
              </a:spcBef>
            </a:pPr>
            <a:endParaRPr lang="en-US" sz="2800" dirty="0">
              <a:latin typeface="Times New Roman" pitchFamily="18" charset="0"/>
              <a:cs typeface="Times New Roman" pitchFamily="18" charset="0"/>
            </a:endParaRPr>
          </a:p>
          <a:p>
            <a:pPr marL="12700">
              <a:lnSpc>
                <a:spcPct val="100000"/>
              </a:lnSpc>
            </a:pPr>
            <a:endParaRPr lang="en-US" sz="2800" b="1" spc="-5" dirty="0">
              <a:solidFill>
                <a:srgbClr val="001F5F"/>
              </a:solidFill>
              <a:latin typeface="Carlito"/>
              <a:cs typeface="Carlito"/>
            </a:endParaRPr>
          </a:p>
          <a:p>
            <a:pPr marL="12700">
              <a:lnSpc>
                <a:spcPct val="100000"/>
              </a:lnSpc>
            </a:pPr>
            <a:endParaRPr lang="en-US" sz="2800" dirty="0">
              <a:latin typeface="Carlito"/>
              <a:cs typeface="Carlito"/>
            </a:endParaRPr>
          </a:p>
          <a:p>
            <a:pPr marL="12700">
              <a:lnSpc>
                <a:spcPct val="100000"/>
              </a:lnSpc>
            </a:pPr>
            <a:r>
              <a:rPr lang="en-US" sz="2800" spc="-10" dirty="0">
                <a:latin typeface="Carlito"/>
                <a:cs typeface="Carlito"/>
              </a:rPr>
              <a:t>    </a:t>
            </a:r>
            <a:endParaRPr lang="en-US" sz="2800" dirty="0">
              <a:latin typeface="Carlito"/>
              <a:cs typeface="Carlito"/>
            </a:endParaRPr>
          </a:p>
        </p:txBody>
      </p:sp>
      <p:sp>
        <p:nvSpPr>
          <p:cNvPr id="4" name="object 4"/>
          <p:cNvSpPr txBox="1">
            <a:spLocks/>
          </p:cNvSpPr>
          <p:nvPr/>
        </p:nvSpPr>
        <p:spPr>
          <a:xfrm>
            <a:off x="193964" y="838200"/>
            <a:ext cx="8569036" cy="4271041"/>
          </a:xfrm>
          <a:prstGeom prst="rect">
            <a:avLst/>
          </a:prstGeom>
        </p:spPr>
        <p:txBody>
          <a:bodyPr vert="horz" wrap="square" lIns="0" tIns="13335" rIns="0" bIns="0" rtlCol="0">
            <a:sp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274320" marR="0" algn="just">
              <a:lnSpc>
                <a:spcPct val="115000"/>
              </a:lnSpc>
              <a:spcBef>
                <a:spcPts val="0"/>
              </a:spcBef>
              <a:spcAft>
                <a:spcPts val="0"/>
              </a:spcAft>
              <a:tabLst>
                <a:tab pos="2094865" algn="l"/>
              </a:tabLst>
            </a:pPr>
            <a:r>
              <a:rPr lang="en-US" sz="2400" b="0" dirty="0">
                <a:latin typeface="Times New Roman" pitchFamily="18" charset="0"/>
                <a:ea typeface="Times New Roman"/>
                <a:cs typeface="Times New Roman" pitchFamily="18" charset="0"/>
              </a:rPr>
              <a:t>    </a:t>
            </a:r>
          </a:p>
          <a:p>
            <a:pPr marL="274320" marR="0" algn="ctr">
              <a:lnSpc>
                <a:spcPct val="115000"/>
              </a:lnSpc>
              <a:spcBef>
                <a:spcPts val="0"/>
              </a:spcBef>
              <a:spcAft>
                <a:spcPts val="1000"/>
              </a:spcAft>
            </a:pPr>
            <a:r>
              <a:rPr lang="en-US" sz="3200" b="0" dirty="0">
                <a:latin typeface="Times New Roman"/>
                <a:ea typeface="Times New Roman"/>
                <a:cs typeface="Times New Roman"/>
              </a:rPr>
              <a:t> </a:t>
            </a:r>
            <a:r>
              <a:rPr lang="en-US" sz="3200" dirty="0">
                <a:latin typeface="Times New Roman"/>
                <a:ea typeface="Times New Roman"/>
                <a:cs typeface="Times New Roman"/>
              </a:rPr>
              <a:t>Inversion temperature </a:t>
            </a:r>
          </a:p>
          <a:p>
            <a:pPr marL="274320" marR="0" algn="just">
              <a:lnSpc>
                <a:spcPct val="115000"/>
              </a:lnSpc>
              <a:spcBef>
                <a:spcPts val="0"/>
              </a:spcBef>
              <a:spcAft>
                <a:spcPts val="1000"/>
              </a:spcAft>
            </a:pPr>
            <a:r>
              <a:rPr lang="en-US" sz="3200" b="0" dirty="0">
                <a:latin typeface="Times New Roman"/>
                <a:ea typeface="Times New Roman"/>
                <a:cs typeface="Times New Roman"/>
              </a:rPr>
              <a:t>   The temperature below which a gas becomes cooler on expansion is known as the Inversion temperature. </a:t>
            </a:r>
            <a:endParaRPr lang="en-US" sz="2400" b="0" dirty="0">
              <a:latin typeface="Calibri"/>
              <a:ea typeface="Times New Roman"/>
              <a:cs typeface="Times New Roman"/>
            </a:endParaRPr>
          </a:p>
          <a:p>
            <a:pPr marL="274320" marR="0" algn="just">
              <a:lnSpc>
                <a:spcPct val="115000"/>
              </a:lnSpc>
              <a:spcBef>
                <a:spcPts val="0"/>
              </a:spcBef>
              <a:spcAft>
                <a:spcPts val="0"/>
              </a:spcAft>
              <a:tabLst>
                <a:tab pos="2094865" algn="l"/>
              </a:tabLst>
            </a:pPr>
            <a:r>
              <a:rPr lang="en-US" sz="2800" b="0" dirty="0">
                <a:effectLst/>
                <a:latin typeface="Times New Roman"/>
                <a:ea typeface="Times New Roman"/>
                <a:cs typeface="Times New Roman"/>
              </a:rPr>
              <a:t> </a:t>
            </a:r>
            <a:endParaRPr lang="en-US" sz="2800" b="0" dirty="0">
              <a:effectLst/>
              <a:latin typeface="Calibri"/>
              <a:ea typeface="Times New Roman"/>
              <a:cs typeface="Times New Roman"/>
            </a:endParaRPr>
          </a:p>
          <a:p>
            <a:pPr marL="274320" marR="0" algn="just">
              <a:lnSpc>
                <a:spcPct val="115000"/>
              </a:lnSpc>
              <a:spcBef>
                <a:spcPts val="0"/>
              </a:spcBef>
              <a:spcAft>
                <a:spcPts val="0"/>
              </a:spcAft>
              <a:tabLst>
                <a:tab pos="2094865" algn="l"/>
              </a:tabLst>
            </a:pPr>
            <a:endParaRPr lang="en-US" sz="2000" b="0" dirty="0">
              <a:effectLst/>
              <a:latin typeface="Calibri"/>
              <a:ea typeface="Times New Roman"/>
              <a:cs typeface="Times New Roman"/>
            </a:endParaRPr>
          </a:p>
          <a:p>
            <a:pPr marL="274320" marR="252095" algn="just">
              <a:lnSpc>
                <a:spcPct val="150000"/>
              </a:lnSpc>
              <a:spcBef>
                <a:spcPts val="0"/>
              </a:spcBef>
              <a:spcAft>
                <a:spcPts val="1000"/>
              </a:spcAft>
              <a:tabLst>
                <a:tab pos="2094865" algn="l"/>
              </a:tabLst>
            </a:pPr>
            <a:endParaRPr lang="en-US" sz="2000" b="0" dirty="0">
              <a:latin typeface="Times New Roman" pitchFamily="18" charset="0"/>
              <a:cs typeface="Times New Roman" pitchFamily="18" charset="0"/>
            </a:endParaRPr>
          </a:p>
        </p:txBody>
      </p:sp>
      <p:sp>
        <p:nvSpPr>
          <p:cNvPr id="5" name="object 3"/>
          <p:cNvSpPr txBox="1">
            <a:spLocks/>
          </p:cNvSpPr>
          <p:nvPr/>
        </p:nvSpPr>
        <p:spPr>
          <a:xfrm>
            <a:off x="914400" y="228600"/>
            <a:ext cx="7391400" cy="888064"/>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b="1" dirty="0"/>
              <a:t>Joule – Thomson effect</a:t>
            </a:r>
            <a:endParaRPr lang="en-US" dirty="0"/>
          </a:p>
          <a:p>
            <a:pPr marL="12700" algn="ctr">
              <a:spcBef>
                <a:spcPts val="105"/>
              </a:spcBef>
            </a:pPr>
            <a:endParaRPr lang="en-US" dirty="0"/>
          </a:p>
        </p:txBody>
      </p:sp>
    </p:spTree>
    <p:extLst>
      <p:ext uri="{BB962C8B-B14F-4D97-AF65-F5344CB8AC3E}">
        <p14:creationId xmlns:p14="http://schemas.microsoft.com/office/powerpoint/2010/main" val="607525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3264" y="1150365"/>
            <a:ext cx="7800975" cy="1737014"/>
          </a:xfrm>
          <a:prstGeom prst="rect">
            <a:avLst/>
          </a:prstGeom>
        </p:spPr>
        <p:txBody>
          <a:bodyPr vert="horz" wrap="square" lIns="0" tIns="13335" rIns="0" bIns="0" rtlCol="0">
            <a:spAutoFit/>
          </a:bodyPr>
          <a:lstStyle/>
          <a:p>
            <a:pPr>
              <a:spcBef>
                <a:spcPts val="20"/>
              </a:spcBef>
            </a:pPr>
            <a:endParaRPr lang="en-US" sz="2800" dirty="0">
              <a:latin typeface="Times New Roman" pitchFamily="18" charset="0"/>
              <a:cs typeface="Times New Roman" pitchFamily="18" charset="0"/>
            </a:endParaRPr>
          </a:p>
          <a:p>
            <a:pPr marL="12700">
              <a:lnSpc>
                <a:spcPct val="100000"/>
              </a:lnSpc>
            </a:pPr>
            <a:endParaRPr lang="en-US" sz="2800" b="1" spc="-5" dirty="0">
              <a:solidFill>
                <a:srgbClr val="001F5F"/>
              </a:solidFill>
              <a:latin typeface="Carlito"/>
              <a:cs typeface="Carlito"/>
            </a:endParaRPr>
          </a:p>
          <a:p>
            <a:pPr marL="12700">
              <a:lnSpc>
                <a:spcPct val="100000"/>
              </a:lnSpc>
            </a:pPr>
            <a:endParaRPr lang="en-US" sz="2800" dirty="0">
              <a:latin typeface="Carlito"/>
              <a:cs typeface="Carlito"/>
            </a:endParaRPr>
          </a:p>
          <a:p>
            <a:pPr marL="12700">
              <a:lnSpc>
                <a:spcPct val="100000"/>
              </a:lnSpc>
            </a:pPr>
            <a:r>
              <a:rPr lang="en-US" sz="2800" spc="-10" dirty="0">
                <a:latin typeface="Carlito"/>
                <a:cs typeface="Carlito"/>
              </a:rPr>
              <a:t>    </a:t>
            </a:r>
            <a:endParaRPr lang="en-US" sz="2800" dirty="0">
              <a:latin typeface="Carlito"/>
              <a:cs typeface="Carlito"/>
            </a:endParaRPr>
          </a:p>
        </p:txBody>
      </p:sp>
      <p:sp>
        <p:nvSpPr>
          <p:cNvPr id="4" name="object 4"/>
          <p:cNvSpPr txBox="1">
            <a:spLocks/>
          </p:cNvSpPr>
          <p:nvPr/>
        </p:nvSpPr>
        <p:spPr>
          <a:xfrm>
            <a:off x="193964" y="838200"/>
            <a:ext cx="8492836" cy="3917098"/>
          </a:xfrm>
          <a:prstGeom prst="rect">
            <a:avLst/>
          </a:prstGeom>
        </p:spPr>
        <p:txBody>
          <a:bodyPr vert="horz" wrap="square" lIns="0" tIns="13335" rIns="0" bIns="0" rtlCol="0">
            <a:sp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274320" marR="0" algn="just">
              <a:lnSpc>
                <a:spcPct val="115000"/>
              </a:lnSpc>
              <a:spcBef>
                <a:spcPts val="0"/>
              </a:spcBef>
              <a:spcAft>
                <a:spcPts val="0"/>
              </a:spcAft>
              <a:tabLst>
                <a:tab pos="2094865" algn="l"/>
              </a:tabLst>
            </a:pPr>
            <a:r>
              <a:rPr lang="en-US" sz="2000" b="0" dirty="0">
                <a:effectLst/>
                <a:latin typeface="Times New Roman"/>
                <a:ea typeface="Times New Roman"/>
                <a:cs typeface="Times New Roman"/>
              </a:rPr>
              <a:t> </a:t>
            </a:r>
            <a:endParaRPr lang="en-US" sz="2000" b="0" dirty="0">
              <a:effectLst/>
              <a:latin typeface="Calibri"/>
              <a:ea typeface="Times New Roman"/>
              <a:cs typeface="Times New Roman"/>
            </a:endParaRPr>
          </a:p>
          <a:p>
            <a:pPr marL="274320" marR="0" algn="just">
              <a:lnSpc>
                <a:spcPct val="115000"/>
              </a:lnSpc>
              <a:spcBef>
                <a:spcPts val="0"/>
              </a:spcBef>
              <a:spcAft>
                <a:spcPts val="1000"/>
              </a:spcAft>
            </a:pPr>
            <a:r>
              <a:rPr lang="en-US" sz="2000" b="0" dirty="0">
                <a:latin typeface="Times New Roman"/>
                <a:ea typeface="Times New Roman"/>
                <a:cs typeface="Times New Roman"/>
              </a:rPr>
              <a:t>   </a:t>
            </a:r>
            <a:r>
              <a:rPr lang="en-US" sz="3200" b="0" dirty="0">
                <a:latin typeface="Times New Roman"/>
                <a:ea typeface="Times New Roman"/>
                <a:cs typeface="Times New Roman"/>
              </a:rPr>
              <a:t>A tube thoroughly insulated is fitted with a porous plug in the middle and two pistons A and B on the sides. The pressures on the left and right sides of the plug are kept at P</a:t>
            </a:r>
            <a:r>
              <a:rPr lang="en-US" sz="3200" b="0" baseline="-25000" dirty="0">
                <a:latin typeface="Times New Roman"/>
                <a:ea typeface="Times New Roman"/>
                <a:cs typeface="Times New Roman"/>
              </a:rPr>
              <a:t>1 </a:t>
            </a:r>
            <a:r>
              <a:rPr lang="en-US" sz="3200" b="0" dirty="0">
                <a:latin typeface="Times New Roman"/>
                <a:ea typeface="Times New Roman"/>
                <a:cs typeface="Times New Roman"/>
              </a:rPr>
              <a:t>and P</a:t>
            </a:r>
            <a:r>
              <a:rPr lang="en-US" sz="3200" b="0" baseline="-25000" dirty="0">
                <a:latin typeface="Times New Roman"/>
                <a:ea typeface="Times New Roman"/>
                <a:cs typeface="Times New Roman"/>
              </a:rPr>
              <a:t>2</a:t>
            </a:r>
            <a:r>
              <a:rPr lang="en-US" sz="3200" b="0" dirty="0">
                <a:latin typeface="Times New Roman"/>
                <a:ea typeface="Times New Roman"/>
                <a:cs typeface="Times New Roman"/>
              </a:rPr>
              <a:t> respectively,</a:t>
            </a:r>
          </a:p>
          <a:p>
            <a:pPr marL="274320" marR="0" algn="just">
              <a:lnSpc>
                <a:spcPct val="115000"/>
              </a:lnSpc>
              <a:spcBef>
                <a:spcPts val="0"/>
              </a:spcBef>
              <a:spcAft>
                <a:spcPts val="1000"/>
              </a:spcAft>
            </a:pPr>
            <a:r>
              <a:rPr lang="en-US" sz="3200" b="0" dirty="0">
                <a:latin typeface="Times New Roman"/>
                <a:ea typeface="Times New Roman"/>
                <a:cs typeface="Times New Roman"/>
              </a:rPr>
              <a:t>   where P</a:t>
            </a:r>
            <a:r>
              <a:rPr lang="en-US" sz="3200" b="0" baseline="-25000" dirty="0">
                <a:latin typeface="Times New Roman"/>
                <a:ea typeface="Times New Roman"/>
                <a:cs typeface="Times New Roman"/>
              </a:rPr>
              <a:t>1</a:t>
            </a:r>
            <a:r>
              <a:rPr lang="en-US" sz="3200" b="0" dirty="0">
                <a:latin typeface="Times New Roman"/>
                <a:ea typeface="Times New Roman"/>
                <a:cs typeface="Times New Roman"/>
              </a:rPr>
              <a:t> &gt; P</a:t>
            </a:r>
            <a:r>
              <a:rPr lang="en-US" sz="3200" b="0" baseline="-25000" dirty="0">
                <a:latin typeface="Times New Roman"/>
                <a:ea typeface="Times New Roman"/>
                <a:cs typeface="Times New Roman"/>
              </a:rPr>
              <a:t>2</a:t>
            </a:r>
            <a:r>
              <a:rPr lang="en-US" sz="3200" b="0" dirty="0">
                <a:latin typeface="Times New Roman"/>
                <a:ea typeface="Times New Roman"/>
                <a:cs typeface="Times New Roman"/>
              </a:rPr>
              <a:t>.</a:t>
            </a:r>
            <a:endParaRPr lang="en-US" sz="3200" b="0" dirty="0">
              <a:latin typeface="Calibri"/>
              <a:ea typeface="Times New Roman"/>
              <a:cs typeface="Times New Roman"/>
            </a:endParaRPr>
          </a:p>
          <a:p>
            <a:pPr marL="274320" marR="252095" algn="just">
              <a:lnSpc>
                <a:spcPct val="150000"/>
              </a:lnSpc>
              <a:spcBef>
                <a:spcPts val="0"/>
              </a:spcBef>
              <a:spcAft>
                <a:spcPts val="1000"/>
              </a:spcAft>
              <a:tabLst>
                <a:tab pos="2094865" algn="l"/>
              </a:tabLst>
            </a:pPr>
            <a:endParaRPr lang="en-US" sz="2000" b="0" dirty="0">
              <a:latin typeface="Times New Roman" pitchFamily="18" charset="0"/>
              <a:cs typeface="Times New Roman" pitchFamily="18" charset="0"/>
            </a:endParaRPr>
          </a:p>
        </p:txBody>
      </p:sp>
      <p:sp>
        <p:nvSpPr>
          <p:cNvPr id="5" name="object 3"/>
          <p:cNvSpPr txBox="1">
            <a:spLocks/>
          </p:cNvSpPr>
          <p:nvPr/>
        </p:nvSpPr>
        <p:spPr>
          <a:xfrm>
            <a:off x="914400" y="228600"/>
            <a:ext cx="7391400" cy="444352"/>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b="1" dirty="0"/>
              <a:t>Joule – Thomson experiment</a:t>
            </a:r>
            <a:endParaRPr lang="en-US" dirty="0"/>
          </a:p>
        </p:txBody>
      </p:sp>
    </p:spTree>
    <p:extLst>
      <p:ext uri="{BB962C8B-B14F-4D97-AF65-F5344CB8AC3E}">
        <p14:creationId xmlns:p14="http://schemas.microsoft.com/office/powerpoint/2010/main" val="3396796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3264" y="1150365"/>
            <a:ext cx="7800975" cy="1737014"/>
          </a:xfrm>
          <a:prstGeom prst="rect">
            <a:avLst/>
          </a:prstGeom>
        </p:spPr>
        <p:txBody>
          <a:bodyPr vert="horz" wrap="square" lIns="0" tIns="13335" rIns="0" bIns="0" rtlCol="0">
            <a:spAutoFit/>
          </a:bodyPr>
          <a:lstStyle/>
          <a:p>
            <a:pPr>
              <a:spcBef>
                <a:spcPts val="20"/>
              </a:spcBef>
            </a:pPr>
            <a:endParaRPr lang="en-US" sz="2800" dirty="0">
              <a:latin typeface="Times New Roman" pitchFamily="18" charset="0"/>
              <a:cs typeface="Times New Roman" pitchFamily="18" charset="0"/>
            </a:endParaRPr>
          </a:p>
          <a:p>
            <a:pPr marL="12700">
              <a:lnSpc>
                <a:spcPct val="100000"/>
              </a:lnSpc>
            </a:pPr>
            <a:endParaRPr lang="en-US" sz="2800" b="1" spc="-5" dirty="0">
              <a:solidFill>
                <a:srgbClr val="001F5F"/>
              </a:solidFill>
              <a:latin typeface="Carlito"/>
              <a:cs typeface="Carlito"/>
            </a:endParaRPr>
          </a:p>
          <a:p>
            <a:pPr marL="12700">
              <a:lnSpc>
                <a:spcPct val="100000"/>
              </a:lnSpc>
            </a:pPr>
            <a:endParaRPr lang="en-US" sz="2800" dirty="0">
              <a:latin typeface="Carlito"/>
              <a:cs typeface="Carlito"/>
            </a:endParaRPr>
          </a:p>
          <a:p>
            <a:pPr marL="12700">
              <a:lnSpc>
                <a:spcPct val="100000"/>
              </a:lnSpc>
            </a:pPr>
            <a:r>
              <a:rPr lang="en-US" sz="2800" spc="-10" dirty="0">
                <a:latin typeface="Carlito"/>
                <a:cs typeface="Carlito"/>
              </a:rPr>
              <a:t>    </a:t>
            </a:r>
            <a:endParaRPr lang="en-US" sz="2800" dirty="0">
              <a:latin typeface="Carlito"/>
              <a:cs typeface="Carlito"/>
            </a:endParaRPr>
          </a:p>
        </p:txBody>
      </p:sp>
      <p:sp>
        <p:nvSpPr>
          <p:cNvPr id="4" name="object 4"/>
          <p:cNvSpPr txBox="1">
            <a:spLocks/>
          </p:cNvSpPr>
          <p:nvPr/>
        </p:nvSpPr>
        <p:spPr>
          <a:xfrm>
            <a:off x="193964" y="838200"/>
            <a:ext cx="8492836" cy="3765262"/>
          </a:xfrm>
          <a:prstGeom prst="rect">
            <a:avLst/>
          </a:prstGeom>
        </p:spPr>
        <p:txBody>
          <a:bodyPr vert="horz" wrap="square" lIns="0" tIns="13335" rIns="0" bIns="0" rtlCol="0">
            <a:sp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274320" marR="0" algn="just">
              <a:lnSpc>
                <a:spcPct val="115000"/>
              </a:lnSpc>
              <a:spcBef>
                <a:spcPts val="0"/>
              </a:spcBef>
              <a:spcAft>
                <a:spcPts val="0"/>
              </a:spcAft>
              <a:tabLst>
                <a:tab pos="2094865" algn="l"/>
              </a:tabLst>
            </a:pPr>
            <a:r>
              <a:rPr lang="en-US" sz="2000" b="0" dirty="0">
                <a:effectLst/>
                <a:latin typeface="Times New Roman"/>
                <a:ea typeface="Times New Roman"/>
                <a:cs typeface="Times New Roman"/>
              </a:rPr>
              <a:t> </a:t>
            </a:r>
            <a:endParaRPr lang="en-US" sz="2000" b="0" dirty="0">
              <a:effectLst/>
              <a:latin typeface="Calibri"/>
              <a:ea typeface="Times New Roman"/>
              <a:cs typeface="Times New Roman"/>
            </a:endParaRPr>
          </a:p>
          <a:p>
            <a:pPr marL="274320" marR="0" algn="just">
              <a:lnSpc>
                <a:spcPct val="115000"/>
              </a:lnSpc>
              <a:spcBef>
                <a:spcPts val="0"/>
              </a:spcBef>
              <a:spcAft>
                <a:spcPts val="1000"/>
              </a:spcAft>
            </a:pPr>
            <a:r>
              <a:rPr lang="en-US" sz="2000" b="0" dirty="0">
                <a:latin typeface="Times New Roman"/>
                <a:ea typeface="Times New Roman"/>
                <a:cs typeface="Times New Roman"/>
              </a:rPr>
              <a:t>    </a:t>
            </a:r>
            <a:r>
              <a:rPr lang="en-US" sz="3200" b="0" dirty="0">
                <a:latin typeface="Times New Roman"/>
                <a:ea typeface="Times New Roman"/>
                <a:cs typeface="Times New Roman"/>
              </a:rPr>
              <a:t>A volume V</a:t>
            </a:r>
            <a:r>
              <a:rPr lang="en-US" sz="3200" b="0" baseline="-25000" dirty="0">
                <a:latin typeface="Times New Roman"/>
                <a:ea typeface="Times New Roman"/>
                <a:cs typeface="Times New Roman"/>
              </a:rPr>
              <a:t>1 </a:t>
            </a:r>
            <a:r>
              <a:rPr lang="en-US" sz="3200" b="0" dirty="0">
                <a:latin typeface="Times New Roman"/>
                <a:ea typeface="Times New Roman"/>
                <a:cs typeface="Times New Roman"/>
              </a:rPr>
              <a:t>of the gas enclosed between piston A and porous plug C at a higher pressure P</a:t>
            </a:r>
            <a:r>
              <a:rPr lang="en-US" sz="3200" b="0" baseline="-25000" dirty="0">
                <a:latin typeface="Times New Roman"/>
                <a:ea typeface="Times New Roman"/>
                <a:cs typeface="Times New Roman"/>
              </a:rPr>
              <a:t>1</a:t>
            </a:r>
            <a:r>
              <a:rPr lang="en-US" sz="3200" b="0" dirty="0">
                <a:latin typeface="Times New Roman"/>
                <a:ea typeface="Times New Roman"/>
                <a:cs typeface="Times New Roman"/>
              </a:rPr>
              <a:t> is forced very slowly through the porous plug by moving the piston A inwards and is allowed to expand to volume V</a:t>
            </a:r>
            <a:r>
              <a:rPr lang="en-US" sz="3200" b="0" baseline="-25000" dirty="0">
                <a:latin typeface="Times New Roman"/>
                <a:ea typeface="Times New Roman"/>
                <a:cs typeface="Times New Roman"/>
              </a:rPr>
              <a:t>2</a:t>
            </a:r>
            <a:r>
              <a:rPr lang="en-US" sz="3200" b="0" dirty="0">
                <a:latin typeface="Times New Roman"/>
                <a:ea typeface="Times New Roman"/>
                <a:cs typeface="Times New Roman"/>
              </a:rPr>
              <a:t> at a lower pressure P</a:t>
            </a:r>
            <a:r>
              <a:rPr lang="en-US" sz="3200" b="0" baseline="-25000" dirty="0">
                <a:latin typeface="Times New Roman"/>
                <a:ea typeface="Times New Roman"/>
                <a:cs typeface="Times New Roman"/>
              </a:rPr>
              <a:t>2</a:t>
            </a:r>
            <a:r>
              <a:rPr lang="en-US" sz="3200" b="0" dirty="0">
                <a:latin typeface="Times New Roman"/>
                <a:ea typeface="Times New Roman"/>
                <a:cs typeface="Times New Roman"/>
              </a:rPr>
              <a:t> by moving the piston B outwards. </a:t>
            </a:r>
            <a:endParaRPr lang="en-US" sz="3200" b="0" dirty="0">
              <a:latin typeface="Times New Roman" pitchFamily="18" charset="0"/>
              <a:cs typeface="Times New Roman" pitchFamily="18" charset="0"/>
            </a:endParaRPr>
          </a:p>
        </p:txBody>
      </p:sp>
      <p:sp>
        <p:nvSpPr>
          <p:cNvPr id="5" name="object 3"/>
          <p:cNvSpPr txBox="1">
            <a:spLocks/>
          </p:cNvSpPr>
          <p:nvPr/>
        </p:nvSpPr>
        <p:spPr>
          <a:xfrm>
            <a:off x="914400" y="228600"/>
            <a:ext cx="7391400" cy="444352"/>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b="1" dirty="0"/>
              <a:t>Joule – Thomson experiment</a:t>
            </a:r>
            <a:endParaRPr lang="en-US" dirty="0"/>
          </a:p>
        </p:txBody>
      </p:sp>
    </p:spTree>
    <p:extLst>
      <p:ext uri="{BB962C8B-B14F-4D97-AF65-F5344CB8AC3E}">
        <p14:creationId xmlns:p14="http://schemas.microsoft.com/office/powerpoint/2010/main" val="910530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3264" y="1150365"/>
            <a:ext cx="7800975" cy="1737014"/>
          </a:xfrm>
          <a:prstGeom prst="rect">
            <a:avLst/>
          </a:prstGeom>
        </p:spPr>
        <p:txBody>
          <a:bodyPr vert="horz" wrap="square" lIns="0" tIns="13335" rIns="0" bIns="0" rtlCol="0">
            <a:spAutoFit/>
          </a:bodyPr>
          <a:lstStyle/>
          <a:p>
            <a:pPr>
              <a:spcBef>
                <a:spcPts val="20"/>
              </a:spcBef>
            </a:pPr>
            <a:endParaRPr lang="en-US" sz="2800" dirty="0">
              <a:latin typeface="Times New Roman" pitchFamily="18" charset="0"/>
              <a:cs typeface="Times New Roman" pitchFamily="18" charset="0"/>
            </a:endParaRPr>
          </a:p>
          <a:p>
            <a:pPr marL="12700">
              <a:lnSpc>
                <a:spcPct val="100000"/>
              </a:lnSpc>
            </a:pPr>
            <a:endParaRPr lang="en-US" sz="2800" b="1" spc="-5" dirty="0">
              <a:solidFill>
                <a:srgbClr val="001F5F"/>
              </a:solidFill>
              <a:latin typeface="Carlito"/>
              <a:cs typeface="Carlito"/>
            </a:endParaRPr>
          </a:p>
          <a:p>
            <a:pPr marL="12700">
              <a:lnSpc>
                <a:spcPct val="100000"/>
              </a:lnSpc>
            </a:pPr>
            <a:endParaRPr lang="en-US" sz="2800" dirty="0">
              <a:latin typeface="Carlito"/>
              <a:cs typeface="Carlito"/>
            </a:endParaRPr>
          </a:p>
          <a:p>
            <a:pPr marL="12700">
              <a:lnSpc>
                <a:spcPct val="100000"/>
              </a:lnSpc>
            </a:pPr>
            <a:r>
              <a:rPr lang="en-US" sz="2800" spc="-10" dirty="0">
                <a:latin typeface="Carlito"/>
                <a:cs typeface="Carlito"/>
              </a:rPr>
              <a:t>    </a:t>
            </a:r>
            <a:endParaRPr lang="en-US" sz="2800" dirty="0">
              <a:latin typeface="Carlito"/>
              <a:cs typeface="Carlito"/>
            </a:endParaRPr>
          </a:p>
        </p:txBody>
      </p:sp>
      <p:sp>
        <p:nvSpPr>
          <p:cNvPr id="4" name="object 4"/>
          <p:cNvSpPr txBox="1">
            <a:spLocks/>
          </p:cNvSpPr>
          <p:nvPr/>
        </p:nvSpPr>
        <p:spPr>
          <a:xfrm>
            <a:off x="193964" y="838200"/>
            <a:ext cx="8492836" cy="3681136"/>
          </a:xfrm>
          <a:prstGeom prst="rect">
            <a:avLst/>
          </a:prstGeom>
        </p:spPr>
        <p:txBody>
          <a:bodyPr vert="horz" wrap="square" lIns="0" tIns="13335" rIns="0" bIns="0" rtlCol="0">
            <a:sp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274320" marR="0" algn="just">
              <a:lnSpc>
                <a:spcPct val="115000"/>
              </a:lnSpc>
              <a:spcBef>
                <a:spcPts val="0"/>
              </a:spcBef>
              <a:spcAft>
                <a:spcPts val="0"/>
              </a:spcAft>
              <a:tabLst>
                <a:tab pos="2094865" algn="l"/>
              </a:tabLst>
            </a:pPr>
            <a:r>
              <a:rPr lang="en-US" sz="2000" b="0" dirty="0">
                <a:effectLst/>
                <a:latin typeface="Times New Roman"/>
                <a:ea typeface="Times New Roman"/>
                <a:cs typeface="Times New Roman"/>
              </a:rPr>
              <a:t> </a:t>
            </a:r>
            <a:endParaRPr lang="en-US" sz="2000" b="0" dirty="0">
              <a:effectLst/>
              <a:latin typeface="Calibri"/>
              <a:ea typeface="Times New Roman"/>
              <a:cs typeface="Times New Roman"/>
            </a:endParaRPr>
          </a:p>
          <a:p>
            <a:pPr marL="274320" marR="0" algn="just">
              <a:lnSpc>
                <a:spcPct val="115000"/>
              </a:lnSpc>
              <a:spcBef>
                <a:spcPts val="0"/>
              </a:spcBef>
              <a:spcAft>
                <a:spcPts val="1000"/>
              </a:spcAft>
            </a:pPr>
            <a:r>
              <a:rPr lang="en-US" sz="2000" dirty="0">
                <a:latin typeface="Times New Roman"/>
                <a:ea typeface="Times New Roman"/>
                <a:cs typeface="Times New Roman"/>
              </a:rPr>
              <a:t>    </a:t>
            </a:r>
            <a:r>
              <a:rPr lang="en-US" sz="3200" b="0" dirty="0">
                <a:latin typeface="Times New Roman"/>
                <a:ea typeface="Times New Roman"/>
                <a:cs typeface="Times New Roman"/>
              </a:rPr>
              <a:t>The change in temperature is found by taking readings on the two thermometers and it was observed that when the experiment is done at room temperature, all gases (except H</a:t>
            </a:r>
            <a:r>
              <a:rPr lang="en-US" sz="3200" b="0" baseline="-25000" dirty="0">
                <a:latin typeface="Times New Roman"/>
                <a:ea typeface="Times New Roman"/>
                <a:cs typeface="Times New Roman"/>
              </a:rPr>
              <a:t>2</a:t>
            </a:r>
            <a:r>
              <a:rPr lang="en-US" sz="3200" b="0" dirty="0">
                <a:latin typeface="Times New Roman"/>
                <a:ea typeface="Times New Roman"/>
                <a:cs typeface="Times New Roman"/>
              </a:rPr>
              <a:t> and He) show a fall in temperature on expansion.</a:t>
            </a:r>
            <a:endParaRPr lang="en-US" sz="3200" b="0" dirty="0">
              <a:latin typeface="Calibri"/>
              <a:ea typeface="Times New Roman"/>
              <a:cs typeface="Times New Roman"/>
            </a:endParaRPr>
          </a:p>
          <a:p>
            <a:pPr marL="274320" marR="0" algn="just">
              <a:lnSpc>
                <a:spcPct val="115000"/>
              </a:lnSpc>
              <a:spcBef>
                <a:spcPts val="0"/>
              </a:spcBef>
              <a:spcAft>
                <a:spcPts val="1000"/>
              </a:spcAft>
            </a:pPr>
            <a:endParaRPr lang="en-US" sz="2000" b="0" dirty="0">
              <a:latin typeface="Times New Roman" pitchFamily="18" charset="0"/>
              <a:cs typeface="Times New Roman" pitchFamily="18" charset="0"/>
            </a:endParaRPr>
          </a:p>
        </p:txBody>
      </p:sp>
      <p:sp>
        <p:nvSpPr>
          <p:cNvPr id="5" name="object 3"/>
          <p:cNvSpPr txBox="1">
            <a:spLocks/>
          </p:cNvSpPr>
          <p:nvPr/>
        </p:nvSpPr>
        <p:spPr>
          <a:xfrm>
            <a:off x="914400" y="228600"/>
            <a:ext cx="7391400" cy="444352"/>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b="1" dirty="0"/>
              <a:t>Joule – Thomson experiment</a:t>
            </a:r>
            <a:endParaRPr lang="en-US" dirty="0"/>
          </a:p>
        </p:txBody>
      </p:sp>
    </p:spTree>
    <p:extLst>
      <p:ext uri="{BB962C8B-B14F-4D97-AF65-F5344CB8AC3E}">
        <p14:creationId xmlns:p14="http://schemas.microsoft.com/office/powerpoint/2010/main" val="3144536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3264" y="1150365"/>
            <a:ext cx="7800975" cy="1737014"/>
          </a:xfrm>
          <a:prstGeom prst="rect">
            <a:avLst/>
          </a:prstGeom>
        </p:spPr>
        <p:txBody>
          <a:bodyPr vert="horz" wrap="square" lIns="0" tIns="13335" rIns="0" bIns="0" rtlCol="0">
            <a:spAutoFit/>
          </a:bodyPr>
          <a:lstStyle/>
          <a:p>
            <a:pPr>
              <a:spcBef>
                <a:spcPts val="20"/>
              </a:spcBef>
            </a:pPr>
            <a:endParaRPr lang="en-US" sz="2800" dirty="0">
              <a:latin typeface="Times New Roman" pitchFamily="18" charset="0"/>
              <a:cs typeface="Times New Roman" pitchFamily="18" charset="0"/>
            </a:endParaRPr>
          </a:p>
          <a:p>
            <a:pPr marL="12700">
              <a:lnSpc>
                <a:spcPct val="100000"/>
              </a:lnSpc>
            </a:pPr>
            <a:endParaRPr lang="en-US" sz="2800" b="1" spc="-5" dirty="0">
              <a:solidFill>
                <a:srgbClr val="001F5F"/>
              </a:solidFill>
              <a:latin typeface="Carlito"/>
              <a:cs typeface="Carlito"/>
            </a:endParaRPr>
          </a:p>
          <a:p>
            <a:pPr marL="12700">
              <a:lnSpc>
                <a:spcPct val="100000"/>
              </a:lnSpc>
            </a:pPr>
            <a:endParaRPr lang="en-US" sz="2800" dirty="0">
              <a:latin typeface="Carlito"/>
              <a:cs typeface="Carlito"/>
            </a:endParaRPr>
          </a:p>
          <a:p>
            <a:pPr marL="12700">
              <a:lnSpc>
                <a:spcPct val="100000"/>
              </a:lnSpc>
            </a:pPr>
            <a:r>
              <a:rPr lang="en-US" sz="2800" spc="-10" dirty="0">
                <a:latin typeface="Carlito"/>
                <a:cs typeface="Carlito"/>
              </a:rPr>
              <a:t>    </a:t>
            </a:r>
            <a:endParaRPr lang="en-US" sz="2800" dirty="0">
              <a:latin typeface="Carlito"/>
              <a:cs typeface="Carlito"/>
            </a:endParaRPr>
          </a:p>
        </p:txBody>
      </p:sp>
      <p:sp>
        <p:nvSpPr>
          <p:cNvPr id="4" name="object 4"/>
          <p:cNvSpPr txBox="1">
            <a:spLocks/>
          </p:cNvSpPr>
          <p:nvPr/>
        </p:nvSpPr>
        <p:spPr>
          <a:xfrm>
            <a:off x="193964" y="838200"/>
            <a:ext cx="8492836" cy="721351"/>
          </a:xfrm>
          <a:prstGeom prst="rect">
            <a:avLst/>
          </a:prstGeom>
        </p:spPr>
        <p:txBody>
          <a:bodyPr vert="horz" wrap="square" lIns="0" tIns="13335" rIns="0" bIns="0" rtlCol="0">
            <a:sp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274320" marR="0" algn="just">
              <a:lnSpc>
                <a:spcPct val="115000"/>
              </a:lnSpc>
              <a:spcBef>
                <a:spcPts val="0"/>
              </a:spcBef>
              <a:spcAft>
                <a:spcPts val="0"/>
              </a:spcAft>
              <a:tabLst>
                <a:tab pos="2094865" algn="l"/>
              </a:tabLst>
            </a:pPr>
            <a:r>
              <a:rPr lang="en-US" sz="2000" b="0" dirty="0">
                <a:effectLst/>
                <a:latin typeface="Times New Roman"/>
                <a:ea typeface="Times New Roman"/>
                <a:cs typeface="Times New Roman"/>
              </a:rPr>
              <a:t> </a:t>
            </a:r>
            <a:endParaRPr lang="en-US" sz="2000" b="0" dirty="0">
              <a:effectLst/>
              <a:latin typeface="Calibri"/>
              <a:ea typeface="Times New Roman"/>
              <a:cs typeface="Times New Roman"/>
            </a:endParaRPr>
          </a:p>
          <a:p>
            <a:pPr marL="274320" marR="0" algn="just">
              <a:lnSpc>
                <a:spcPct val="115000"/>
              </a:lnSpc>
              <a:spcBef>
                <a:spcPts val="0"/>
              </a:spcBef>
              <a:spcAft>
                <a:spcPts val="1000"/>
              </a:spcAft>
            </a:pPr>
            <a:r>
              <a:rPr lang="en-US" sz="2000" dirty="0">
                <a:latin typeface="Times New Roman"/>
                <a:ea typeface="Times New Roman"/>
                <a:cs typeface="Times New Roman"/>
              </a:rPr>
              <a:t>    </a:t>
            </a:r>
            <a:endParaRPr lang="en-US" sz="2000" b="0" dirty="0">
              <a:latin typeface="Times New Roman" pitchFamily="18" charset="0"/>
              <a:cs typeface="Times New Roman" pitchFamily="18" charset="0"/>
            </a:endParaRPr>
          </a:p>
        </p:txBody>
      </p:sp>
      <p:sp>
        <p:nvSpPr>
          <p:cNvPr id="5" name="object 3"/>
          <p:cNvSpPr txBox="1">
            <a:spLocks/>
          </p:cNvSpPr>
          <p:nvPr/>
        </p:nvSpPr>
        <p:spPr>
          <a:xfrm>
            <a:off x="914400" y="228600"/>
            <a:ext cx="7391400" cy="444352"/>
          </a:xfrm>
          <a:prstGeom prst="rect">
            <a:avLst/>
          </a:prstGeom>
        </p:spPr>
        <p:txBody>
          <a:bodyPr vert="horz" wrap="square" lIns="0" tIns="13335" rIns="0" bIns="0" rtlCol="0">
            <a:sp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marL="12700" algn="ctr">
              <a:spcBef>
                <a:spcPts val="105"/>
              </a:spcBef>
            </a:pPr>
            <a:r>
              <a:rPr lang="en-US" b="1" dirty="0"/>
              <a:t>Joule – Thomson experiment</a:t>
            </a:r>
            <a:endParaRPr lang="en-US" dirty="0"/>
          </a:p>
        </p:txBody>
      </p:sp>
      <p:pic>
        <p:nvPicPr>
          <p:cNvPr id="6" name="Picture 5"/>
          <p:cNvPicPr/>
          <p:nvPr/>
        </p:nvPicPr>
        <p:blipFill>
          <a:blip r:embed="rId2"/>
          <a:stretch>
            <a:fillRect/>
          </a:stretch>
        </p:blipFill>
        <p:spPr>
          <a:xfrm>
            <a:off x="733264" y="1066800"/>
            <a:ext cx="7800975" cy="3276600"/>
          </a:xfrm>
          <a:prstGeom prst="rect">
            <a:avLst/>
          </a:prstGeom>
        </p:spPr>
      </p:pic>
    </p:spTree>
    <p:extLst>
      <p:ext uri="{BB962C8B-B14F-4D97-AF65-F5344CB8AC3E}">
        <p14:creationId xmlns:p14="http://schemas.microsoft.com/office/powerpoint/2010/main" val="8480965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263</TotalTime>
  <Words>781</Words>
  <Application>Microsoft Office PowerPoint</Application>
  <PresentationFormat>On-screen Show (4:3)</PresentationFormat>
  <Paragraphs>155</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Carlito</vt:lpstr>
      <vt:lpstr>Franklin Gothic Book</vt:lpstr>
      <vt:lpstr>Franklin Gothic Medium</vt:lpstr>
      <vt:lpstr>Times New Roman</vt:lpstr>
      <vt:lpstr>Wingdings</vt:lpstr>
      <vt:lpstr>Angles</vt:lpstr>
      <vt:lpstr>PowerPoint Presentation</vt:lpstr>
      <vt:lpstr>Contents…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2.Bioinorganic chemistry</dc:title>
  <dc:creator>windows</dc:creator>
  <cp:lastModifiedBy>Lenovo</cp:lastModifiedBy>
  <cp:revision>33</cp:revision>
  <dcterms:created xsi:type="dcterms:W3CDTF">2020-05-20T17:16:53Z</dcterms:created>
  <dcterms:modified xsi:type="dcterms:W3CDTF">2020-07-28T18:07:27Z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2020-04-25T00:00:00Z</vt:filetime>
  </property>
  <property fmtid="{D5CDD505-2E9C-101B-9397-08002B2CF9AE}" pid="3" name="Creator">
    <vt:lpwstr>Microsoft® PowerPoint® for Microsoft 365</vt:lpwstr>
  </property>
  <property fmtid="{D5CDD505-2E9C-101B-9397-08002B2CF9AE}" pid="4" name="LastSaved">
    <vt:filetime>2020-05-20T00:00:00Z</vt:filetime>
  </property>
</Properties>
</file>