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27"/>
  </p:notesMasterIdLst>
  <p:sldIdLst>
    <p:sldId id="285" r:id="rId2"/>
    <p:sldId id="286" r:id="rId3"/>
    <p:sldId id="259" r:id="rId4"/>
    <p:sldId id="288" r:id="rId5"/>
    <p:sldId id="315"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10" r:id="rId20"/>
    <p:sldId id="311" r:id="rId21"/>
    <p:sldId id="312" r:id="rId22"/>
    <p:sldId id="313" r:id="rId23"/>
    <p:sldId id="302" r:id="rId24"/>
    <p:sldId id="314" r:id="rId25"/>
    <p:sldId id="309" r:id="rId2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28" autoAdjust="0"/>
  </p:normalViewPr>
  <p:slideViewPr>
    <p:cSldViewPr>
      <p:cViewPr varScale="1">
        <p:scale>
          <a:sx n="68" d="100"/>
          <a:sy n="68" d="100"/>
        </p:scale>
        <p:origin x="1446"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DF6783B4-105A-4ED3-84C2-283B07C9E07A}" type="datetimeFigureOut">
              <a:rPr lang="en-US" smtClean="0"/>
              <a:t>7/28/2020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2FC3B2E-67C2-4CD0-9FD3-EE99C913490A}" type="slidenum">
              <a:rPr lang="en-US" smtClean="0"/>
              <a:t>‹#›</a:t>
            </a:fld>
            <a:endParaRPr lang="en-US"/>
          </a:p>
        </p:txBody>
      </p:sp>
    </p:spTree>
    <p:extLst>
      <p:ext uri="{BB962C8B-B14F-4D97-AF65-F5344CB8AC3E}">
        <p14:creationId xmlns:p14="http://schemas.microsoft.com/office/powerpoint/2010/main" val="2742063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11</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20</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21</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22</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12</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13</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14</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15</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16</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17</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18</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19</a:t>
            </a:fld>
            <a:endParaRPr lang="en-US"/>
          </a:p>
        </p:txBody>
      </p:sp>
    </p:spTree>
    <p:extLst>
      <p:ext uri="{BB962C8B-B14F-4D97-AF65-F5344CB8AC3E}">
        <p14:creationId xmlns:p14="http://schemas.microsoft.com/office/powerpoint/2010/main" val="100825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7/28/2020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t>7/28/2020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105825" y="2430959"/>
            <a:ext cx="4663109" cy="769441"/>
          </a:xfrm>
          <a:prstGeom prst="rect">
            <a:avLst/>
          </a:prstGeom>
          <a:ln>
            <a:noFill/>
          </a:ln>
        </p:spPr>
        <p:txBody>
          <a:bodyPr wrap="square">
            <a:spAutoFit/>
          </a:bodyPr>
          <a:lstStyle/>
          <a:p>
            <a:pPr algn="ctr">
              <a:defRPr/>
            </a:pPr>
            <a:r>
              <a:rPr lang="en-US" sz="28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SAIKRISHNA UGGU</a:t>
            </a:r>
          </a:p>
          <a:p>
            <a:pPr algn="r">
              <a:defRPr/>
            </a:pPr>
            <a:r>
              <a:rPr lang="en-US" sz="16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Lecturer in Chemistry</a:t>
            </a:r>
          </a:p>
        </p:txBody>
      </p:sp>
      <p:sp>
        <p:nvSpPr>
          <p:cNvPr id="14" name="TextBox 13"/>
          <p:cNvSpPr txBox="1"/>
          <p:nvPr/>
        </p:nvSpPr>
        <p:spPr>
          <a:xfrm>
            <a:off x="1979929" y="3657600"/>
            <a:ext cx="4914900" cy="1077218"/>
          </a:xfrm>
          <a:prstGeom prst="rect">
            <a:avLst/>
          </a:prstGeom>
          <a:noFill/>
        </p:spPr>
        <p:txBody>
          <a:bodyPr wrap="square" rtlCol="0">
            <a:spAutoFit/>
          </a:bodyPr>
          <a:lstStyle/>
          <a:p>
            <a:pPr algn="ctr"/>
            <a:r>
              <a:rPr lang="en-US" sz="3600" dirty="0">
                <a:solidFill>
                  <a:schemeClr val="accent1"/>
                </a:solidFill>
                <a:latin typeface="Times New Roman" pitchFamily="18" charset="0"/>
                <a:cs typeface="Times New Roman" pitchFamily="18" charset="0"/>
              </a:rPr>
              <a:t>P. R. Govt. College (A)</a:t>
            </a:r>
          </a:p>
          <a:p>
            <a:pPr algn="ctr"/>
            <a:r>
              <a:rPr lang="en-US" sz="2800" dirty="0">
                <a:latin typeface="Times New Roman" pitchFamily="18" charset="0"/>
                <a:cs typeface="Times New Roman" pitchFamily="18" charset="0"/>
              </a:rPr>
              <a:t>KAKINADA</a:t>
            </a:r>
            <a:endParaRPr lang="en-US" sz="2000" dirty="0">
              <a:latin typeface="Times New Roman" pitchFamily="18" charset="0"/>
              <a:cs typeface="Times New Roman" pitchFamily="18" charset="0"/>
            </a:endParaRPr>
          </a:p>
        </p:txBody>
      </p:sp>
      <p:sp>
        <p:nvSpPr>
          <p:cNvPr id="2" name="Rectangle 1"/>
          <p:cNvSpPr/>
          <p:nvPr/>
        </p:nvSpPr>
        <p:spPr>
          <a:xfrm>
            <a:off x="609600" y="1128356"/>
            <a:ext cx="7848600" cy="1261884"/>
          </a:xfrm>
          <a:prstGeom prst="rect">
            <a:avLst/>
          </a:prstGeom>
        </p:spPr>
        <p:txBody>
          <a:bodyPr wrap="square">
            <a:spAutoFit/>
          </a:bodyPr>
          <a:lstStyle/>
          <a:p>
            <a:pPr algn="ctr"/>
            <a:r>
              <a:rPr lang="en-US" sz="3600" b="1" dirty="0">
                <a:solidFill>
                  <a:srgbClr val="00B0F0"/>
                </a:solidFill>
                <a:latin typeface="Times New Roman" pitchFamily="18" charset="0"/>
                <a:cs typeface="Times New Roman" pitchFamily="18" charset="0"/>
              </a:rPr>
              <a:t>Thermodynamics</a:t>
            </a:r>
          </a:p>
          <a:p>
            <a:pPr algn="ctr"/>
            <a:r>
              <a:rPr lang="en-US" sz="2000" b="1" dirty="0">
                <a:latin typeface="Times New Roman" pitchFamily="18" charset="0"/>
                <a:cs typeface="Times New Roman" pitchFamily="18" charset="0"/>
              </a:rPr>
              <a:t>(Module -1)</a:t>
            </a:r>
          </a:p>
          <a:p>
            <a:pPr algn="ctr"/>
            <a:r>
              <a:rPr lang="en-US" sz="2000" b="1" dirty="0">
                <a:latin typeface="Times New Roman" pitchFamily="18" charset="0"/>
                <a:cs typeface="Times New Roman" pitchFamily="18" charset="0"/>
              </a:rPr>
              <a:t>B.Sc. III Year</a:t>
            </a:r>
          </a:p>
        </p:txBody>
      </p:sp>
    </p:spTree>
    <p:extLst>
      <p:ext uri="{BB962C8B-B14F-4D97-AF65-F5344CB8AC3E}">
        <p14:creationId xmlns:p14="http://schemas.microsoft.com/office/powerpoint/2010/main" val="1159518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228599" y="672952"/>
            <a:ext cx="8763000" cy="6022290"/>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marR="252095" lvl="0" indent="0" algn="just">
              <a:lnSpc>
                <a:spcPct val="150000"/>
              </a:lnSpc>
              <a:spcBef>
                <a:spcPts val="0"/>
              </a:spcBef>
              <a:spcAft>
                <a:spcPts val="1000"/>
              </a:spcAft>
              <a:tabLst>
                <a:tab pos="2094865" algn="l"/>
              </a:tabLst>
            </a:pPr>
            <a:r>
              <a:rPr lang="en-US" sz="3200" b="0" dirty="0">
                <a:latin typeface="Times New Roman"/>
                <a:ea typeface="Times New Roman"/>
                <a:cs typeface="Times New Roman"/>
              </a:rPr>
              <a:t>A process in which the temperature of the system remains constant throughout the process, yet heat enters or leaves the system is called as isothermal process. Isothermal processes are carried out by placing the system in a thermostat. </a:t>
            </a:r>
          </a:p>
          <a:p>
            <a:pPr marL="0" marR="252095" lvl="0" indent="0" algn="just">
              <a:lnSpc>
                <a:spcPct val="150000"/>
              </a:lnSpc>
              <a:spcBef>
                <a:spcPts val="0"/>
              </a:spcBef>
              <a:spcAft>
                <a:spcPts val="1000"/>
              </a:spcAft>
              <a:tabLst>
                <a:tab pos="2094865" algn="l"/>
              </a:tabLst>
            </a:pPr>
            <a:r>
              <a:rPr lang="en-US" sz="3200" b="0" dirty="0">
                <a:latin typeface="Times New Roman"/>
                <a:ea typeface="Times New Roman"/>
                <a:cs typeface="Times New Roman"/>
              </a:rPr>
              <a:t>For isothermal processes, change in temperature is zero (</a:t>
            </a:r>
            <a:r>
              <a:rPr lang="en-US" sz="3200" b="0" dirty="0" err="1">
                <a:latin typeface="Times New Roman"/>
                <a:ea typeface="Times New Roman"/>
                <a:cs typeface="Times New Roman"/>
              </a:rPr>
              <a:t>dT</a:t>
            </a:r>
            <a:r>
              <a:rPr lang="en-US" sz="3200" b="0" dirty="0">
                <a:latin typeface="Times New Roman"/>
                <a:ea typeface="Times New Roman"/>
                <a:cs typeface="Times New Roman"/>
              </a:rPr>
              <a:t> = 0)</a:t>
            </a:r>
            <a:r>
              <a:rPr lang="en-US" sz="3200" b="0" u="sng" dirty="0">
                <a:latin typeface="Times New Roman"/>
                <a:ea typeface="Times New Roman"/>
                <a:cs typeface="Times New Roman"/>
              </a:rPr>
              <a:t> </a:t>
            </a:r>
            <a:endParaRPr lang="en-US" sz="2400" b="0" dirty="0">
              <a:latin typeface="Calibri"/>
              <a:ea typeface="Times New Roman"/>
              <a:cs typeface="Times New Roman"/>
            </a:endParaRPr>
          </a:p>
          <a:p>
            <a:pPr marL="0" indent="0" algn="just">
              <a:lnSpc>
                <a:spcPct val="150000"/>
              </a:lnSpc>
              <a:spcBef>
                <a:spcPts val="105"/>
              </a:spcBef>
            </a:pPr>
            <a:endParaRPr lang="en-US" sz="2800" b="0" dirty="0">
              <a:latin typeface="Times New Roman" pitchFamily="18" charset="0"/>
              <a:cs typeface="Times New Roman" pitchFamily="18" charset="0"/>
            </a:endParaRPr>
          </a:p>
        </p:txBody>
      </p:sp>
      <p:sp>
        <p:nvSpPr>
          <p:cNvPr id="5" name="object 3"/>
          <p:cNvSpPr txBox="1">
            <a:spLocks/>
          </p:cNvSpPr>
          <p:nvPr/>
        </p:nvSpPr>
        <p:spPr>
          <a:xfrm>
            <a:off x="304800" y="228600"/>
            <a:ext cx="8458200"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cap="none" dirty="0">
                <a:latin typeface="Times New Roman"/>
                <a:ea typeface="Times New Roman"/>
                <a:cs typeface="Times New Roman"/>
              </a:rPr>
              <a:t>Isothermal process </a:t>
            </a:r>
            <a:r>
              <a:rPr lang="en-US" sz="3200" b="1" cap="none" spc="-10" dirty="0">
                <a:latin typeface="Times New Roman" pitchFamily="18" charset="0"/>
                <a:cs typeface="Times New Roman" pitchFamily="18" charset="0"/>
              </a:rPr>
              <a:t> </a:t>
            </a:r>
          </a:p>
        </p:txBody>
      </p:sp>
    </p:spTree>
    <p:extLst>
      <p:ext uri="{BB962C8B-B14F-4D97-AF65-F5344CB8AC3E}">
        <p14:creationId xmlns:p14="http://schemas.microsoft.com/office/powerpoint/2010/main" val="3329520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6253635"/>
          </a:xfrm>
          <a:prstGeom prst="rect">
            <a:avLst/>
          </a:prstGeom>
        </p:spPr>
        <p:txBody>
          <a:bodyPr vert="horz" wrap="square" lIns="0" tIns="13335" rIns="0" bIns="0" rtlCol="0">
            <a:spAutoFit/>
          </a:bodyPr>
          <a:lstStyle/>
          <a:p>
            <a:pPr marR="252095" lvl="0" algn="just">
              <a:lnSpc>
                <a:spcPct val="150000"/>
              </a:lnSpc>
              <a:spcBef>
                <a:spcPts val="0"/>
              </a:spcBef>
              <a:spcAft>
                <a:spcPts val="1000"/>
              </a:spcAft>
              <a:tabLst>
                <a:tab pos="2094865" algn="l"/>
              </a:tabLst>
            </a:pPr>
            <a:r>
              <a:rPr lang="en-US" sz="2000" dirty="0">
                <a:latin typeface="Times New Roman"/>
                <a:ea typeface="Times New Roman"/>
                <a:cs typeface="Times New Roman"/>
              </a:rPr>
              <a:t> </a:t>
            </a:r>
            <a:r>
              <a:rPr lang="en-US" sz="3200" dirty="0">
                <a:latin typeface="Times New Roman" pitchFamily="18" charset="0"/>
                <a:ea typeface="Times New Roman"/>
                <a:cs typeface="Times New Roman" pitchFamily="18" charset="0"/>
              </a:rPr>
              <a:t>A process in which no heat enters or leaves the system during any step of the process is known as adiabatic process. Such processes are carried out in closed insulated containers (Thermos bottle). </a:t>
            </a:r>
          </a:p>
          <a:p>
            <a:pPr marR="252095" lvl="0" algn="just">
              <a:lnSpc>
                <a:spcPct val="150000"/>
              </a:lnSpc>
              <a:spcBef>
                <a:spcPts val="0"/>
              </a:spcBef>
              <a:spcAft>
                <a:spcPts val="1000"/>
              </a:spcAft>
              <a:tabLst>
                <a:tab pos="2094865" algn="l"/>
              </a:tabLst>
            </a:pPr>
            <a:r>
              <a:rPr lang="en-US" sz="3200" dirty="0">
                <a:latin typeface="Times New Roman" pitchFamily="18" charset="0"/>
                <a:ea typeface="Times New Roman"/>
                <a:cs typeface="Times New Roman" pitchFamily="18" charset="0"/>
              </a:rPr>
              <a:t>  For adiabatic process, change in heat is zero</a:t>
            </a:r>
          </a:p>
          <a:p>
            <a:pPr marR="252095" lvl="0" algn="just">
              <a:lnSpc>
                <a:spcPct val="150000"/>
              </a:lnSpc>
              <a:spcBef>
                <a:spcPts val="0"/>
              </a:spcBef>
              <a:spcAft>
                <a:spcPts val="1000"/>
              </a:spcAft>
              <a:tabLst>
                <a:tab pos="2094865" algn="l"/>
              </a:tabLst>
            </a:pPr>
            <a:r>
              <a:rPr lang="en-US" sz="3200" dirty="0">
                <a:latin typeface="Times New Roman" pitchFamily="18" charset="0"/>
                <a:ea typeface="Times New Roman"/>
                <a:cs typeface="Times New Roman" pitchFamily="18" charset="0"/>
              </a:rPr>
              <a:t> (</a:t>
            </a:r>
            <a:r>
              <a:rPr lang="en-US" sz="3200" dirty="0" err="1">
                <a:latin typeface="Times New Roman" pitchFamily="18" charset="0"/>
                <a:ea typeface="Times New Roman"/>
                <a:cs typeface="Times New Roman" pitchFamily="18" charset="0"/>
              </a:rPr>
              <a:t>dQ</a:t>
            </a:r>
            <a:r>
              <a:rPr lang="en-US" sz="3200" dirty="0">
                <a:latin typeface="Times New Roman" pitchFamily="18" charset="0"/>
                <a:ea typeface="Times New Roman"/>
                <a:cs typeface="Times New Roman" pitchFamily="18" charset="0"/>
              </a:rPr>
              <a:t> = 0).</a:t>
            </a:r>
            <a:endParaRPr lang="en-US" sz="2400" dirty="0">
              <a:latin typeface="Times New Roman" pitchFamily="18" charset="0"/>
              <a:ea typeface="Times New Roman"/>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709612" y="228600"/>
            <a:ext cx="7800975"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latin typeface="Times New Roman"/>
                <a:ea typeface="Times New Roman"/>
                <a:cs typeface="Times New Roman"/>
              </a:rPr>
              <a:t>Adiabatic process</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163080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3" name="Rectangle 2"/>
          <p:cNvSpPr/>
          <p:nvPr/>
        </p:nvSpPr>
        <p:spPr>
          <a:xfrm>
            <a:off x="228600" y="152400"/>
            <a:ext cx="8582892" cy="6065763"/>
          </a:xfrm>
          <a:prstGeom prst="rect">
            <a:avLst/>
          </a:prstGeom>
        </p:spPr>
        <p:txBody>
          <a:bodyPr wrap="square">
            <a:spAutoFit/>
          </a:bodyPr>
          <a:lstStyle/>
          <a:p>
            <a:pPr marR="252095" lvl="0" algn="ctr">
              <a:lnSpc>
                <a:spcPct val="150000"/>
              </a:lnSpc>
              <a:spcBef>
                <a:spcPts val="0"/>
              </a:spcBef>
              <a:spcAft>
                <a:spcPts val="1000"/>
              </a:spcAft>
              <a:tabLst>
                <a:tab pos="2094865" algn="l"/>
              </a:tabLst>
            </a:pPr>
            <a:r>
              <a:rPr lang="en-US" sz="2800" b="1" u="sng" dirty="0">
                <a:latin typeface="Times New Roman"/>
                <a:ea typeface="Times New Roman"/>
                <a:cs typeface="Times New Roman"/>
              </a:rPr>
              <a:t>Isobaric process</a:t>
            </a:r>
            <a:endParaRPr lang="en-US" sz="2800" dirty="0">
              <a:latin typeface="Times New Roman"/>
              <a:ea typeface="Times New Roman"/>
              <a:cs typeface="Times New Roman"/>
            </a:endParaRPr>
          </a:p>
          <a:p>
            <a:pPr marR="252095" lvl="0" algn="just">
              <a:lnSpc>
                <a:spcPct val="150000"/>
              </a:lnSpc>
              <a:spcBef>
                <a:spcPts val="0"/>
              </a:spcBef>
              <a:spcAft>
                <a:spcPts val="1000"/>
              </a:spcAft>
              <a:tabLst>
                <a:tab pos="2094865" algn="l"/>
              </a:tabLst>
            </a:pPr>
            <a:r>
              <a:rPr lang="en-US" sz="2800" dirty="0">
                <a:latin typeface="Times New Roman"/>
                <a:ea typeface="Times New Roman"/>
                <a:cs typeface="Times New Roman"/>
              </a:rPr>
              <a:t>A process during which pressure of the system remains constant throughout the reaction is known as isobaric process. For isobaric process, </a:t>
            </a:r>
            <a:r>
              <a:rPr lang="en-US" sz="2800" dirty="0" err="1">
                <a:latin typeface="Times New Roman"/>
                <a:ea typeface="Times New Roman"/>
                <a:cs typeface="Times New Roman"/>
              </a:rPr>
              <a:t>dP</a:t>
            </a:r>
            <a:r>
              <a:rPr lang="en-US" sz="2800" dirty="0">
                <a:latin typeface="Times New Roman"/>
                <a:ea typeface="Times New Roman"/>
                <a:cs typeface="Times New Roman"/>
              </a:rPr>
              <a:t> = 0</a:t>
            </a:r>
            <a:endParaRPr lang="en-US" sz="2000" dirty="0">
              <a:latin typeface="Calibri"/>
              <a:ea typeface="Times New Roman"/>
              <a:cs typeface="Times New Roman"/>
            </a:endParaRPr>
          </a:p>
          <a:p>
            <a:pPr marR="252095" lvl="0" algn="ctr">
              <a:lnSpc>
                <a:spcPct val="150000"/>
              </a:lnSpc>
              <a:spcBef>
                <a:spcPts val="0"/>
              </a:spcBef>
              <a:spcAft>
                <a:spcPts val="1000"/>
              </a:spcAft>
              <a:tabLst>
                <a:tab pos="2094865" algn="l"/>
              </a:tabLst>
            </a:pPr>
            <a:r>
              <a:rPr lang="en-US" sz="2800" b="1" u="sng" dirty="0">
                <a:latin typeface="Times New Roman"/>
                <a:ea typeface="Times New Roman"/>
                <a:cs typeface="Times New Roman"/>
              </a:rPr>
              <a:t>Isochoric process</a:t>
            </a:r>
            <a:endParaRPr lang="en-US" sz="2800" dirty="0">
              <a:latin typeface="Times New Roman"/>
              <a:ea typeface="Times New Roman"/>
              <a:cs typeface="Times New Roman"/>
            </a:endParaRPr>
          </a:p>
          <a:p>
            <a:pPr marR="252095" lvl="0" algn="just">
              <a:lnSpc>
                <a:spcPct val="150000"/>
              </a:lnSpc>
              <a:spcBef>
                <a:spcPts val="0"/>
              </a:spcBef>
              <a:spcAft>
                <a:spcPts val="1000"/>
              </a:spcAft>
              <a:tabLst>
                <a:tab pos="2094865" algn="l"/>
              </a:tabLst>
            </a:pPr>
            <a:r>
              <a:rPr lang="en-US" sz="2800" dirty="0">
                <a:latin typeface="Times New Roman"/>
                <a:ea typeface="Times New Roman"/>
                <a:cs typeface="Times New Roman"/>
              </a:rPr>
              <a:t>A process during which volume of the system remains constant throughout the reaction is known as isochoric process, for which, </a:t>
            </a:r>
            <a:r>
              <a:rPr lang="en-US" sz="2800" dirty="0" err="1">
                <a:latin typeface="Times New Roman"/>
                <a:ea typeface="Times New Roman"/>
                <a:cs typeface="Times New Roman"/>
              </a:rPr>
              <a:t>dV</a:t>
            </a:r>
            <a:r>
              <a:rPr lang="en-US" sz="2800" dirty="0">
                <a:latin typeface="Times New Roman"/>
                <a:ea typeface="Times New Roman"/>
                <a:cs typeface="Times New Roman"/>
              </a:rPr>
              <a:t> = 0.</a:t>
            </a:r>
            <a:endParaRPr lang="en-US" sz="2000" dirty="0">
              <a:latin typeface="Calibri"/>
              <a:ea typeface="Times New Roman"/>
              <a:cs typeface="Times New Roman"/>
            </a:endParaRPr>
          </a:p>
          <a:p>
            <a:pPr marL="447040" algn="just">
              <a:lnSpc>
                <a:spcPct val="100000"/>
              </a:lnSpc>
              <a:spcBef>
                <a:spcPts val="100"/>
              </a:spcBef>
            </a:pPr>
            <a:r>
              <a:rPr lang="en-US" spc="-10" dirty="0">
                <a:latin typeface="Carlito"/>
                <a:cs typeface="Carlito"/>
              </a:rPr>
              <a:t>.</a:t>
            </a:r>
            <a:endParaRPr lang="en-US" dirty="0">
              <a:latin typeface="Carlito"/>
              <a:cs typeface="Carlito"/>
            </a:endParaRPr>
          </a:p>
        </p:txBody>
      </p:sp>
    </p:spTree>
    <p:extLst>
      <p:ext uri="{BB962C8B-B14F-4D97-AF65-F5344CB8AC3E}">
        <p14:creationId xmlns:p14="http://schemas.microsoft.com/office/powerpoint/2010/main" val="1787747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3" name="Rectangle 2"/>
          <p:cNvSpPr/>
          <p:nvPr/>
        </p:nvSpPr>
        <p:spPr>
          <a:xfrm>
            <a:off x="360217" y="838200"/>
            <a:ext cx="8582892" cy="4137030"/>
          </a:xfrm>
          <a:prstGeom prst="rect">
            <a:avLst/>
          </a:prstGeom>
        </p:spPr>
        <p:txBody>
          <a:bodyPr wrap="square">
            <a:spAutoFit/>
          </a:bodyPr>
          <a:lstStyle/>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p:txBody>
      </p:sp>
      <p:sp>
        <p:nvSpPr>
          <p:cNvPr id="7" name="Rectangle 6"/>
          <p:cNvSpPr/>
          <p:nvPr/>
        </p:nvSpPr>
        <p:spPr>
          <a:xfrm>
            <a:off x="304800" y="228600"/>
            <a:ext cx="8305800" cy="4965462"/>
          </a:xfrm>
          <a:prstGeom prst="rect">
            <a:avLst/>
          </a:prstGeom>
        </p:spPr>
        <p:txBody>
          <a:bodyPr wrap="square">
            <a:spAutoFit/>
          </a:bodyPr>
          <a:lstStyle/>
          <a:p>
            <a:pPr marL="274320" marR="252095" algn="just">
              <a:lnSpc>
                <a:spcPct val="150000"/>
              </a:lnSpc>
              <a:spcBef>
                <a:spcPts val="0"/>
              </a:spcBef>
              <a:spcAft>
                <a:spcPts val="1000"/>
              </a:spcAft>
              <a:tabLst>
                <a:tab pos="2094865" algn="l"/>
              </a:tabLst>
            </a:pPr>
            <a:r>
              <a:rPr lang="en-US" sz="2400" b="1" dirty="0">
                <a:latin typeface="Times New Roman"/>
                <a:ea typeface="Times New Roman"/>
                <a:cs typeface="Times New Roman"/>
              </a:rPr>
              <a:t>A reversible process </a:t>
            </a:r>
            <a:r>
              <a:rPr lang="en-US" sz="2400" dirty="0">
                <a:latin typeface="Times New Roman"/>
                <a:ea typeface="Times New Roman"/>
                <a:cs typeface="Times New Roman"/>
              </a:rPr>
              <a:t>can be proceed very slowly through a succession of infinitesimal steps and its direction can be reversed at any point by making a small change in temperature or pressure.</a:t>
            </a:r>
            <a:endParaRPr lang="en-US" sz="2400" dirty="0">
              <a:latin typeface="Calibri"/>
              <a:ea typeface="Times New Roman"/>
              <a:cs typeface="Times New Roman"/>
            </a:endParaRPr>
          </a:p>
          <a:p>
            <a:pPr marL="274320" marR="252095" algn="just">
              <a:lnSpc>
                <a:spcPct val="150000"/>
              </a:lnSpc>
              <a:spcBef>
                <a:spcPts val="0"/>
              </a:spcBef>
              <a:spcAft>
                <a:spcPts val="1000"/>
              </a:spcAft>
              <a:tabLst>
                <a:tab pos="2094865" algn="l"/>
              </a:tabLst>
            </a:pPr>
            <a:r>
              <a:rPr lang="en-US" sz="2400" b="1" dirty="0">
                <a:latin typeface="Times New Roman"/>
                <a:ea typeface="Times New Roman"/>
                <a:cs typeface="Times New Roman"/>
              </a:rPr>
              <a:t>An irreversible process </a:t>
            </a:r>
            <a:r>
              <a:rPr lang="en-US" sz="2400" dirty="0">
                <a:latin typeface="Times New Roman"/>
                <a:ea typeface="Times New Roman"/>
                <a:cs typeface="Times New Roman"/>
              </a:rPr>
              <a:t>is carried out in a single step and cannot be carried out in reverse order. All spontaneous processes are irreversible.</a:t>
            </a:r>
            <a:endParaRPr lang="en-US" sz="2400" dirty="0">
              <a:latin typeface="Calibri"/>
              <a:ea typeface="Times New Roman"/>
              <a:cs typeface="Times New Roman"/>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15320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360217" y="228600"/>
            <a:ext cx="8555183" cy="888064"/>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The First Law of Thermodynamics</a:t>
            </a:r>
            <a:endParaRPr lang="en-US" dirty="0"/>
          </a:p>
          <a:p>
            <a:pPr marL="12700" algn="ctr">
              <a:spcBef>
                <a:spcPts val="105"/>
              </a:spcBef>
            </a:pPr>
            <a:endParaRPr lang="en-US" b="1" cap="none" spc="-10" dirty="0">
              <a:latin typeface="Times New Roman" pitchFamily="18" charset="0"/>
              <a:cs typeface="Times New Roman" pitchFamily="18" charset="0"/>
            </a:endParaRPr>
          </a:p>
        </p:txBody>
      </p:sp>
      <p:sp>
        <p:nvSpPr>
          <p:cNvPr id="3" name="Rectangle 2"/>
          <p:cNvSpPr/>
          <p:nvPr/>
        </p:nvSpPr>
        <p:spPr>
          <a:xfrm>
            <a:off x="360217" y="838200"/>
            <a:ext cx="8582892" cy="4137030"/>
          </a:xfrm>
          <a:prstGeom prst="rect">
            <a:avLst/>
          </a:prstGeom>
        </p:spPr>
        <p:txBody>
          <a:bodyPr wrap="square">
            <a:spAutoFit/>
          </a:bodyPr>
          <a:lstStyle/>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p:txBody>
      </p:sp>
      <p:sp>
        <p:nvSpPr>
          <p:cNvPr id="7" name="Rectangle 6"/>
          <p:cNvSpPr/>
          <p:nvPr/>
        </p:nvSpPr>
        <p:spPr>
          <a:xfrm>
            <a:off x="609600" y="914836"/>
            <a:ext cx="8305800" cy="4154984"/>
          </a:xfrm>
          <a:prstGeom prst="rect">
            <a:avLst/>
          </a:prstGeom>
        </p:spPr>
        <p:txBody>
          <a:bodyPr wrap="square">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6" name="Rectangle 5"/>
          <p:cNvSpPr/>
          <p:nvPr/>
        </p:nvSpPr>
        <p:spPr>
          <a:xfrm>
            <a:off x="152400" y="533400"/>
            <a:ext cx="8915400" cy="5747727"/>
          </a:xfrm>
          <a:prstGeom prst="rect">
            <a:avLst/>
          </a:prstGeom>
        </p:spPr>
        <p:txBody>
          <a:bodyPr wrap="square">
            <a:spAutoFit/>
          </a:bodyPr>
          <a:lstStyle/>
          <a:p>
            <a:pPr marL="274320" marR="252095">
              <a:lnSpc>
                <a:spcPct val="150000"/>
              </a:lnSpc>
              <a:spcBef>
                <a:spcPts val="0"/>
              </a:spcBef>
              <a:spcAft>
                <a:spcPts val="1000"/>
              </a:spcAft>
              <a:tabLst>
                <a:tab pos="2094865" algn="l"/>
              </a:tabLst>
            </a:pPr>
            <a:r>
              <a:rPr lang="en-US" sz="2800" dirty="0">
                <a:latin typeface="Times New Roman" pitchFamily="18" charset="0"/>
                <a:ea typeface="Times New Roman"/>
                <a:cs typeface="Times New Roman" pitchFamily="18" charset="0"/>
              </a:rPr>
              <a:t>It is also known as Law of conservation of energy.</a:t>
            </a:r>
            <a:r>
              <a:rPr lang="en-US" sz="2800" b="1" dirty="0">
                <a:latin typeface="Times New Roman" pitchFamily="18" charset="0"/>
                <a:ea typeface="Times New Roman"/>
                <a:cs typeface="Times New Roman" pitchFamily="18" charset="0"/>
              </a:rPr>
              <a:t> </a:t>
            </a:r>
          </a:p>
          <a:p>
            <a:pPr marL="274320" marR="252095">
              <a:lnSpc>
                <a:spcPct val="150000"/>
              </a:lnSpc>
              <a:spcBef>
                <a:spcPts val="0"/>
              </a:spcBef>
              <a:spcAft>
                <a:spcPts val="1000"/>
              </a:spcAft>
              <a:tabLst>
                <a:tab pos="2094865" algn="l"/>
              </a:tabLst>
            </a:pPr>
            <a:r>
              <a:rPr lang="en-US" sz="2800" dirty="0">
                <a:latin typeface="Times New Roman" pitchFamily="18" charset="0"/>
                <a:ea typeface="Times New Roman"/>
                <a:cs typeface="Times New Roman" pitchFamily="18" charset="0"/>
              </a:rPr>
              <a:t>The first law of thermodynamics states that, </a:t>
            </a:r>
            <a:endParaRPr lang="en-US" sz="2000" dirty="0">
              <a:latin typeface="Times New Roman" pitchFamily="18" charset="0"/>
              <a:ea typeface="Times New Roman"/>
              <a:cs typeface="Times New Roman" pitchFamily="18" charset="0"/>
            </a:endParaRPr>
          </a:p>
          <a:p>
            <a:pPr marR="252095" lvl="0">
              <a:spcBef>
                <a:spcPts val="0"/>
              </a:spcBef>
              <a:spcAft>
                <a:spcPts val="1000"/>
              </a:spcAft>
              <a:tabLst>
                <a:tab pos="2094865" algn="l"/>
              </a:tabLst>
            </a:pPr>
            <a:r>
              <a:rPr lang="en-US" sz="2800" dirty="0">
                <a:latin typeface="Times New Roman" pitchFamily="18" charset="0"/>
                <a:ea typeface="Times New Roman"/>
                <a:cs typeface="Times New Roman" pitchFamily="18" charset="0"/>
              </a:rPr>
              <a:t> “The energy can neither be created nor be destroyed, but it </a:t>
            </a:r>
          </a:p>
          <a:p>
            <a:pPr marR="252095" lvl="0">
              <a:spcBef>
                <a:spcPts val="0"/>
              </a:spcBef>
              <a:spcAft>
                <a:spcPts val="1000"/>
              </a:spcAft>
              <a:tabLst>
                <a:tab pos="2094865" algn="l"/>
              </a:tabLst>
            </a:pPr>
            <a:r>
              <a:rPr lang="en-US" sz="2800" dirty="0">
                <a:latin typeface="Times New Roman" pitchFamily="18" charset="0"/>
                <a:ea typeface="Times New Roman"/>
                <a:cs typeface="Times New Roman" pitchFamily="18" charset="0"/>
              </a:rPr>
              <a:t>   can be transformed   from one form to another form “</a:t>
            </a:r>
            <a:r>
              <a:rPr lang="en-US" sz="2000" dirty="0">
                <a:latin typeface="Times New Roman" pitchFamily="18" charset="0"/>
                <a:ea typeface="Times New Roman"/>
                <a:cs typeface="Times New Roman" pitchFamily="18" charset="0"/>
              </a:rPr>
              <a:t> </a:t>
            </a:r>
          </a:p>
          <a:p>
            <a:pPr marR="252095" lvl="0">
              <a:spcBef>
                <a:spcPts val="0"/>
              </a:spcBef>
              <a:spcAft>
                <a:spcPts val="1000"/>
              </a:spcAft>
              <a:tabLst>
                <a:tab pos="2094865" algn="l"/>
              </a:tabLst>
            </a:pPr>
            <a:r>
              <a:rPr lang="en-US" sz="2000" dirty="0">
                <a:latin typeface="Times New Roman" pitchFamily="18" charset="0"/>
                <a:ea typeface="Times New Roman"/>
                <a:cs typeface="Times New Roman" pitchFamily="18" charset="0"/>
              </a:rPr>
              <a:t>                                                          </a:t>
            </a:r>
            <a:r>
              <a:rPr lang="en-US" sz="2800" dirty="0">
                <a:latin typeface="Times New Roman" pitchFamily="18" charset="0"/>
                <a:ea typeface="Times New Roman"/>
                <a:cs typeface="Times New Roman" pitchFamily="18" charset="0"/>
              </a:rPr>
              <a:t>Or</a:t>
            </a:r>
            <a:endParaRPr lang="en-US" sz="2000" dirty="0">
              <a:latin typeface="Times New Roman" pitchFamily="18" charset="0"/>
              <a:ea typeface="Times New Roman"/>
              <a:cs typeface="Times New Roman" pitchFamily="18" charset="0"/>
            </a:endParaRPr>
          </a:p>
          <a:p>
            <a:pPr marR="252095" lvl="0">
              <a:spcBef>
                <a:spcPts val="0"/>
              </a:spcBef>
              <a:spcAft>
                <a:spcPts val="1000"/>
              </a:spcAft>
              <a:tabLst>
                <a:tab pos="2094865" algn="l"/>
              </a:tabLst>
            </a:pPr>
            <a:r>
              <a:rPr lang="en-US" sz="2800" dirty="0">
                <a:latin typeface="Times New Roman" pitchFamily="18" charset="0"/>
                <a:ea typeface="Times New Roman"/>
                <a:cs typeface="Times New Roman" pitchFamily="18" charset="0"/>
              </a:rPr>
              <a:t>“The total amount of  energy of the universe is a constant”</a:t>
            </a:r>
            <a:r>
              <a:rPr lang="en-US" sz="2000" dirty="0">
                <a:latin typeface="Times New Roman" pitchFamily="18" charset="0"/>
                <a:ea typeface="Times New Roman"/>
                <a:cs typeface="Times New Roman" pitchFamily="18" charset="0"/>
              </a:rPr>
              <a:t>                                                         </a:t>
            </a:r>
          </a:p>
          <a:p>
            <a:pPr marR="252095" lvl="0">
              <a:spcBef>
                <a:spcPts val="0"/>
              </a:spcBef>
              <a:spcAft>
                <a:spcPts val="1000"/>
              </a:spcAft>
              <a:tabLst>
                <a:tab pos="2094865" algn="l"/>
              </a:tabLst>
            </a:pPr>
            <a:r>
              <a:rPr lang="en-US" sz="2000" dirty="0">
                <a:latin typeface="Times New Roman" pitchFamily="18" charset="0"/>
                <a:ea typeface="Times New Roman"/>
                <a:cs typeface="Times New Roman" pitchFamily="18" charset="0"/>
              </a:rPr>
              <a:t>                                                        </a:t>
            </a:r>
            <a:r>
              <a:rPr lang="en-US" sz="2800" dirty="0">
                <a:latin typeface="Times New Roman" pitchFamily="18" charset="0"/>
                <a:ea typeface="Times New Roman"/>
                <a:cs typeface="Times New Roman" pitchFamily="18" charset="0"/>
              </a:rPr>
              <a:t>Or</a:t>
            </a:r>
            <a:endParaRPr lang="en-US" sz="2000" dirty="0">
              <a:latin typeface="Times New Roman" pitchFamily="18" charset="0"/>
              <a:ea typeface="Times New Roman"/>
              <a:cs typeface="Times New Roman" pitchFamily="18" charset="0"/>
            </a:endParaRPr>
          </a:p>
          <a:p>
            <a:pPr marR="252095" lvl="0" algn="just">
              <a:spcBef>
                <a:spcPts val="0"/>
              </a:spcBef>
              <a:spcAft>
                <a:spcPts val="1000"/>
              </a:spcAft>
              <a:tabLst>
                <a:tab pos="2094865" algn="l"/>
              </a:tabLst>
            </a:pPr>
            <a:r>
              <a:rPr lang="en-US" sz="2800" dirty="0">
                <a:latin typeface="Times New Roman" pitchFamily="18" charset="0"/>
                <a:ea typeface="Times New Roman"/>
                <a:cs typeface="Times New Roman" pitchFamily="18" charset="0"/>
              </a:rPr>
              <a:t>The total energy of an isolated system remains constant though it may change from one form to another.</a:t>
            </a:r>
            <a:endParaRPr lang="en-US" sz="2000" dirty="0">
              <a:latin typeface="Times New Roman" pitchFamily="18" charset="0"/>
              <a:ea typeface="Times New Roman"/>
              <a:cs typeface="Times New Roman" pitchFamily="18" charset="0"/>
            </a:endParaRPr>
          </a:p>
          <a:p>
            <a:pPr marL="12065">
              <a:spcBef>
                <a:spcPts val="95"/>
              </a:spcBef>
              <a:buSzPct val="93750"/>
              <a:tabLst>
                <a:tab pos="170180" algn="l"/>
              </a:tabLst>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516795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360217" y="228600"/>
            <a:ext cx="8555183"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cap="none" spc="-5" dirty="0"/>
              <a:t>First law of Thermodynamics</a:t>
            </a:r>
            <a:endParaRPr lang="en-US" sz="3200" b="1" cap="none" spc="-10" dirty="0">
              <a:latin typeface="Times New Roman" pitchFamily="18" charset="0"/>
              <a:cs typeface="Times New Roman" pitchFamily="18" charset="0"/>
            </a:endParaRPr>
          </a:p>
        </p:txBody>
      </p:sp>
      <p:sp>
        <p:nvSpPr>
          <p:cNvPr id="3" name="Rectangle 2"/>
          <p:cNvSpPr/>
          <p:nvPr/>
        </p:nvSpPr>
        <p:spPr>
          <a:xfrm>
            <a:off x="360217" y="838200"/>
            <a:ext cx="8582892" cy="4137030"/>
          </a:xfrm>
          <a:prstGeom prst="rect">
            <a:avLst/>
          </a:prstGeom>
        </p:spPr>
        <p:txBody>
          <a:bodyPr wrap="square">
            <a:spAutoFit/>
          </a:bodyPr>
          <a:lstStyle/>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p:txBody>
      </p:sp>
      <p:sp>
        <p:nvSpPr>
          <p:cNvPr id="7" name="Rectangle 6"/>
          <p:cNvSpPr/>
          <p:nvPr/>
        </p:nvSpPr>
        <p:spPr>
          <a:xfrm>
            <a:off x="609600" y="914836"/>
            <a:ext cx="8305800" cy="4154984"/>
          </a:xfrm>
          <a:prstGeom prst="rect">
            <a:avLst/>
          </a:prstGeom>
        </p:spPr>
        <p:txBody>
          <a:bodyPr wrap="square">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8" name="Rectangle 7"/>
          <p:cNvSpPr/>
          <p:nvPr/>
        </p:nvSpPr>
        <p:spPr>
          <a:xfrm>
            <a:off x="20782" y="769144"/>
            <a:ext cx="8707583" cy="8697253"/>
          </a:xfrm>
          <a:prstGeom prst="rect">
            <a:avLst/>
          </a:prstGeom>
        </p:spPr>
        <p:txBody>
          <a:bodyPr wrap="square">
            <a:spAutoFit/>
          </a:bodyPr>
          <a:lstStyle/>
          <a:p>
            <a:pPr marR="252095" lvl="0" algn="just">
              <a:spcBef>
                <a:spcPts val="0"/>
              </a:spcBef>
              <a:spcAft>
                <a:spcPts val="1000"/>
              </a:spcAft>
              <a:tabLst>
                <a:tab pos="2094865" algn="l"/>
              </a:tabLst>
            </a:pPr>
            <a:r>
              <a:rPr lang="en-US" dirty="0">
                <a:latin typeface="Times New Roman"/>
                <a:ea typeface="Times New Roman"/>
                <a:cs typeface="Times New Roman"/>
              </a:rPr>
              <a:t>         </a:t>
            </a:r>
            <a:r>
              <a:rPr lang="en-US" sz="3200" dirty="0">
                <a:latin typeface="Times New Roman"/>
                <a:ea typeface="Times New Roman"/>
                <a:cs typeface="Times New Roman"/>
              </a:rPr>
              <a:t>Mathematical form of First law of </a:t>
            </a:r>
          </a:p>
          <a:p>
            <a:pPr marR="252095" lvl="0" algn="just">
              <a:spcBef>
                <a:spcPts val="0"/>
              </a:spcBef>
              <a:spcAft>
                <a:spcPts val="1000"/>
              </a:spcAft>
              <a:tabLst>
                <a:tab pos="2094865" algn="l"/>
              </a:tabLst>
            </a:pPr>
            <a:r>
              <a:rPr lang="en-US" sz="3200" dirty="0">
                <a:latin typeface="Times New Roman"/>
                <a:ea typeface="Times New Roman"/>
                <a:cs typeface="Times New Roman"/>
              </a:rPr>
              <a:t>     thermodynamics,</a:t>
            </a:r>
            <a:endParaRPr lang="en-US" sz="2400" dirty="0">
              <a:latin typeface="Calibri"/>
              <a:ea typeface="Times New Roman"/>
              <a:cs typeface="Times New Roman"/>
            </a:endParaRPr>
          </a:p>
          <a:p>
            <a:pPr marL="865505" marR="252095" algn="just">
              <a:spcBef>
                <a:spcPts val="0"/>
              </a:spcBef>
              <a:spcAft>
                <a:spcPts val="1000"/>
              </a:spcAft>
              <a:tabLst>
                <a:tab pos="2094865" algn="l"/>
              </a:tabLst>
            </a:pPr>
            <a:r>
              <a:rPr lang="en-US" sz="3200" dirty="0">
                <a:latin typeface="Times New Roman"/>
                <a:ea typeface="Times New Roman"/>
                <a:cs typeface="Times New Roman"/>
              </a:rPr>
              <a:t>                          ∆E = q + w,</a:t>
            </a:r>
            <a:endParaRPr lang="en-US" sz="2400" dirty="0">
              <a:latin typeface="Calibri"/>
              <a:ea typeface="Times New Roman"/>
              <a:cs typeface="Times New Roman"/>
            </a:endParaRPr>
          </a:p>
          <a:p>
            <a:pPr marL="865505" marR="252095" algn="just">
              <a:spcBef>
                <a:spcPts val="0"/>
              </a:spcBef>
              <a:spcAft>
                <a:spcPts val="1000"/>
              </a:spcAft>
              <a:tabLst>
                <a:tab pos="2094865" algn="l"/>
              </a:tabLst>
            </a:pPr>
            <a:r>
              <a:rPr lang="en-US" sz="3200" dirty="0">
                <a:latin typeface="Times New Roman"/>
                <a:ea typeface="Times New Roman"/>
                <a:cs typeface="Times New Roman"/>
              </a:rPr>
              <a:t>Where,</a:t>
            </a:r>
            <a:endParaRPr lang="en-US" sz="2400" dirty="0">
              <a:latin typeface="Calibri"/>
              <a:ea typeface="Times New Roman"/>
              <a:cs typeface="Times New Roman"/>
            </a:endParaRPr>
          </a:p>
          <a:p>
            <a:pPr marL="865505" marR="252095" algn="just">
              <a:spcBef>
                <a:spcPts val="0"/>
              </a:spcBef>
              <a:spcAft>
                <a:spcPts val="1000"/>
              </a:spcAft>
              <a:tabLst>
                <a:tab pos="2094865" algn="l"/>
              </a:tabLst>
            </a:pPr>
            <a:r>
              <a:rPr lang="en-US" sz="3200" dirty="0">
                <a:latin typeface="Times New Roman"/>
                <a:ea typeface="Times New Roman"/>
                <a:cs typeface="Times New Roman"/>
              </a:rPr>
              <a:t>∆E = Change in internal energy of the system,</a:t>
            </a:r>
            <a:endParaRPr lang="en-US" sz="2400" dirty="0">
              <a:latin typeface="Calibri"/>
              <a:ea typeface="Times New Roman"/>
              <a:cs typeface="Times New Roman"/>
            </a:endParaRPr>
          </a:p>
          <a:p>
            <a:pPr marL="865505" marR="252095" algn="just">
              <a:spcBef>
                <a:spcPts val="0"/>
              </a:spcBef>
              <a:spcAft>
                <a:spcPts val="1000"/>
              </a:spcAft>
              <a:tabLst>
                <a:tab pos="2094865" algn="l"/>
              </a:tabLst>
            </a:pPr>
            <a:r>
              <a:rPr lang="en-US" sz="3200" dirty="0">
                <a:latin typeface="Times New Roman"/>
                <a:ea typeface="Times New Roman"/>
                <a:cs typeface="Times New Roman"/>
              </a:rPr>
              <a:t>q = Amount of heat supplied to the system,</a:t>
            </a:r>
            <a:endParaRPr lang="en-US" sz="2400" dirty="0">
              <a:latin typeface="Calibri"/>
              <a:ea typeface="Times New Roman"/>
              <a:cs typeface="Times New Roman"/>
            </a:endParaRPr>
          </a:p>
          <a:p>
            <a:pPr marL="865505" marR="252095" algn="just">
              <a:spcBef>
                <a:spcPts val="0"/>
              </a:spcBef>
              <a:spcAft>
                <a:spcPts val="1000"/>
              </a:spcAft>
              <a:tabLst>
                <a:tab pos="2094865" algn="l"/>
              </a:tabLst>
            </a:pPr>
            <a:r>
              <a:rPr lang="en-US" sz="3200" dirty="0">
                <a:latin typeface="Times New Roman"/>
                <a:ea typeface="Times New Roman"/>
                <a:cs typeface="Times New Roman"/>
              </a:rPr>
              <a:t>w = Work done on the system</a:t>
            </a:r>
            <a:endParaRPr lang="en-US" sz="2400" dirty="0">
              <a:latin typeface="Calibri"/>
              <a:ea typeface="Times New Roman"/>
              <a:cs typeface="Times New Roman"/>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98356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360217" y="228600"/>
            <a:ext cx="8555183"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cap="none" spc="-5" dirty="0"/>
              <a:t>First law of Thermodynamics</a:t>
            </a:r>
            <a:endParaRPr lang="en-US" sz="3200" b="1" cap="none" spc="-10" dirty="0">
              <a:latin typeface="Times New Roman" pitchFamily="18" charset="0"/>
              <a:cs typeface="Times New Roman" pitchFamily="18" charset="0"/>
            </a:endParaRPr>
          </a:p>
        </p:txBody>
      </p:sp>
      <p:sp>
        <p:nvSpPr>
          <p:cNvPr id="3" name="Rectangle 2"/>
          <p:cNvSpPr/>
          <p:nvPr/>
        </p:nvSpPr>
        <p:spPr>
          <a:xfrm>
            <a:off x="360217" y="838200"/>
            <a:ext cx="8582892" cy="4137030"/>
          </a:xfrm>
          <a:prstGeom prst="rect">
            <a:avLst/>
          </a:prstGeom>
        </p:spPr>
        <p:txBody>
          <a:bodyPr wrap="square">
            <a:spAutoFit/>
          </a:bodyPr>
          <a:lstStyle/>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p:txBody>
      </p:sp>
      <p:sp>
        <p:nvSpPr>
          <p:cNvPr id="7" name="Rectangle 6"/>
          <p:cNvSpPr/>
          <p:nvPr/>
        </p:nvSpPr>
        <p:spPr>
          <a:xfrm>
            <a:off x="609600" y="914836"/>
            <a:ext cx="8305800" cy="4154984"/>
          </a:xfrm>
          <a:prstGeom prst="rect">
            <a:avLst/>
          </a:prstGeom>
        </p:spPr>
        <p:txBody>
          <a:bodyPr wrap="square">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8" name="Rectangle 7"/>
          <p:cNvSpPr/>
          <p:nvPr/>
        </p:nvSpPr>
        <p:spPr>
          <a:xfrm>
            <a:off x="20782" y="769144"/>
            <a:ext cx="8894618" cy="12131526"/>
          </a:xfrm>
          <a:prstGeom prst="rect">
            <a:avLst/>
          </a:prstGeom>
        </p:spPr>
        <p:txBody>
          <a:bodyPr wrap="square">
            <a:spAutoFit/>
          </a:bodyPr>
          <a:lstStyle/>
          <a:p>
            <a:pPr marL="274320" marR="252095" algn="just">
              <a:lnSpc>
                <a:spcPct val="150000"/>
              </a:lnSpc>
              <a:spcBef>
                <a:spcPts val="0"/>
              </a:spcBef>
              <a:spcAft>
                <a:spcPts val="0"/>
              </a:spcAft>
              <a:tabLst>
                <a:tab pos="2094865" algn="l"/>
              </a:tabLst>
            </a:pPr>
            <a:r>
              <a:rPr lang="en-US" sz="2800" dirty="0">
                <a:latin typeface="Times New Roman"/>
                <a:ea typeface="Times New Roman"/>
                <a:cs typeface="Times New Roman"/>
              </a:rPr>
              <a:t>If q amount of heat is supplied to a system, then this heat energy is useful in two ways,</a:t>
            </a:r>
            <a:endParaRPr lang="en-US" sz="2800" dirty="0">
              <a:latin typeface="Calibri"/>
              <a:ea typeface="Times New Roman"/>
              <a:cs typeface="Times New Roman"/>
            </a:endParaRPr>
          </a:p>
          <a:p>
            <a:pPr marL="274320" marR="252095" algn="just">
              <a:lnSpc>
                <a:spcPct val="150000"/>
              </a:lnSpc>
              <a:spcBef>
                <a:spcPts val="0"/>
              </a:spcBef>
              <a:spcAft>
                <a:spcPts val="0"/>
              </a:spcAft>
              <a:tabLst>
                <a:tab pos="2094865" algn="l"/>
              </a:tabLst>
            </a:pPr>
            <a:r>
              <a:rPr lang="en-US" sz="2800" dirty="0">
                <a:latin typeface="Times New Roman"/>
                <a:ea typeface="Times New Roman"/>
                <a:cs typeface="Times New Roman"/>
              </a:rPr>
              <a:t>When a system goes from initial state to the final state, </a:t>
            </a:r>
          </a:p>
          <a:p>
            <a:pPr marL="274320" marR="252095" algn="just">
              <a:lnSpc>
                <a:spcPct val="150000"/>
              </a:lnSpc>
              <a:spcBef>
                <a:spcPts val="0"/>
              </a:spcBef>
              <a:spcAft>
                <a:spcPts val="0"/>
              </a:spcAft>
              <a:tabLst>
                <a:tab pos="2094865" algn="l"/>
              </a:tabLst>
            </a:pPr>
            <a:r>
              <a:rPr lang="en-US" sz="2800" dirty="0">
                <a:latin typeface="Times New Roman"/>
                <a:ea typeface="Times New Roman"/>
                <a:cs typeface="Times New Roman"/>
              </a:rPr>
              <a:t>it undergoes a change in the internal energy from E</a:t>
            </a:r>
            <a:r>
              <a:rPr lang="en-US" sz="2800" baseline="-25000" dirty="0">
                <a:latin typeface="Times New Roman"/>
                <a:ea typeface="Times New Roman"/>
                <a:cs typeface="Times New Roman"/>
              </a:rPr>
              <a:t>1</a:t>
            </a:r>
            <a:r>
              <a:rPr lang="en-US" sz="2800" dirty="0">
                <a:latin typeface="Times New Roman"/>
                <a:ea typeface="Times New Roman"/>
                <a:cs typeface="Times New Roman"/>
              </a:rPr>
              <a:t> to E</a:t>
            </a:r>
            <a:r>
              <a:rPr lang="en-US" sz="2800" baseline="-25000" dirty="0">
                <a:latin typeface="Times New Roman"/>
                <a:ea typeface="Times New Roman"/>
                <a:cs typeface="Times New Roman"/>
              </a:rPr>
              <a:t>2</a:t>
            </a:r>
            <a:r>
              <a:rPr lang="en-US" sz="2800" dirty="0">
                <a:latin typeface="Times New Roman"/>
                <a:ea typeface="Times New Roman"/>
                <a:cs typeface="Times New Roman"/>
              </a:rPr>
              <a:t>, thus, ∆E = E</a:t>
            </a:r>
            <a:r>
              <a:rPr lang="en-US" sz="2800" baseline="-25000" dirty="0">
                <a:latin typeface="Times New Roman"/>
                <a:ea typeface="Times New Roman"/>
                <a:cs typeface="Times New Roman"/>
              </a:rPr>
              <a:t>2</a:t>
            </a:r>
            <a:r>
              <a:rPr lang="en-US" sz="2800" dirty="0">
                <a:latin typeface="Times New Roman"/>
                <a:ea typeface="Times New Roman"/>
                <a:cs typeface="Times New Roman"/>
              </a:rPr>
              <a:t> - E</a:t>
            </a:r>
            <a:r>
              <a:rPr lang="en-US" sz="2800" baseline="-25000" dirty="0">
                <a:latin typeface="Times New Roman"/>
                <a:ea typeface="Times New Roman"/>
                <a:cs typeface="Times New Roman"/>
              </a:rPr>
              <a:t>1</a:t>
            </a:r>
            <a:r>
              <a:rPr lang="en-US" sz="2800" dirty="0">
                <a:latin typeface="Times New Roman"/>
                <a:ea typeface="Times New Roman"/>
                <a:cs typeface="Times New Roman"/>
              </a:rPr>
              <a:t>. The second part is used to do some external work on the system by the surroundings (w),</a:t>
            </a:r>
            <a:r>
              <a:rPr lang="en-US" sz="2800" dirty="0">
                <a:latin typeface="Calibri"/>
                <a:ea typeface="Times New Roman"/>
                <a:cs typeface="Times New Roman"/>
              </a:rPr>
              <a:t> </a:t>
            </a:r>
            <a:r>
              <a:rPr lang="en-US" sz="2800" dirty="0">
                <a:latin typeface="Times New Roman"/>
                <a:ea typeface="Times New Roman"/>
                <a:cs typeface="Times New Roman"/>
              </a:rPr>
              <a:t>If the work is done by the system on the surroundings, then the first law becomes,</a:t>
            </a:r>
            <a:endParaRPr lang="en-US" sz="2800" dirty="0">
              <a:latin typeface="Calibri"/>
              <a:ea typeface="Times New Roman"/>
              <a:cs typeface="Times New Roman"/>
            </a:endParaRPr>
          </a:p>
          <a:p>
            <a:pPr marL="274320" marR="252095" algn="ctr">
              <a:lnSpc>
                <a:spcPct val="150000"/>
              </a:lnSpc>
              <a:spcBef>
                <a:spcPts val="0"/>
              </a:spcBef>
              <a:spcAft>
                <a:spcPts val="1000"/>
              </a:spcAft>
              <a:tabLst>
                <a:tab pos="2094865" algn="l"/>
              </a:tabLst>
            </a:pPr>
            <a:r>
              <a:rPr lang="en-US" sz="3200" dirty="0">
                <a:latin typeface="Times New Roman"/>
                <a:ea typeface="Times New Roman"/>
                <a:cs typeface="Times New Roman"/>
              </a:rPr>
              <a:t>∆E = q - w</a:t>
            </a:r>
            <a:endParaRPr lang="en-US" sz="2800" dirty="0">
              <a:latin typeface="Calibri"/>
              <a:ea typeface="Times New Roman"/>
              <a:cs typeface="Times New Roman"/>
            </a:endParaRPr>
          </a:p>
          <a:p>
            <a:pPr marL="76200" marR="3338195" algn="just">
              <a:spcBef>
                <a:spcPts val="455"/>
              </a:spcBef>
            </a:pPr>
            <a:endParaRPr lang="en-US" sz="2400" dirty="0">
              <a:latin typeface="Times New Roman" pitchFamily="18" charset="0"/>
              <a:cs typeface="Times New Roman" pitchFamily="18" charset="0"/>
            </a:endParaRPr>
          </a:p>
          <a:p>
            <a:pPr marL="76200" algn="just">
              <a:spcBef>
                <a:spcPts val="1845"/>
              </a:spcBef>
            </a:pPr>
            <a:endParaRPr lang="en-US" sz="2400"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spc="-5" dirty="0">
              <a:latin typeface="Times New Roman" pitchFamily="18" charset="0"/>
              <a:cs typeface="Times New Roman" pitchFamily="18" charset="0"/>
            </a:endParaRPr>
          </a:p>
          <a:p>
            <a:pPr marL="12700" algn="just">
              <a:spcBef>
                <a:spcPts val="100"/>
              </a:spcBef>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37532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360217" y="228600"/>
            <a:ext cx="8555183" cy="888064"/>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latin typeface="Times New Roman"/>
                <a:ea typeface="Times New Roman"/>
                <a:cs typeface="Times New Roman"/>
              </a:rPr>
              <a:t>Sign Conventions</a:t>
            </a:r>
            <a:endParaRPr lang="en-US" sz="2000" dirty="0">
              <a:latin typeface="Calibri"/>
              <a:ea typeface="Times New Roman"/>
              <a:cs typeface="Times New Roman"/>
            </a:endParaRPr>
          </a:p>
          <a:p>
            <a:pPr marL="12700" algn="ctr">
              <a:spcBef>
                <a:spcPts val="105"/>
              </a:spcBef>
            </a:pPr>
            <a:endParaRPr lang="en-US" b="1" cap="none" spc="-10" dirty="0">
              <a:latin typeface="Times New Roman" pitchFamily="18" charset="0"/>
              <a:cs typeface="Times New Roman" pitchFamily="18" charset="0"/>
            </a:endParaRPr>
          </a:p>
        </p:txBody>
      </p:sp>
      <p:sp>
        <p:nvSpPr>
          <p:cNvPr id="3" name="Rectangle 2"/>
          <p:cNvSpPr/>
          <p:nvPr/>
        </p:nvSpPr>
        <p:spPr>
          <a:xfrm>
            <a:off x="360217" y="838200"/>
            <a:ext cx="8582892" cy="4137030"/>
          </a:xfrm>
          <a:prstGeom prst="rect">
            <a:avLst/>
          </a:prstGeom>
        </p:spPr>
        <p:txBody>
          <a:bodyPr wrap="square">
            <a:spAutoFit/>
          </a:bodyPr>
          <a:lstStyle/>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p:txBody>
      </p:sp>
      <p:sp>
        <p:nvSpPr>
          <p:cNvPr id="7" name="Rectangle 6"/>
          <p:cNvSpPr/>
          <p:nvPr/>
        </p:nvSpPr>
        <p:spPr>
          <a:xfrm>
            <a:off x="609600" y="914836"/>
            <a:ext cx="8305800" cy="4154984"/>
          </a:xfrm>
          <a:prstGeom prst="rect">
            <a:avLst/>
          </a:prstGeom>
        </p:spPr>
        <p:txBody>
          <a:bodyPr wrap="square">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8" name="Rectangle 7"/>
          <p:cNvSpPr/>
          <p:nvPr/>
        </p:nvSpPr>
        <p:spPr>
          <a:xfrm>
            <a:off x="20782" y="769144"/>
            <a:ext cx="8707583" cy="7184018"/>
          </a:xfrm>
          <a:prstGeom prst="rect">
            <a:avLst/>
          </a:prstGeom>
        </p:spPr>
        <p:txBody>
          <a:bodyPr wrap="square">
            <a:spAutoFit/>
          </a:bodyPr>
          <a:lstStyle/>
          <a:p>
            <a:pPr marL="342900" marR="252095" lvl="0" indent="-342900" algn="just">
              <a:lnSpc>
                <a:spcPct val="150000"/>
              </a:lnSpc>
              <a:spcBef>
                <a:spcPts val="0"/>
              </a:spcBef>
              <a:spcAft>
                <a:spcPts val="0"/>
              </a:spcAft>
              <a:buFont typeface="Wingdings"/>
              <a:buChar char=""/>
              <a:tabLst>
                <a:tab pos="2094865" algn="l"/>
              </a:tabLst>
            </a:pPr>
            <a:r>
              <a:rPr lang="en-US" sz="3600" dirty="0">
                <a:latin typeface="Times New Roman"/>
                <a:ea typeface="Times New Roman"/>
                <a:cs typeface="Times New Roman"/>
              </a:rPr>
              <a:t>+q = Heat absorbed by the system, </a:t>
            </a:r>
            <a:endParaRPr lang="en-US" sz="2800" dirty="0">
              <a:latin typeface="Calibri"/>
              <a:ea typeface="Times New Roman"/>
              <a:cs typeface="Times New Roman"/>
            </a:endParaRPr>
          </a:p>
          <a:p>
            <a:pPr marL="342900" marR="252095" lvl="0" indent="-342900" algn="just">
              <a:lnSpc>
                <a:spcPct val="150000"/>
              </a:lnSpc>
              <a:spcBef>
                <a:spcPts val="0"/>
              </a:spcBef>
              <a:spcAft>
                <a:spcPts val="0"/>
              </a:spcAft>
              <a:buFont typeface="Wingdings"/>
              <a:buChar char=""/>
              <a:tabLst>
                <a:tab pos="2094865" algn="l"/>
              </a:tabLst>
            </a:pPr>
            <a:r>
              <a:rPr lang="en-US" sz="3600" dirty="0">
                <a:latin typeface="Times New Roman"/>
                <a:ea typeface="Times New Roman"/>
                <a:cs typeface="Times New Roman"/>
              </a:rPr>
              <a:t>-q = Heat liberated by the system</a:t>
            </a:r>
            <a:endParaRPr lang="en-US" sz="2800" dirty="0">
              <a:latin typeface="Calibri"/>
              <a:ea typeface="Times New Roman"/>
              <a:cs typeface="Times New Roman"/>
            </a:endParaRPr>
          </a:p>
          <a:p>
            <a:pPr marL="342900" marR="252095" lvl="0" indent="-342900" algn="just">
              <a:lnSpc>
                <a:spcPct val="150000"/>
              </a:lnSpc>
              <a:spcBef>
                <a:spcPts val="0"/>
              </a:spcBef>
              <a:spcAft>
                <a:spcPts val="0"/>
              </a:spcAft>
              <a:buFont typeface="Wingdings"/>
              <a:buChar char=""/>
              <a:tabLst>
                <a:tab pos="2094865" algn="l"/>
              </a:tabLst>
            </a:pPr>
            <a:r>
              <a:rPr lang="en-US" sz="3600" dirty="0">
                <a:latin typeface="Times New Roman"/>
                <a:ea typeface="Times New Roman"/>
                <a:cs typeface="Times New Roman"/>
              </a:rPr>
              <a:t>+w = Work done on the system, </a:t>
            </a:r>
            <a:endParaRPr lang="en-US" sz="2800" dirty="0">
              <a:latin typeface="Calibri"/>
              <a:ea typeface="Times New Roman"/>
              <a:cs typeface="Times New Roman"/>
            </a:endParaRPr>
          </a:p>
          <a:p>
            <a:pPr marL="342900" marR="252095" lvl="0" indent="-342900" algn="just">
              <a:lnSpc>
                <a:spcPct val="150000"/>
              </a:lnSpc>
              <a:spcBef>
                <a:spcPts val="0"/>
              </a:spcBef>
              <a:spcAft>
                <a:spcPts val="0"/>
              </a:spcAft>
              <a:buFont typeface="Wingdings"/>
              <a:buChar char=""/>
              <a:tabLst>
                <a:tab pos="2094865" algn="l"/>
              </a:tabLst>
            </a:pPr>
            <a:r>
              <a:rPr lang="en-US" sz="3600" dirty="0">
                <a:latin typeface="Times New Roman"/>
                <a:ea typeface="Times New Roman"/>
                <a:cs typeface="Times New Roman"/>
              </a:rPr>
              <a:t>-w = Work done by the system</a:t>
            </a:r>
            <a:endParaRPr lang="en-US" sz="2800" dirty="0">
              <a:latin typeface="Calibri"/>
              <a:ea typeface="Times New Roman"/>
              <a:cs typeface="Times New Roman"/>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72408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360217" y="228600"/>
            <a:ext cx="8555183"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Applications of first law of thermodynamics</a:t>
            </a:r>
            <a:endParaRPr lang="en-US" sz="3200" b="1" cap="none" spc="-10" dirty="0">
              <a:latin typeface="Times New Roman" pitchFamily="18" charset="0"/>
              <a:cs typeface="Times New Roman" pitchFamily="18" charset="0"/>
            </a:endParaRPr>
          </a:p>
        </p:txBody>
      </p:sp>
      <p:sp>
        <p:nvSpPr>
          <p:cNvPr id="3" name="Rectangle 2"/>
          <p:cNvSpPr/>
          <p:nvPr/>
        </p:nvSpPr>
        <p:spPr>
          <a:xfrm>
            <a:off x="360217" y="838200"/>
            <a:ext cx="8582892" cy="4137030"/>
          </a:xfrm>
          <a:prstGeom prst="rect">
            <a:avLst/>
          </a:prstGeom>
        </p:spPr>
        <p:txBody>
          <a:bodyPr wrap="square">
            <a:spAutoFit/>
          </a:bodyPr>
          <a:lstStyle/>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p:txBody>
      </p:sp>
      <p:sp>
        <p:nvSpPr>
          <p:cNvPr id="7" name="Rectangle 6"/>
          <p:cNvSpPr/>
          <p:nvPr/>
        </p:nvSpPr>
        <p:spPr>
          <a:xfrm>
            <a:off x="609600" y="914836"/>
            <a:ext cx="8305800" cy="4154984"/>
          </a:xfrm>
          <a:prstGeom prst="rect">
            <a:avLst/>
          </a:prstGeom>
        </p:spPr>
        <p:txBody>
          <a:bodyPr wrap="square">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8" name="Rectangle 7"/>
          <p:cNvSpPr/>
          <p:nvPr/>
        </p:nvSpPr>
        <p:spPr>
          <a:xfrm>
            <a:off x="20782" y="817635"/>
            <a:ext cx="8922327" cy="7307129"/>
          </a:xfrm>
          <a:prstGeom prst="rect">
            <a:avLst/>
          </a:prstGeom>
        </p:spPr>
        <p:txBody>
          <a:bodyPr wrap="square">
            <a:spAutoFit/>
          </a:bodyPr>
          <a:lstStyle/>
          <a:p>
            <a:pPr marR="0" lvl="0" algn="ctr">
              <a:spcBef>
                <a:spcPts val="0"/>
              </a:spcBef>
              <a:spcAft>
                <a:spcPts val="0"/>
              </a:spcAft>
            </a:pPr>
            <a:r>
              <a:rPr lang="en-US" sz="2800" dirty="0">
                <a:latin typeface="Times New Roman" pitchFamily="18" charset="0"/>
                <a:ea typeface="Times New Roman"/>
                <a:cs typeface="Times New Roman" pitchFamily="18" charset="0"/>
              </a:rPr>
              <a:t>For Isothermal process </a:t>
            </a:r>
          </a:p>
          <a:p>
            <a:pPr marR="0" lvl="0" algn="just">
              <a:spcBef>
                <a:spcPts val="0"/>
              </a:spcBef>
              <a:spcAft>
                <a:spcPts val="0"/>
              </a:spcAft>
            </a:pPr>
            <a:r>
              <a:rPr lang="en-US" sz="2800" dirty="0">
                <a:latin typeface="Times New Roman" pitchFamily="18" charset="0"/>
                <a:ea typeface="Times New Roman"/>
                <a:cs typeface="Times New Roman" pitchFamily="18" charset="0"/>
              </a:rPr>
              <a:t>Since temperature remains constant in the isothermal process so the internal energy of the gas must also remain constant, When a system undergoes an isothermal change </a:t>
            </a:r>
          </a:p>
          <a:p>
            <a:pPr marR="0" lvl="0" algn="just">
              <a:spcBef>
                <a:spcPts val="0"/>
              </a:spcBef>
              <a:spcAft>
                <a:spcPts val="0"/>
              </a:spcAft>
            </a:pPr>
            <a:r>
              <a:rPr lang="en-US" sz="2800" dirty="0">
                <a:latin typeface="Times New Roman" pitchFamily="18" charset="0"/>
                <a:ea typeface="Times New Roman"/>
                <a:cs typeface="Times New Roman" pitchFamily="18" charset="0"/>
              </a:rPr>
              <a:t> (T = Constant) i.e. ∆E = 0, then the first law of thermodynamics becomes, q = - w, </a:t>
            </a:r>
          </a:p>
          <a:p>
            <a:pPr marR="0" lvl="0" algn="just">
              <a:spcBef>
                <a:spcPts val="0"/>
              </a:spcBef>
              <a:spcAft>
                <a:spcPts val="0"/>
              </a:spcAft>
            </a:pPr>
            <a:r>
              <a:rPr lang="en-US" sz="2800" dirty="0">
                <a:latin typeface="Times New Roman" pitchFamily="18" charset="0"/>
                <a:ea typeface="Times New Roman"/>
                <a:cs typeface="Times New Roman" pitchFamily="18" charset="0"/>
              </a:rPr>
              <a:t>i.e.  Heat absorbed by the system from the surroundings = work done by the system on the surroundings</a:t>
            </a:r>
            <a:endParaRPr lang="en-US" sz="2400" dirty="0">
              <a:latin typeface="Times New Roman" pitchFamily="18" charset="0"/>
              <a:ea typeface="Times New Roman"/>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46781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360217" y="228600"/>
            <a:ext cx="8555183"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Applications of first law of thermodynamics</a:t>
            </a:r>
            <a:endParaRPr lang="en-US" sz="3200" b="1" cap="none" spc="-10" dirty="0">
              <a:latin typeface="Times New Roman" pitchFamily="18" charset="0"/>
              <a:cs typeface="Times New Roman" pitchFamily="18" charset="0"/>
            </a:endParaRPr>
          </a:p>
        </p:txBody>
      </p:sp>
      <p:sp>
        <p:nvSpPr>
          <p:cNvPr id="3" name="Rectangle 2"/>
          <p:cNvSpPr/>
          <p:nvPr/>
        </p:nvSpPr>
        <p:spPr>
          <a:xfrm>
            <a:off x="360217" y="838200"/>
            <a:ext cx="8582892" cy="4137030"/>
          </a:xfrm>
          <a:prstGeom prst="rect">
            <a:avLst/>
          </a:prstGeom>
        </p:spPr>
        <p:txBody>
          <a:bodyPr wrap="square">
            <a:spAutoFit/>
          </a:bodyPr>
          <a:lstStyle/>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p:txBody>
      </p:sp>
      <p:sp>
        <p:nvSpPr>
          <p:cNvPr id="7" name="Rectangle 6"/>
          <p:cNvSpPr/>
          <p:nvPr/>
        </p:nvSpPr>
        <p:spPr>
          <a:xfrm>
            <a:off x="609600" y="914836"/>
            <a:ext cx="8305800" cy="4154984"/>
          </a:xfrm>
          <a:prstGeom prst="rect">
            <a:avLst/>
          </a:prstGeom>
        </p:spPr>
        <p:txBody>
          <a:bodyPr wrap="square">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8" name="Rectangle 7"/>
          <p:cNvSpPr/>
          <p:nvPr/>
        </p:nvSpPr>
        <p:spPr>
          <a:xfrm>
            <a:off x="20782" y="817635"/>
            <a:ext cx="8922327" cy="5799023"/>
          </a:xfrm>
          <a:prstGeom prst="rect">
            <a:avLst/>
          </a:prstGeom>
        </p:spPr>
        <p:txBody>
          <a:bodyPr wrap="square">
            <a:spAutoFit/>
          </a:bodyPr>
          <a:lstStyle/>
          <a:p>
            <a:pPr marR="0" lvl="0">
              <a:lnSpc>
                <a:spcPct val="150000"/>
              </a:lnSpc>
              <a:spcBef>
                <a:spcPts val="0"/>
              </a:spcBef>
              <a:spcAft>
                <a:spcPts val="0"/>
              </a:spcAft>
              <a:tabLst>
                <a:tab pos="2094865" algn="l"/>
              </a:tabLst>
            </a:pPr>
            <a:r>
              <a:rPr lang="en-US" sz="2800" dirty="0">
                <a:latin typeface="Times New Roman" pitchFamily="18" charset="0"/>
                <a:ea typeface="Times New Roman"/>
                <a:cs typeface="Times New Roman" pitchFamily="18" charset="0"/>
              </a:rPr>
              <a:t>For isochoric process  (V = Constant), w = 0 then ∆E = q, increase in internal energy of the system is equal to the heat absorbed by the system</a:t>
            </a:r>
            <a:endParaRPr lang="en-US" sz="2000" dirty="0">
              <a:latin typeface="Times New Roman" pitchFamily="18" charset="0"/>
              <a:ea typeface="Times New Roman"/>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7820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0" y="533400"/>
            <a:ext cx="7143750" cy="762000"/>
          </a:xfrm>
        </p:spPr>
        <p:txBody>
          <a:bodyPr/>
          <a:lstStyle/>
          <a:p>
            <a:pPr algn="l"/>
            <a:r>
              <a:rPr lang="en-US" dirty="0"/>
              <a:t>Contents…</a:t>
            </a:r>
          </a:p>
        </p:txBody>
      </p:sp>
      <p:sp>
        <p:nvSpPr>
          <p:cNvPr id="9" name="Subtitle 8"/>
          <p:cNvSpPr>
            <a:spLocks noGrp="1"/>
          </p:cNvSpPr>
          <p:nvPr>
            <p:ph type="subTitle" idx="1"/>
          </p:nvPr>
        </p:nvSpPr>
        <p:spPr>
          <a:xfrm>
            <a:off x="152400" y="609600"/>
            <a:ext cx="7543800" cy="4572000"/>
          </a:xfrm>
        </p:spPr>
        <p:txBody>
          <a:bodyPr anchor="ctr">
            <a:noAutofit/>
          </a:bodyPr>
          <a:lstStyle/>
          <a:p>
            <a:pPr algn="l"/>
            <a:endParaRPr lang="en-IN" sz="3600" dirty="0">
              <a:solidFill>
                <a:srgbClr val="000000"/>
              </a:solidFill>
              <a:latin typeface="Times New Roman" pitchFamily="18" charset="0"/>
              <a:cs typeface="Times New Roman" pitchFamily="18" charset="0"/>
            </a:endParaRPr>
          </a:p>
          <a:p>
            <a:pPr marL="355600" indent="-342900">
              <a:lnSpc>
                <a:spcPct val="100000"/>
              </a:lnSpc>
              <a:spcBef>
                <a:spcPts val="1010"/>
              </a:spcBef>
              <a:buFont typeface="Arial"/>
              <a:buChar char="•"/>
              <a:tabLst>
                <a:tab pos="354965" algn="l"/>
                <a:tab pos="355600" algn="l"/>
              </a:tabLst>
            </a:pPr>
            <a:endParaRPr lang="en-US" sz="3000" spc="-5" dirty="0">
              <a:solidFill>
                <a:srgbClr val="C00000"/>
              </a:solidFill>
              <a:latin typeface="Times New Roman" pitchFamily="18" charset="0"/>
              <a:cs typeface="Times New Roman" pitchFamily="18" charset="0"/>
            </a:endParaRPr>
          </a:p>
          <a:p>
            <a:pPr marL="469900" indent="-457200">
              <a:lnSpc>
                <a:spcPct val="100000"/>
              </a:lnSpc>
              <a:spcBef>
                <a:spcPts val="1010"/>
              </a:spcBef>
              <a:buFont typeface="Wingdings" pitchFamily="2" charset="2"/>
              <a:buChar char="Ø"/>
              <a:tabLst>
                <a:tab pos="354965" algn="l"/>
                <a:tab pos="355600" algn="l"/>
              </a:tabLst>
            </a:pPr>
            <a:r>
              <a:rPr lang="en-US" sz="3000" cap="none" spc="-5" dirty="0">
                <a:solidFill>
                  <a:srgbClr val="C00000"/>
                </a:solidFill>
                <a:latin typeface="Times New Roman" pitchFamily="18" charset="0"/>
                <a:cs typeface="Times New Roman" pitchFamily="18" charset="0"/>
              </a:rPr>
              <a:t>Introduction</a:t>
            </a:r>
            <a:endParaRPr lang="en-US" sz="3000" cap="none" dirty="0">
              <a:latin typeface="Times New Roman" pitchFamily="18" charset="0"/>
              <a:cs typeface="Times New Roman" pitchFamily="18" charset="0"/>
            </a:endParaRPr>
          </a:p>
          <a:p>
            <a:pPr marL="469900" indent="-457200">
              <a:lnSpc>
                <a:spcPct val="100000"/>
              </a:lnSpc>
              <a:spcBef>
                <a:spcPts val="1800"/>
              </a:spcBef>
              <a:buFont typeface="Wingdings" pitchFamily="2" charset="2"/>
              <a:buChar char="Ø"/>
              <a:tabLst>
                <a:tab pos="354965" algn="l"/>
                <a:tab pos="355600" algn="l"/>
              </a:tabLst>
            </a:pPr>
            <a:r>
              <a:rPr lang="en-US" sz="3000" cap="none" spc="-5" dirty="0">
                <a:solidFill>
                  <a:srgbClr val="C00000"/>
                </a:solidFill>
                <a:latin typeface="Times New Roman" pitchFamily="18" charset="0"/>
                <a:cs typeface="Times New Roman" pitchFamily="18" charset="0"/>
              </a:rPr>
              <a:t>Thermodynamic process and types</a:t>
            </a:r>
          </a:p>
          <a:p>
            <a:pPr marL="469900" indent="-457200">
              <a:lnSpc>
                <a:spcPct val="100000"/>
              </a:lnSpc>
              <a:spcBef>
                <a:spcPts val="1800"/>
              </a:spcBef>
              <a:buFont typeface="Wingdings" pitchFamily="2" charset="2"/>
              <a:buChar char="Ø"/>
              <a:tabLst>
                <a:tab pos="354965" algn="l"/>
                <a:tab pos="355600" algn="l"/>
              </a:tabLst>
            </a:pPr>
            <a:r>
              <a:rPr lang="en-US" sz="3000" cap="none" spc="-5" dirty="0">
                <a:solidFill>
                  <a:srgbClr val="C00000"/>
                </a:solidFill>
                <a:latin typeface="Times New Roman" pitchFamily="18" charset="0"/>
                <a:cs typeface="Times New Roman" pitchFamily="18" charset="0"/>
              </a:rPr>
              <a:t>First law of thermodynamics  </a:t>
            </a:r>
            <a:endParaRPr lang="en-US" sz="3000" cap="none" dirty="0">
              <a:latin typeface="Times New Roman" pitchFamily="18" charset="0"/>
              <a:cs typeface="Times New Roman" pitchFamily="18" charset="0"/>
            </a:endParaRPr>
          </a:p>
          <a:p>
            <a:pPr marL="12700">
              <a:lnSpc>
                <a:spcPct val="100000"/>
              </a:lnSpc>
              <a:spcBef>
                <a:spcPts val="1800"/>
              </a:spcBef>
              <a:tabLst>
                <a:tab pos="354965" algn="l"/>
                <a:tab pos="355600" algn="l"/>
              </a:tabLst>
            </a:pPr>
            <a:r>
              <a:rPr lang="en-US" sz="3000" cap="none" dirty="0">
                <a:solidFill>
                  <a:srgbClr val="6F2F9F"/>
                </a:solidFill>
                <a:latin typeface="Times New Roman" pitchFamily="18" charset="0"/>
                <a:cs typeface="Times New Roman" pitchFamily="18" charset="0"/>
              </a:rPr>
              <a:t>   </a:t>
            </a:r>
            <a:endParaRPr lang="en-IN" sz="4000" dirty="0"/>
          </a:p>
        </p:txBody>
      </p:sp>
    </p:spTree>
    <p:extLst>
      <p:ext uri="{BB962C8B-B14F-4D97-AF65-F5344CB8AC3E}">
        <p14:creationId xmlns:p14="http://schemas.microsoft.com/office/powerpoint/2010/main" val="1646549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360217" y="228600"/>
            <a:ext cx="8555183"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Applications of first law of thermodynamics</a:t>
            </a:r>
            <a:endParaRPr lang="en-US" sz="3200" b="1" cap="none" spc="-10" dirty="0">
              <a:latin typeface="Times New Roman" pitchFamily="18" charset="0"/>
              <a:cs typeface="Times New Roman" pitchFamily="18" charset="0"/>
            </a:endParaRPr>
          </a:p>
        </p:txBody>
      </p:sp>
      <p:sp>
        <p:nvSpPr>
          <p:cNvPr id="3" name="Rectangle 2"/>
          <p:cNvSpPr/>
          <p:nvPr/>
        </p:nvSpPr>
        <p:spPr>
          <a:xfrm>
            <a:off x="360217" y="838200"/>
            <a:ext cx="8582892" cy="4137030"/>
          </a:xfrm>
          <a:prstGeom prst="rect">
            <a:avLst/>
          </a:prstGeom>
        </p:spPr>
        <p:txBody>
          <a:bodyPr wrap="square">
            <a:spAutoFit/>
          </a:bodyPr>
          <a:lstStyle/>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p:txBody>
      </p:sp>
      <p:sp>
        <p:nvSpPr>
          <p:cNvPr id="7" name="Rectangle 6"/>
          <p:cNvSpPr/>
          <p:nvPr/>
        </p:nvSpPr>
        <p:spPr>
          <a:xfrm>
            <a:off x="609600" y="914836"/>
            <a:ext cx="8305800" cy="4154984"/>
          </a:xfrm>
          <a:prstGeom prst="rect">
            <a:avLst/>
          </a:prstGeom>
        </p:spPr>
        <p:txBody>
          <a:bodyPr wrap="square">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8" name="Rectangle 7"/>
          <p:cNvSpPr/>
          <p:nvPr/>
        </p:nvSpPr>
        <p:spPr>
          <a:xfrm>
            <a:off x="20782" y="817635"/>
            <a:ext cx="8922327" cy="9030677"/>
          </a:xfrm>
          <a:prstGeom prst="rect">
            <a:avLst/>
          </a:prstGeom>
        </p:spPr>
        <p:txBody>
          <a:bodyPr wrap="square">
            <a:spAutoFit/>
          </a:bodyPr>
          <a:lstStyle/>
          <a:p>
            <a:pPr marR="0" lvl="0" algn="just">
              <a:lnSpc>
                <a:spcPct val="150000"/>
              </a:lnSpc>
              <a:spcBef>
                <a:spcPts val="0"/>
              </a:spcBef>
              <a:spcAft>
                <a:spcPts val="0"/>
              </a:spcAft>
              <a:tabLst>
                <a:tab pos="2094865" algn="l"/>
              </a:tabLst>
            </a:pPr>
            <a:r>
              <a:rPr lang="en-US" sz="2800" dirty="0">
                <a:latin typeface="Times New Roman"/>
                <a:ea typeface="Times New Roman"/>
                <a:cs typeface="Times New Roman"/>
              </a:rPr>
              <a:t>Adiabatic process:</a:t>
            </a:r>
          </a:p>
          <a:p>
            <a:pPr marR="0" lvl="0" algn="just">
              <a:lnSpc>
                <a:spcPct val="150000"/>
              </a:lnSpc>
              <a:spcBef>
                <a:spcPts val="0"/>
              </a:spcBef>
              <a:spcAft>
                <a:spcPts val="0"/>
              </a:spcAft>
              <a:tabLst>
                <a:tab pos="2094865" algn="l"/>
              </a:tabLst>
            </a:pPr>
            <a:r>
              <a:rPr lang="en-US" sz="2800" dirty="0">
                <a:latin typeface="Times New Roman"/>
                <a:ea typeface="Times New Roman"/>
                <a:cs typeface="Times New Roman"/>
              </a:rPr>
              <a:t>A process in which no heat can enter or leave the system is called an adiabatic process.” In an adiabatic process, there is no transfer of heat across the boundary of the system, so Q=0. For adiabatic process,  there is no exchange of heat between the system and the surroundings, q = 0, then ∆E = w, the increase in internal energy of the system is equal to the work done on the system</a:t>
            </a:r>
            <a:endParaRPr lang="en-US" sz="2000" dirty="0">
              <a:latin typeface="Calibri"/>
              <a:ea typeface="Times New Roman"/>
              <a:cs typeface="Times New Roman"/>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78204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360217" y="228600"/>
            <a:ext cx="8555183"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Applications of first law of thermodynamics</a:t>
            </a:r>
            <a:endParaRPr lang="en-US" sz="3200" b="1" cap="none" spc="-10" dirty="0">
              <a:latin typeface="Times New Roman" pitchFamily="18" charset="0"/>
              <a:cs typeface="Times New Roman" pitchFamily="18" charset="0"/>
            </a:endParaRPr>
          </a:p>
        </p:txBody>
      </p:sp>
      <p:sp>
        <p:nvSpPr>
          <p:cNvPr id="3" name="Rectangle 2"/>
          <p:cNvSpPr/>
          <p:nvPr/>
        </p:nvSpPr>
        <p:spPr>
          <a:xfrm>
            <a:off x="360217" y="838200"/>
            <a:ext cx="8582892" cy="4137030"/>
          </a:xfrm>
          <a:prstGeom prst="rect">
            <a:avLst/>
          </a:prstGeom>
        </p:spPr>
        <p:txBody>
          <a:bodyPr wrap="square">
            <a:spAutoFit/>
          </a:bodyPr>
          <a:lstStyle/>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p:txBody>
      </p:sp>
      <p:sp>
        <p:nvSpPr>
          <p:cNvPr id="7" name="Rectangle 6"/>
          <p:cNvSpPr/>
          <p:nvPr/>
        </p:nvSpPr>
        <p:spPr>
          <a:xfrm>
            <a:off x="609600" y="914836"/>
            <a:ext cx="8305800" cy="4154984"/>
          </a:xfrm>
          <a:prstGeom prst="rect">
            <a:avLst/>
          </a:prstGeom>
        </p:spPr>
        <p:txBody>
          <a:bodyPr wrap="square">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8" name="Rectangle 7"/>
          <p:cNvSpPr/>
          <p:nvPr/>
        </p:nvSpPr>
        <p:spPr>
          <a:xfrm>
            <a:off x="20782" y="817635"/>
            <a:ext cx="8922327" cy="7553350"/>
          </a:xfrm>
          <a:prstGeom prst="rect">
            <a:avLst/>
          </a:prstGeom>
        </p:spPr>
        <p:txBody>
          <a:bodyPr wrap="square">
            <a:spAutoFit/>
          </a:bodyPr>
          <a:lstStyle/>
          <a:p>
            <a:pPr marR="0" lvl="0" algn="just">
              <a:lnSpc>
                <a:spcPct val="150000"/>
              </a:lnSpc>
              <a:spcBef>
                <a:spcPts val="0"/>
              </a:spcBef>
              <a:spcAft>
                <a:spcPts val="0"/>
              </a:spcAft>
              <a:tabLst>
                <a:tab pos="2094865" algn="l"/>
              </a:tabLst>
            </a:pPr>
            <a:r>
              <a:rPr lang="en-US" dirty="0">
                <a:latin typeface="Times New Roman"/>
                <a:ea typeface="Times New Roman"/>
                <a:cs typeface="Times New Roman"/>
              </a:rPr>
              <a:t> </a:t>
            </a:r>
            <a:r>
              <a:rPr lang="en-US" sz="3200" dirty="0">
                <a:latin typeface="Times New Roman"/>
                <a:ea typeface="Times New Roman"/>
                <a:cs typeface="Times New Roman"/>
              </a:rPr>
              <a:t>Isolated system: It is a system that does not interact with the surroundings. In this case, there is no heat flow and the work done is zero. It means ΔQ = 0 and ΔW = 0. Hence ΔE = 0. Therefore the internal energy of an isolated system remains constant.</a:t>
            </a:r>
            <a:endParaRPr lang="en-US" sz="2400" dirty="0">
              <a:latin typeface="Calibri"/>
              <a:ea typeface="Times New Roman"/>
              <a:cs typeface="Times New Roman"/>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60757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1990930"/>
          </a:xfrm>
          <a:prstGeom prst="rect">
            <a:avLst/>
          </a:prstGeom>
        </p:spPr>
        <p:txBody>
          <a:bodyPr vert="horz" wrap="square" lIns="0" tIns="13335" rIns="0" bIns="0" rtlCol="0">
            <a:spAutoFit/>
          </a:bodyPr>
          <a:lstStyle/>
          <a:p>
            <a:pPr marL="12700" marR="5080" indent="629285" algn="just">
              <a:lnSpc>
                <a:spcPct val="150000"/>
              </a:lnSpc>
              <a:spcBef>
                <a:spcPts val="100"/>
              </a:spcBef>
            </a:pPr>
            <a:endParaRPr lang="en-US" sz="2400" dirty="0">
              <a:latin typeface="Times New Roman" pitchFamily="18" charset="0"/>
              <a:cs typeface="Times New Roman" pitchFamily="18" charset="0"/>
            </a:endParaRPr>
          </a:p>
          <a:p>
            <a:pPr marL="12700" marR="5080" indent="629285" algn="just">
              <a:lnSpc>
                <a:spcPct val="150000"/>
              </a:lnSpc>
              <a:spcBef>
                <a:spcPts val="100"/>
              </a:spcBef>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360217" y="228600"/>
            <a:ext cx="8555183"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Applications of first law of thermodynamics</a:t>
            </a:r>
            <a:endParaRPr lang="en-US" sz="3200" b="1" cap="none" spc="-10" dirty="0">
              <a:latin typeface="Times New Roman" pitchFamily="18" charset="0"/>
              <a:cs typeface="Times New Roman" pitchFamily="18" charset="0"/>
            </a:endParaRPr>
          </a:p>
        </p:txBody>
      </p:sp>
      <p:sp>
        <p:nvSpPr>
          <p:cNvPr id="3" name="Rectangle 2"/>
          <p:cNvSpPr/>
          <p:nvPr/>
        </p:nvSpPr>
        <p:spPr>
          <a:xfrm>
            <a:off x="360217" y="838200"/>
            <a:ext cx="8582892" cy="4137030"/>
          </a:xfrm>
          <a:prstGeom prst="rect">
            <a:avLst/>
          </a:prstGeom>
        </p:spPr>
        <p:txBody>
          <a:bodyPr wrap="square">
            <a:spAutoFit/>
          </a:bodyPr>
          <a:lstStyle/>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a:p>
            <a:pPr marL="447040" algn="just">
              <a:lnSpc>
                <a:spcPct val="100000"/>
              </a:lnSpc>
              <a:spcBef>
                <a:spcPts val="100"/>
              </a:spcBef>
            </a:pPr>
            <a:endParaRPr lang="en-US" dirty="0">
              <a:latin typeface="Carlito"/>
              <a:cs typeface="Carlito"/>
            </a:endParaRPr>
          </a:p>
        </p:txBody>
      </p:sp>
      <p:sp>
        <p:nvSpPr>
          <p:cNvPr id="7" name="Rectangle 6"/>
          <p:cNvSpPr/>
          <p:nvPr/>
        </p:nvSpPr>
        <p:spPr>
          <a:xfrm>
            <a:off x="609600" y="914836"/>
            <a:ext cx="8305800" cy="4154984"/>
          </a:xfrm>
          <a:prstGeom prst="rect">
            <a:avLst/>
          </a:prstGeom>
        </p:spPr>
        <p:txBody>
          <a:bodyPr wrap="square">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8" name="Rectangle 7"/>
          <p:cNvSpPr/>
          <p:nvPr/>
        </p:nvSpPr>
        <p:spPr>
          <a:xfrm>
            <a:off x="20782" y="817635"/>
            <a:ext cx="8922327" cy="8094524"/>
          </a:xfrm>
          <a:prstGeom prst="rect">
            <a:avLst/>
          </a:prstGeom>
        </p:spPr>
        <p:txBody>
          <a:bodyPr wrap="square">
            <a:spAutoFit/>
          </a:bodyPr>
          <a:lstStyle/>
          <a:p>
            <a:pPr marR="0" lvl="0" algn="just">
              <a:lnSpc>
                <a:spcPct val="150000"/>
              </a:lnSpc>
              <a:spcBef>
                <a:spcPts val="0"/>
              </a:spcBef>
              <a:spcAft>
                <a:spcPts val="0"/>
              </a:spcAft>
              <a:tabLst>
                <a:tab pos="2094865" algn="l"/>
              </a:tabLst>
            </a:pPr>
            <a:r>
              <a:rPr lang="en-US" dirty="0">
                <a:latin typeface="Times New Roman"/>
                <a:ea typeface="Times New Roman"/>
                <a:cs typeface="Times New Roman"/>
              </a:rPr>
              <a:t> </a:t>
            </a:r>
            <a:r>
              <a:rPr lang="en-US" sz="2800" dirty="0">
                <a:latin typeface="Calibri"/>
                <a:ea typeface="Times New Roman"/>
                <a:cs typeface="Times New Roman"/>
              </a:rPr>
              <a:t>Cyclic process: The process in which a system returns to its initial state after passing through various intermediate states is called a cyclic process. In this process, the change in internal energy is zero. i.e., ΔU = 0. Hence from the first law of thermodynamics. ΔW = ΔQ, Hence, in a cyclic process, the amount of heat given to a system is equal to the net work done by the system. </a:t>
            </a:r>
            <a:endParaRPr lang="en-US" sz="2800"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spc="-5" dirty="0">
              <a:latin typeface="Times New Roman" pitchFamily="18" charset="0"/>
              <a:cs typeface="Times New Roman" pitchFamily="18" charset="0"/>
            </a:endParaRPr>
          </a:p>
          <a:p>
            <a:pPr marL="12700">
              <a:spcBef>
                <a:spcPts val="100"/>
              </a:spcBef>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17696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295400" y="65728"/>
            <a:ext cx="7162800" cy="1490793"/>
          </a:xfrm>
          <a:prstGeom prst="rect">
            <a:avLst/>
          </a:prstGeom>
        </p:spPr>
        <p:txBody>
          <a:bodyPr vert="horz" wrap="square" lIns="0" tIns="13335" rIns="0" bIns="0" rtlCol="0">
            <a:spAutoFit/>
          </a:bodyPr>
          <a:lstStyle/>
          <a:p>
            <a:pPr marL="12700" algn="ctr">
              <a:spcBef>
                <a:spcPts val="105"/>
              </a:spcBef>
            </a:pPr>
            <a:r>
              <a:rPr lang="en-US" sz="3200" b="1" cap="none" dirty="0">
                <a:latin typeface="Times New Roman"/>
                <a:ea typeface="Times New Roman"/>
                <a:cs typeface="Times New Roman"/>
              </a:rPr>
              <a:t>Limitations to first law of thermodynamics</a:t>
            </a:r>
            <a:br>
              <a:rPr lang="en-US" sz="2400" cap="none" dirty="0">
                <a:latin typeface="Calibri"/>
                <a:ea typeface="Times New Roman"/>
                <a:cs typeface="Times New Roman"/>
              </a:rPr>
            </a:br>
            <a:endParaRPr lang="en-US" sz="3200" b="1" cap="none" dirty="0">
              <a:latin typeface="Times New Roman" pitchFamily="18" charset="0"/>
              <a:cs typeface="Times New Roman" pitchFamily="18" charset="0"/>
            </a:endParaRPr>
          </a:p>
        </p:txBody>
      </p:sp>
      <p:sp>
        <p:nvSpPr>
          <p:cNvPr id="4" name="object 4"/>
          <p:cNvSpPr txBox="1"/>
          <p:nvPr/>
        </p:nvSpPr>
        <p:spPr>
          <a:xfrm>
            <a:off x="421640" y="990600"/>
            <a:ext cx="8338820" cy="5762346"/>
          </a:xfrm>
          <a:prstGeom prst="rect">
            <a:avLst/>
          </a:prstGeom>
        </p:spPr>
        <p:txBody>
          <a:bodyPr vert="horz" wrap="square" lIns="0" tIns="14604" rIns="0" bIns="0" rtlCol="0">
            <a:spAutoFit/>
          </a:bodyPr>
          <a:lstStyle/>
          <a:p>
            <a:pPr marL="342900" marR="252095" lvl="0" indent="-342900" algn="just">
              <a:lnSpc>
                <a:spcPct val="150000"/>
              </a:lnSpc>
              <a:spcBef>
                <a:spcPts val="0"/>
              </a:spcBef>
              <a:spcAft>
                <a:spcPts val="0"/>
              </a:spcAft>
              <a:buFont typeface="Wingdings"/>
              <a:buChar char=""/>
              <a:tabLst>
                <a:tab pos="2094865" algn="l"/>
              </a:tabLst>
            </a:pPr>
            <a:r>
              <a:rPr lang="en-US" sz="3200" dirty="0">
                <a:latin typeface="Times New Roman"/>
                <a:ea typeface="Times New Roman"/>
                <a:cs typeface="Times New Roman"/>
              </a:rPr>
              <a:t>The law states that whenever a system undergoes any thermodynamic process it always holds certain energy balance. However, the first law does not specify the feasibility of the reaction</a:t>
            </a:r>
            <a:endParaRPr lang="en-US" sz="2400" dirty="0">
              <a:latin typeface="Calibri"/>
              <a:ea typeface="Times New Roman"/>
              <a:cs typeface="Times New Roman"/>
            </a:endParaRPr>
          </a:p>
          <a:p>
            <a:pPr marL="342900" marR="252095" lvl="0" indent="-342900" algn="just">
              <a:lnSpc>
                <a:spcPct val="150000"/>
              </a:lnSpc>
              <a:spcBef>
                <a:spcPts val="0"/>
              </a:spcBef>
              <a:spcAft>
                <a:spcPts val="0"/>
              </a:spcAft>
              <a:buFont typeface="Wingdings"/>
              <a:buChar char=""/>
              <a:tabLst>
                <a:tab pos="2094865" algn="l"/>
              </a:tabLst>
            </a:pPr>
            <a:r>
              <a:rPr lang="en-US" sz="3200" dirty="0">
                <a:latin typeface="Times New Roman"/>
                <a:ea typeface="Times New Roman"/>
                <a:cs typeface="Times New Roman"/>
              </a:rPr>
              <a:t>It does not tells us about direction in which heat flows when they are in contact</a:t>
            </a:r>
            <a:endParaRPr lang="en-US" sz="2400" dirty="0">
              <a:latin typeface="Calibri"/>
              <a:ea typeface="Times New Roman"/>
              <a:cs typeface="Times New Roman"/>
            </a:endParaRPr>
          </a:p>
          <a:p>
            <a:pPr marL="12700" marR="5080" indent="278765" algn="just">
              <a:lnSpc>
                <a:spcPct val="140600"/>
              </a:lnSpc>
              <a:spcBef>
                <a:spcPts val="114"/>
              </a:spcBef>
            </a:pP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2354298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295400" y="65728"/>
            <a:ext cx="7162800" cy="1490793"/>
          </a:xfrm>
          <a:prstGeom prst="rect">
            <a:avLst/>
          </a:prstGeom>
        </p:spPr>
        <p:txBody>
          <a:bodyPr vert="horz" wrap="square" lIns="0" tIns="13335" rIns="0" bIns="0" rtlCol="0">
            <a:spAutoFit/>
          </a:bodyPr>
          <a:lstStyle/>
          <a:p>
            <a:pPr marL="12700" algn="ctr">
              <a:spcBef>
                <a:spcPts val="105"/>
              </a:spcBef>
            </a:pPr>
            <a:r>
              <a:rPr lang="en-US" sz="3200" b="1" cap="none" dirty="0">
                <a:latin typeface="Times New Roman"/>
                <a:ea typeface="Times New Roman"/>
                <a:cs typeface="Times New Roman"/>
              </a:rPr>
              <a:t>Limitations to first law of thermodynamics</a:t>
            </a:r>
            <a:br>
              <a:rPr lang="en-US" sz="2400" cap="none" dirty="0">
                <a:latin typeface="Calibri"/>
                <a:ea typeface="Times New Roman"/>
                <a:cs typeface="Times New Roman"/>
              </a:rPr>
            </a:br>
            <a:endParaRPr lang="en-US" sz="3200" b="1" cap="none" dirty="0">
              <a:latin typeface="Times New Roman" pitchFamily="18" charset="0"/>
              <a:cs typeface="Times New Roman" pitchFamily="18" charset="0"/>
            </a:endParaRPr>
          </a:p>
        </p:txBody>
      </p:sp>
      <p:sp>
        <p:nvSpPr>
          <p:cNvPr id="4" name="object 4"/>
          <p:cNvSpPr txBox="1"/>
          <p:nvPr/>
        </p:nvSpPr>
        <p:spPr>
          <a:xfrm>
            <a:off x="421640" y="990600"/>
            <a:ext cx="8338820" cy="2937919"/>
          </a:xfrm>
          <a:prstGeom prst="rect">
            <a:avLst/>
          </a:prstGeom>
        </p:spPr>
        <p:txBody>
          <a:bodyPr vert="horz" wrap="square" lIns="0" tIns="14604" rIns="0" bIns="0" rtlCol="0">
            <a:spAutoFit/>
          </a:bodyPr>
          <a:lstStyle/>
          <a:p>
            <a:pPr marL="342900" marR="252095" lvl="0" indent="-342900">
              <a:lnSpc>
                <a:spcPct val="150000"/>
              </a:lnSpc>
              <a:spcBef>
                <a:spcPts val="0"/>
              </a:spcBef>
              <a:spcAft>
                <a:spcPts val="0"/>
              </a:spcAft>
              <a:buFont typeface="Wingdings"/>
              <a:buChar char=""/>
              <a:tabLst>
                <a:tab pos="2094865" algn="l"/>
              </a:tabLst>
            </a:pPr>
            <a:r>
              <a:rPr lang="en-US" sz="3200" dirty="0">
                <a:latin typeface="Times New Roman"/>
                <a:ea typeface="Times New Roman"/>
                <a:cs typeface="Times New Roman"/>
              </a:rPr>
              <a:t>It does not tell about the final temperature of two bodies when they are in direct contact.</a:t>
            </a:r>
            <a:endParaRPr lang="en-US" sz="2400" dirty="0">
              <a:latin typeface="Calibri"/>
              <a:ea typeface="Times New Roman"/>
              <a:cs typeface="Times New Roman"/>
            </a:endParaRPr>
          </a:p>
          <a:p>
            <a:pPr marL="342900" marR="252095" lvl="0" indent="-342900">
              <a:lnSpc>
                <a:spcPct val="150000"/>
              </a:lnSpc>
              <a:spcBef>
                <a:spcPts val="0"/>
              </a:spcBef>
              <a:spcAft>
                <a:spcPts val="0"/>
              </a:spcAft>
              <a:buFont typeface="Wingdings"/>
              <a:buChar char=""/>
              <a:tabLst>
                <a:tab pos="2094865" algn="l"/>
              </a:tabLst>
            </a:pPr>
            <a:r>
              <a:rPr lang="en-US" sz="3200" dirty="0">
                <a:latin typeface="Times New Roman"/>
                <a:ea typeface="Times New Roman"/>
                <a:cs typeface="Times New Roman"/>
              </a:rPr>
              <a:t>It does not tell about the entropy of system.</a:t>
            </a:r>
            <a:endParaRPr lang="en-US" sz="2400" dirty="0">
              <a:latin typeface="Calibri"/>
              <a:ea typeface="Times New Roman"/>
              <a:cs typeface="Times New Roman"/>
            </a:endParaRPr>
          </a:p>
          <a:p>
            <a:pPr marL="12700" marR="5080" indent="278765" algn="just">
              <a:lnSpc>
                <a:spcPct val="140600"/>
              </a:lnSpc>
              <a:spcBef>
                <a:spcPts val="114"/>
              </a:spcBef>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52346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1650" y="152400"/>
            <a:ext cx="5657850" cy="914400"/>
          </a:xfrm>
        </p:spPr>
        <p:txBody>
          <a:bodyPr>
            <a:normAutofit/>
          </a:bodyPr>
          <a:lstStyle/>
          <a:p>
            <a:r>
              <a:rPr lang="en-IN" sz="4000" dirty="0"/>
              <a:t>Thank You……</a:t>
            </a:r>
            <a:endParaRPr lang="en-US" dirty="0">
              <a:solidFill>
                <a:schemeClr val="accent6"/>
              </a:solidFill>
            </a:endParaRPr>
          </a:p>
        </p:txBody>
      </p:sp>
      <p:pic>
        <p:nvPicPr>
          <p:cNvPr id="9" name="Picture 2" descr="Image result for best thank you images for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447800"/>
            <a:ext cx="5657850" cy="405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48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533400"/>
            <a:ext cx="8001000" cy="3739485"/>
          </a:xfrm>
          <a:prstGeom prst="rect">
            <a:avLst/>
          </a:prstGeom>
        </p:spPr>
        <p:txBody>
          <a:bodyPr wrap="square">
            <a:spAutoFit/>
          </a:bodyPr>
          <a:lstStyle/>
          <a:p>
            <a:pPr marL="274320" marR="252095" algn="ctr">
              <a:lnSpc>
                <a:spcPct val="150000"/>
              </a:lnSpc>
              <a:spcBef>
                <a:spcPts val="0"/>
              </a:spcBef>
              <a:spcAft>
                <a:spcPts val="0"/>
              </a:spcAft>
              <a:tabLst>
                <a:tab pos="2094865" algn="l"/>
              </a:tabLst>
            </a:pPr>
            <a:endParaRPr lang="en-US" dirty="0">
              <a:latin typeface="Calibri"/>
              <a:ea typeface="Times New Roman"/>
              <a:cs typeface="Times New Roman"/>
            </a:endParaRPr>
          </a:p>
          <a:p>
            <a:pPr marL="274320" marR="252095" algn="just">
              <a:lnSpc>
                <a:spcPct val="150000"/>
              </a:lnSpc>
              <a:spcBef>
                <a:spcPts val="0"/>
              </a:spcBef>
              <a:spcAft>
                <a:spcPts val="1000"/>
              </a:spcAft>
              <a:tabLst>
                <a:tab pos="2094865" algn="l"/>
              </a:tabLst>
            </a:pPr>
            <a:r>
              <a:rPr lang="en-US" sz="2800" dirty="0">
                <a:latin typeface="Times New Roman"/>
                <a:ea typeface="Times New Roman"/>
                <a:cs typeface="Times New Roman"/>
              </a:rPr>
              <a:t>The word “Thermodynamics” is a Greek word which means, Study of flow of heat. Thermodynamics is a branch of Physical chemistry, which deals with the energy changes accompanying a chemical reaction. </a:t>
            </a:r>
            <a:endParaRPr lang="en-US" sz="2000" dirty="0">
              <a:effectLst/>
              <a:latin typeface="Calibri"/>
              <a:ea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304800"/>
            <a:ext cx="8763000" cy="4667047"/>
          </a:xfrm>
          <a:prstGeom prst="rect">
            <a:avLst/>
          </a:prstGeom>
        </p:spPr>
        <p:txBody>
          <a:bodyPr vert="horz" wrap="square" lIns="0" tIns="13335" rIns="0" bIns="0" rtlCol="0">
            <a:spAutoFit/>
          </a:bodyPr>
          <a:lstStyle/>
          <a:p>
            <a:pPr marL="355600" marR="6350" indent="-26034" algn="just">
              <a:lnSpc>
                <a:spcPct val="80000"/>
              </a:lnSpc>
              <a:spcBef>
                <a:spcPts val="620"/>
              </a:spcBef>
            </a:pPr>
            <a:endParaRPr lang="en-US" sz="2800" spc="-5"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Thermodynamics, describes macroscopic properties of equilibrium systems and Built on 4 Laws of Thermodynamics,</a:t>
            </a:r>
          </a:p>
          <a:p>
            <a:pPr algn="just"/>
            <a:endParaRPr lang="en-US" sz="3200" dirty="0">
              <a:latin typeface="Times New Roman" pitchFamily="18" charset="0"/>
              <a:cs typeface="Times New Roman" pitchFamily="18" charset="0"/>
            </a:endParaRPr>
          </a:p>
          <a:p>
            <a:pPr marL="457200" lvl="0" indent="-457200" algn="just">
              <a:buFont typeface="Wingdings" pitchFamily="2" charset="2"/>
              <a:buChar char="Ø"/>
            </a:pPr>
            <a:r>
              <a:rPr lang="en-US" sz="3200" dirty="0">
                <a:latin typeface="Times New Roman" pitchFamily="18" charset="0"/>
                <a:cs typeface="Times New Roman" pitchFamily="18" charset="0"/>
              </a:rPr>
              <a:t>0</a:t>
            </a:r>
            <a:r>
              <a:rPr lang="en-US" sz="3200" baseline="30000" dirty="0">
                <a:latin typeface="Times New Roman" pitchFamily="18" charset="0"/>
                <a:cs typeface="Times New Roman" pitchFamily="18" charset="0"/>
              </a:rPr>
              <a:t>th</a:t>
            </a:r>
            <a:r>
              <a:rPr lang="en-US" sz="3200" dirty="0">
                <a:latin typeface="Times New Roman" pitchFamily="18" charset="0"/>
                <a:cs typeface="Times New Roman" pitchFamily="18" charset="0"/>
              </a:rPr>
              <a:t>  Law ⇒ Defines Temperature (T) : </a:t>
            </a:r>
          </a:p>
          <a:p>
            <a:pPr lvl="0" algn="just"/>
            <a:r>
              <a:rPr lang="en-US" sz="3200" dirty="0">
                <a:latin typeface="Times New Roman" pitchFamily="18" charset="0"/>
                <a:cs typeface="Times New Roman" pitchFamily="18" charset="0"/>
              </a:rPr>
              <a:t>Two bodies which are in thermal equilibrium with a third body are in thermal equilibrium with each other.</a:t>
            </a:r>
          </a:p>
          <a:p>
            <a:pPr lvl="0"/>
            <a:endParaRPr lang="en-US" sz="2800" dirty="0">
              <a:latin typeface="Times New Roman" pitchFamily="18" charset="0"/>
              <a:cs typeface="Times New Roman" pitchFamily="18" charset="0"/>
            </a:endParaRPr>
          </a:p>
          <a:p>
            <a:pPr marL="12700">
              <a:lnSpc>
                <a:spcPct val="100000"/>
              </a:lnSpc>
            </a:pPr>
            <a:endParaRPr sz="2800" dirty="0">
              <a:latin typeface="Times New Roman" pitchFamily="18" charset="0"/>
              <a:cs typeface="Times New Roman" pitchFamily="18" charset="0"/>
            </a:endParaRPr>
          </a:p>
        </p:txBody>
      </p:sp>
    </p:spTree>
    <p:extLst>
      <p:ext uri="{BB962C8B-B14F-4D97-AF65-F5344CB8AC3E}">
        <p14:creationId xmlns:p14="http://schemas.microsoft.com/office/powerpoint/2010/main" val="2486958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7764" y="55418"/>
            <a:ext cx="8763000" cy="5519588"/>
          </a:xfrm>
          <a:prstGeom prst="rect">
            <a:avLst/>
          </a:prstGeom>
        </p:spPr>
        <p:txBody>
          <a:bodyPr vert="horz" wrap="square" lIns="0" tIns="13335" rIns="0" bIns="0" rtlCol="0">
            <a:spAutoFit/>
          </a:bodyPr>
          <a:lstStyle/>
          <a:p>
            <a:pPr marL="355600" marR="6350" indent="-26034" algn="just">
              <a:lnSpc>
                <a:spcPct val="80000"/>
              </a:lnSpc>
              <a:spcBef>
                <a:spcPts val="620"/>
              </a:spcBef>
            </a:pPr>
            <a:endParaRPr lang="en-US" sz="2800" spc="-5" dirty="0">
              <a:latin typeface="Times New Roman" pitchFamily="18" charset="0"/>
              <a:cs typeface="Times New Roman" pitchFamily="18" charset="0"/>
            </a:endParaRPr>
          </a:p>
          <a:p>
            <a:pPr marL="355600" marR="6350" indent="-26034" algn="just">
              <a:lnSpc>
                <a:spcPct val="80000"/>
              </a:lnSpc>
              <a:spcBef>
                <a:spcPts val="620"/>
              </a:spcBef>
            </a:pPr>
            <a:endParaRPr lang="en-US" sz="2800" spc="-5" dirty="0">
              <a:latin typeface="Times New Roman" pitchFamily="18" charset="0"/>
              <a:cs typeface="Times New Roman" pitchFamily="18" charset="0"/>
            </a:endParaRPr>
          </a:p>
          <a:p>
            <a:pPr marL="457200" lvl="0" indent="-457200" algn="just">
              <a:buFont typeface="Wingdings" pitchFamily="2" charset="2"/>
              <a:buChar char="Ø"/>
            </a:pPr>
            <a:r>
              <a:rPr lang="en-US" sz="2800" dirty="0">
                <a:latin typeface="Times New Roman" pitchFamily="18" charset="0"/>
                <a:cs typeface="Times New Roman" pitchFamily="18" charset="0"/>
              </a:rPr>
              <a:t>1</a:t>
            </a:r>
            <a:r>
              <a:rPr lang="en-US" sz="2800" baseline="30000" dirty="0">
                <a:latin typeface="Times New Roman" pitchFamily="18" charset="0"/>
                <a:cs typeface="Times New Roman" pitchFamily="18" charset="0"/>
              </a:rPr>
              <a:t>st</a:t>
            </a:r>
            <a:r>
              <a:rPr lang="en-US" sz="2800" dirty="0">
                <a:latin typeface="Times New Roman" pitchFamily="18" charset="0"/>
                <a:cs typeface="Times New Roman" pitchFamily="18" charset="0"/>
              </a:rPr>
              <a:t>  Law ⇒ Defines Energy (U) : The energy of the universe is constant.</a:t>
            </a:r>
          </a:p>
          <a:p>
            <a:pPr lvl="0" algn="just"/>
            <a:endParaRPr lang="en-US" sz="2800" dirty="0">
              <a:latin typeface="Times New Roman" pitchFamily="18" charset="0"/>
              <a:cs typeface="Times New Roman" pitchFamily="18" charset="0"/>
            </a:endParaRPr>
          </a:p>
          <a:p>
            <a:pPr marL="457200" lvl="0" indent="-457200" algn="just">
              <a:buFont typeface="Wingdings" pitchFamily="2" charset="2"/>
              <a:buChar char="Ø"/>
            </a:pPr>
            <a:r>
              <a:rPr lang="en-US" sz="2800" dirty="0">
                <a:latin typeface="Times New Roman" pitchFamily="18" charset="0"/>
                <a:cs typeface="Times New Roman" pitchFamily="18" charset="0"/>
              </a:rPr>
              <a:t>2</a:t>
            </a:r>
            <a:r>
              <a:rPr lang="en-US" sz="2800" baseline="30000" dirty="0">
                <a:latin typeface="Times New Roman" pitchFamily="18" charset="0"/>
                <a:cs typeface="Times New Roman" pitchFamily="18" charset="0"/>
              </a:rPr>
              <a:t>nd</a:t>
            </a:r>
            <a:r>
              <a:rPr lang="en-US" sz="2800" dirty="0">
                <a:latin typeface="Times New Roman" pitchFamily="18" charset="0"/>
                <a:cs typeface="Times New Roman" pitchFamily="18" charset="0"/>
              </a:rPr>
              <a:t>  Law ⇒ Defines Entropy (S) : In any spontaneous process, there is always an increase in entropy of the universe.</a:t>
            </a:r>
          </a:p>
          <a:p>
            <a:pPr lvl="0" algn="just"/>
            <a:endParaRPr lang="en-US" sz="2800" dirty="0">
              <a:latin typeface="Times New Roman" pitchFamily="18" charset="0"/>
              <a:cs typeface="Times New Roman" pitchFamily="18" charset="0"/>
            </a:endParaRPr>
          </a:p>
          <a:p>
            <a:pPr marL="457200" lvl="0" indent="-457200" algn="just">
              <a:buFont typeface="Wingdings" pitchFamily="2" charset="2"/>
              <a:buChar char="Ø"/>
            </a:pPr>
            <a:r>
              <a:rPr lang="en-US" sz="2800" dirty="0">
                <a:latin typeface="Times New Roman" pitchFamily="18" charset="0"/>
                <a:cs typeface="Times New Roman" pitchFamily="18" charset="0"/>
              </a:rPr>
              <a:t>3</a:t>
            </a:r>
            <a:r>
              <a:rPr lang="en-US" sz="2800" baseline="30000" dirty="0">
                <a:latin typeface="Times New Roman" pitchFamily="18" charset="0"/>
                <a:cs typeface="Times New Roman" pitchFamily="18" charset="0"/>
              </a:rPr>
              <a:t>rd</a:t>
            </a:r>
            <a:r>
              <a:rPr lang="en-US" sz="2800" dirty="0">
                <a:latin typeface="Times New Roman" pitchFamily="18" charset="0"/>
                <a:cs typeface="Times New Roman" pitchFamily="18" charset="0"/>
              </a:rPr>
              <a:t>  Law ⇒ Gives Numerical Value to Entropy: The entropy of a perfect crystal at 0 Kelvin is zero.</a:t>
            </a:r>
          </a:p>
          <a:p>
            <a:pPr>
              <a:lnSpc>
                <a:spcPct val="100000"/>
              </a:lnSpc>
              <a:spcBef>
                <a:spcPts val="20"/>
              </a:spcBef>
            </a:pPr>
            <a:endParaRPr lang="en-US" sz="2800" dirty="0">
              <a:latin typeface="Times New Roman" pitchFamily="18" charset="0"/>
              <a:cs typeface="Times New Roman" pitchFamily="18" charset="0"/>
            </a:endParaRPr>
          </a:p>
          <a:p>
            <a:pPr marL="12700">
              <a:lnSpc>
                <a:spcPct val="100000"/>
              </a:lnSpc>
            </a:pPr>
            <a:endParaRPr sz="2800" dirty="0">
              <a:latin typeface="Times New Roman" pitchFamily="18" charset="0"/>
              <a:cs typeface="Times New Roman" pitchFamily="18" charset="0"/>
            </a:endParaRPr>
          </a:p>
        </p:txBody>
      </p:sp>
    </p:spTree>
    <p:extLst>
      <p:ext uri="{BB962C8B-B14F-4D97-AF65-F5344CB8AC3E}">
        <p14:creationId xmlns:p14="http://schemas.microsoft.com/office/powerpoint/2010/main" val="171666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10259" y="1150365"/>
            <a:ext cx="7800975" cy="3804247"/>
          </a:xfrm>
          <a:prstGeom prst="rect">
            <a:avLst/>
          </a:prstGeom>
        </p:spPr>
        <p:txBody>
          <a:bodyPr vert="horz" wrap="square" lIns="0" tIns="13335" rIns="0" bIns="0" rtlCol="0">
            <a:spAutoFit/>
          </a:bodyPr>
          <a:lstStyle/>
          <a:p>
            <a:pPr marL="342900" marR="252095" lvl="0" indent="-342900" algn="just">
              <a:lnSpc>
                <a:spcPct val="150000"/>
              </a:lnSpc>
              <a:spcBef>
                <a:spcPts val="0"/>
              </a:spcBef>
              <a:spcAft>
                <a:spcPts val="0"/>
              </a:spcAft>
              <a:buFont typeface="Wingdings"/>
              <a:buChar char=""/>
              <a:tabLst>
                <a:tab pos="2094865" algn="l"/>
              </a:tabLst>
            </a:pPr>
            <a:r>
              <a:rPr lang="en-US" sz="2800" dirty="0">
                <a:latin typeface="Times New Roman"/>
                <a:ea typeface="Times New Roman"/>
                <a:cs typeface="Times New Roman"/>
              </a:rPr>
              <a:t>System: The part of the Universe that we choose to study </a:t>
            </a:r>
            <a:endParaRPr lang="en-US" sz="2000" dirty="0">
              <a:latin typeface="Calibri"/>
              <a:ea typeface="Times New Roman"/>
              <a:cs typeface="Times New Roman"/>
            </a:endParaRPr>
          </a:p>
          <a:p>
            <a:pPr marL="342900" marR="252095" lvl="0" indent="-342900" algn="just">
              <a:lnSpc>
                <a:spcPct val="150000"/>
              </a:lnSpc>
              <a:spcBef>
                <a:spcPts val="0"/>
              </a:spcBef>
              <a:spcAft>
                <a:spcPts val="0"/>
              </a:spcAft>
              <a:buFont typeface="Wingdings"/>
              <a:buChar char=""/>
              <a:tabLst>
                <a:tab pos="2094865" algn="l"/>
              </a:tabLst>
            </a:pPr>
            <a:r>
              <a:rPr lang="en-US" sz="2800" dirty="0">
                <a:latin typeface="Times New Roman"/>
                <a:ea typeface="Times New Roman"/>
                <a:cs typeface="Times New Roman"/>
              </a:rPr>
              <a:t>Surroundings: The rest of the Universe </a:t>
            </a:r>
            <a:endParaRPr lang="en-US" sz="2000" dirty="0">
              <a:latin typeface="Calibri"/>
              <a:ea typeface="Times New Roman"/>
              <a:cs typeface="Times New Roman"/>
            </a:endParaRPr>
          </a:p>
          <a:p>
            <a:pPr marL="342900" marR="252095" lvl="0" indent="-342900" algn="just">
              <a:lnSpc>
                <a:spcPct val="150000"/>
              </a:lnSpc>
              <a:spcBef>
                <a:spcPts val="0"/>
              </a:spcBef>
              <a:spcAft>
                <a:spcPts val="1000"/>
              </a:spcAft>
              <a:buFont typeface="Wingdings"/>
              <a:buChar char=""/>
              <a:tabLst>
                <a:tab pos="2094865" algn="l"/>
              </a:tabLst>
            </a:pPr>
            <a:r>
              <a:rPr lang="en-US" sz="2800" dirty="0">
                <a:latin typeface="Times New Roman"/>
                <a:ea typeface="Times New Roman"/>
                <a:cs typeface="Times New Roman"/>
              </a:rPr>
              <a:t>Boundary: The surface dividing the System from the Surroundings</a:t>
            </a:r>
            <a:endParaRPr lang="en-US" sz="2000" dirty="0">
              <a:latin typeface="Calibri"/>
              <a:ea typeface="Times New Roman"/>
              <a:cs typeface="Times New Roman"/>
            </a:endParaRPr>
          </a:p>
          <a:p>
            <a:pPr>
              <a:lnSpc>
                <a:spcPct val="100000"/>
              </a:lnSpc>
              <a:spcBef>
                <a:spcPts val="20"/>
              </a:spcBef>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90281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10259"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pic>
        <p:nvPicPr>
          <p:cNvPr id="3" name="Picture 2"/>
          <p:cNvPicPr/>
          <p:nvPr/>
        </p:nvPicPr>
        <p:blipFill>
          <a:blip r:embed="rId2"/>
          <a:stretch>
            <a:fillRect/>
          </a:stretch>
        </p:blipFill>
        <p:spPr>
          <a:xfrm>
            <a:off x="1600200" y="914400"/>
            <a:ext cx="5334000" cy="3581400"/>
          </a:xfrm>
          <a:prstGeom prst="rect">
            <a:avLst/>
          </a:prstGeom>
        </p:spPr>
      </p:pic>
    </p:spTree>
    <p:extLst>
      <p:ext uri="{BB962C8B-B14F-4D97-AF65-F5344CB8AC3E}">
        <p14:creationId xmlns:p14="http://schemas.microsoft.com/office/powerpoint/2010/main" val="87587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10259"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381000" y="706013"/>
            <a:ext cx="7648893" cy="444352"/>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355600" marR="5080" indent="-68580" algn="just">
              <a:spcBef>
                <a:spcPts val="105"/>
              </a:spcBef>
              <a:tabLst>
                <a:tab pos="1046480" algn="l"/>
                <a:tab pos="2732405" algn="l"/>
                <a:tab pos="3213735" algn="l"/>
                <a:tab pos="3909060" algn="l"/>
                <a:tab pos="5588635" algn="l"/>
                <a:tab pos="6271260" algn="l"/>
                <a:tab pos="6978650" algn="l"/>
              </a:tabLst>
            </a:pPr>
            <a:endParaRPr lang="en-US" sz="2800" b="0" dirty="0">
              <a:latin typeface="Times New Roman" pitchFamily="18" charset="0"/>
              <a:cs typeface="Times New Roman" pitchFamily="18" charset="0"/>
            </a:endParaRPr>
          </a:p>
        </p:txBody>
      </p:sp>
      <p:sp>
        <p:nvSpPr>
          <p:cNvPr id="6" name="Rectangle 5"/>
          <p:cNvSpPr/>
          <p:nvPr/>
        </p:nvSpPr>
        <p:spPr>
          <a:xfrm>
            <a:off x="810259" y="381000"/>
            <a:ext cx="7495541" cy="5683607"/>
          </a:xfrm>
          <a:prstGeom prst="rect">
            <a:avLst/>
          </a:prstGeom>
        </p:spPr>
        <p:txBody>
          <a:bodyPr wrap="square">
            <a:spAutoFit/>
          </a:bodyPr>
          <a:lstStyle/>
          <a:p>
            <a:pPr marL="502920" marR="252095" algn="just">
              <a:lnSpc>
                <a:spcPct val="150000"/>
              </a:lnSpc>
              <a:spcBef>
                <a:spcPts val="0"/>
              </a:spcBef>
              <a:spcAft>
                <a:spcPts val="1000"/>
              </a:spcAft>
              <a:tabLst>
                <a:tab pos="2094865" algn="l"/>
              </a:tabLst>
            </a:pPr>
            <a:r>
              <a:rPr lang="en-US" sz="2800" dirty="0">
                <a:latin typeface="Times New Roman"/>
                <a:ea typeface="Times New Roman"/>
                <a:cs typeface="Times New Roman"/>
              </a:rPr>
              <a:t>Systems can be: </a:t>
            </a:r>
            <a:endParaRPr lang="en-US" sz="2800" dirty="0">
              <a:latin typeface="Calibri"/>
              <a:ea typeface="Times New Roman"/>
              <a:cs typeface="Times New Roman"/>
            </a:endParaRPr>
          </a:p>
          <a:p>
            <a:pPr marL="342900" marR="252095" lvl="0" indent="-342900" algn="just">
              <a:lnSpc>
                <a:spcPct val="150000"/>
              </a:lnSpc>
              <a:spcBef>
                <a:spcPts val="0"/>
              </a:spcBef>
              <a:spcAft>
                <a:spcPts val="1000"/>
              </a:spcAft>
              <a:buFont typeface="Symbol"/>
              <a:buChar char=""/>
              <a:tabLst>
                <a:tab pos="2094865" algn="l"/>
              </a:tabLst>
            </a:pPr>
            <a:r>
              <a:rPr lang="en-US" sz="2800" dirty="0">
                <a:latin typeface="Times New Roman"/>
                <a:ea typeface="Times New Roman"/>
                <a:cs typeface="Times New Roman"/>
              </a:rPr>
              <a:t>Open: Mass and Energy can transfer between the System and the Surroundings </a:t>
            </a:r>
            <a:endParaRPr lang="en-US" sz="2800" dirty="0">
              <a:latin typeface="Calibri"/>
              <a:ea typeface="Times New Roman"/>
              <a:cs typeface="Times New Roman"/>
            </a:endParaRPr>
          </a:p>
          <a:p>
            <a:pPr marL="342900" marR="252095" lvl="0" indent="-342900" algn="just">
              <a:lnSpc>
                <a:spcPct val="150000"/>
              </a:lnSpc>
              <a:spcBef>
                <a:spcPts val="0"/>
              </a:spcBef>
              <a:spcAft>
                <a:spcPts val="1000"/>
              </a:spcAft>
              <a:buFont typeface="Symbol"/>
              <a:buChar char=""/>
              <a:tabLst>
                <a:tab pos="2094865" algn="l"/>
              </a:tabLst>
            </a:pPr>
            <a:r>
              <a:rPr lang="en-US" sz="2800" dirty="0">
                <a:latin typeface="Times New Roman"/>
                <a:ea typeface="Times New Roman"/>
                <a:cs typeface="Times New Roman"/>
              </a:rPr>
              <a:t>Closed: Energy can transfer between the System and the Surroundings, but NOT mass </a:t>
            </a:r>
          </a:p>
          <a:p>
            <a:pPr marL="342900" marR="252095" indent="-342900" algn="just">
              <a:lnSpc>
                <a:spcPct val="150000"/>
              </a:lnSpc>
              <a:spcAft>
                <a:spcPts val="1000"/>
              </a:spcAft>
              <a:buFont typeface="Symbol"/>
              <a:buChar char=""/>
              <a:tabLst>
                <a:tab pos="2094865" algn="l"/>
              </a:tabLst>
            </a:pPr>
            <a:r>
              <a:rPr lang="en-US" sz="2800" dirty="0">
                <a:latin typeface="Times New Roman" pitchFamily="18" charset="0"/>
                <a:cs typeface="Times New Roman" pitchFamily="18" charset="0"/>
              </a:rPr>
              <a:t>Isolated: Neither Mass nor Energy can transfer between the System and the Surroundings.</a:t>
            </a:r>
          </a:p>
          <a:p>
            <a:pPr marR="252095" lvl="0" algn="just">
              <a:lnSpc>
                <a:spcPct val="150000"/>
              </a:lnSpc>
              <a:spcBef>
                <a:spcPts val="0"/>
              </a:spcBef>
              <a:spcAft>
                <a:spcPts val="1000"/>
              </a:spcAft>
              <a:tabLst>
                <a:tab pos="2094865" algn="l"/>
              </a:tabLst>
            </a:pPr>
            <a:endParaRPr lang="en-US" sz="2400" dirty="0">
              <a:effectLst/>
              <a:latin typeface="Calibri"/>
              <a:ea typeface="Times New Roman"/>
              <a:cs typeface="Times New Roman"/>
            </a:endParaRPr>
          </a:p>
        </p:txBody>
      </p:sp>
    </p:spTree>
    <p:extLst>
      <p:ext uri="{BB962C8B-B14F-4D97-AF65-F5344CB8AC3E}">
        <p14:creationId xmlns:p14="http://schemas.microsoft.com/office/powerpoint/2010/main" val="413590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763000" cy="4209486"/>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252095" algn="just">
              <a:lnSpc>
                <a:spcPct val="150000"/>
              </a:lnSpc>
              <a:spcBef>
                <a:spcPts val="0"/>
              </a:spcBef>
              <a:spcAft>
                <a:spcPts val="1000"/>
              </a:spcAft>
              <a:tabLst>
                <a:tab pos="2094865" algn="l"/>
              </a:tabLst>
            </a:pPr>
            <a:r>
              <a:rPr lang="en-US" sz="2400" b="0" dirty="0">
                <a:latin typeface="Times New Roman" pitchFamily="18" charset="0"/>
                <a:ea typeface="Times New Roman"/>
                <a:cs typeface="Times New Roman" pitchFamily="18" charset="0"/>
              </a:rPr>
              <a:t>    The operation by which a thermodynamic system changes from one state to another is called a thermodynamic process. </a:t>
            </a:r>
          </a:p>
          <a:p>
            <a:pPr marL="274320" marR="252095" algn="just">
              <a:lnSpc>
                <a:spcPct val="150000"/>
              </a:lnSpc>
              <a:spcBef>
                <a:spcPts val="0"/>
              </a:spcBef>
              <a:spcAft>
                <a:spcPts val="1000"/>
              </a:spcAft>
              <a:tabLst>
                <a:tab pos="2094865" algn="l"/>
              </a:tabLst>
            </a:pPr>
            <a:r>
              <a:rPr lang="en-US" sz="2400" b="0" dirty="0">
                <a:latin typeface="Times New Roman" pitchFamily="18" charset="0"/>
                <a:ea typeface="Times New Roman"/>
                <a:cs typeface="Times New Roman" pitchFamily="18" charset="0"/>
              </a:rPr>
              <a:t>     A thermodynamic process is always accompanied by change in energy. </a:t>
            </a:r>
          </a:p>
          <a:p>
            <a:pPr marL="274320" marR="252095" algn="just">
              <a:lnSpc>
                <a:spcPct val="150000"/>
              </a:lnSpc>
              <a:spcBef>
                <a:spcPts val="0"/>
              </a:spcBef>
              <a:spcAft>
                <a:spcPts val="1000"/>
              </a:spcAft>
              <a:tabLst>
                <a:tab pos="2094865" algn="l"/>
              </a:tabLst>
            </a:pPr>
            <a:r>
              <a:rPr lang="en-US" sz="2400" b="0" dirty="0">
                <a:latin typeface="Times New Roman" pitchFamily="18" charset="0"/>
                <a:ea typeface="Times New Roman"/>
                <a:cs typeface="Times New Roman" pitchFamily="18" charset="0"/>
              </a:rPr>
              <a:t>    Depending upon the condition of change, different types of thermodynamic processes are defined,</a:t>
            </a:r>
          </a:p>
          <a:p>
            <a:pPr marL="0" indent="0">
              <a:lnSpc>
                <a:spcPct val="100000"/>
              </a:lnSpc>
              <a:spcBef>
                <a:spcPts val="1415"/>
              </a:spcBef>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cap="none" dirty="0">
                <a:latin typeface="Times New Roman"/>
                <a:ea typeface="Times New Roman"/>
              </a:rPr>
              <a:t>Thermodynamic process</a:t>
            </a:r>
            <a:endParaRPr lang="en-US"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29328281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186</TotalTime>
  <Words>1294</Words>
  <Application>Microsoft Office PowerPoint</Application>
  <PresentationFormat>On-screen Show (4:3)</PresentationFormat>
  <Paragraphs>442</Paragraphs>
  <Slides>25</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Carlito</vt:lpstr>
      <vt:lpstr>Franklin Gothic Book</vt:lpstr>
      <vt:lpstr>Franklin Gothic Medium</vt:lpstr>
      <vt:lpstr>Symbol</vt:lpstr>
      <vt:lpstr>Times New Roman</vt:lpstr>
      <vt:lpstr>Wingdings</vt:lpstr>
      <vt:lpstr>Angles</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Limitations to first law of thermodynamics </vt:lpstr>
      <vt:lpstr>Limitations to first law of thermodynamics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2.Bioinorganic chemistry</dc:title>
  <dc:creator>windows</dc:creator>
  <cp:lastModifiedBy>Lenovo</cp:lastModifiedBy>
  <cp:revision>24</cp:revision>
  <dcterms:created xsi:type="dcterms:W3CDTF">2020-05-20T17:16:53Z</dcterms:created>
  <dcterms:modified xsi:type="dcterms:W3CDTF">2020-07-28T17:52:33Z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2020-04-25T00:00:00Z</vt:filetime>
  </property>
  <property fmtid="{D5CDD505-2E9C-101B-9397-08002B2CF9AE}" pid="3" name="Creator">
    <vt:lpwstr>Microsoft® PowerPoint® for Microsoft 365</vt:lpwstr>
  </property>
  <property fmtid="{D5CDD505-2E9C-101B-9397-08002B2CF9AE}" pid="4" name="LastSaved">
    <vt:filetime>2020-05-20T00:00:00Z</vt:filetime>
  </property>
</Properties>
</file>