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87"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20/04/2020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20/04/2020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20/04/2020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20/04/2020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20/04/2020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20/04/2020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20/04/2020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20/04/2020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20/04/2020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20/04/2020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20/04/2020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20/04/2020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te.wikipedia.org/wiki/%E0%B0%A4%E0%B1%86%E0%B0%B2%E0%B0%82%E0%B0%97%E0%B0%BE%E0%B0%A3%E0%B0%BE" TargetMode="External"/><Relationship Id="rId7" Type="http://schemas.openxmlformats.org/officeDocument/2006/relationships/hyperlink" Target="https://te.wikipedia.org/wiki/%E0%B0%85%E0%B0%B0%E0%B0%B8%E0%B0%82" TargetMode="External"/><Relationship Id="rId2" Type="http://schemas.openxmlformats.org/officeDocument/2006/relationships/hyperlink" Target="https://te.wikipedia.org/wiki/1969" TargetMode="External"/><Relationship Id="rId1" Type="http://schemas.openxmlformats.org/officeDocument/2006/relationships/slideLayout" Target="../slideLayouts/slideLayout7.xml"/><Relationship Id="rId6" Type="http://schemas.openxmlformats.org/officeDocument/2006/relationships/hyperlink" Target="https://te.wikipedia.org/wiki/%E0%B0%B0%E0%B0%BE%E0%B0%9C%E0%B0%BE_%E0%B0%B2%E0%B0%95%E0%B1%8D%E0%B0%B7%E0%B1%8D%E0%B0%AE%E0%B1%80_%E0%B0%AB%E0%B1%8C%E0%B0%82%E0%B0%A1%E0%B1%87%E0%B0%B7%E0%B0%A8%E0%B1%81" TargetMode="External"/><Relationship Id="rId5" Type="http://schemas.openxmlformats.org/officeDocument/2006/relationships/hyperlink" Target="https://te.wikipedia.org/wiki/%E0%B0%96%E0%B0%AE%E0%B1%8D%E0%B0%AE%E0%B0%82" TargetMode="External"/><Relationship Id="rId4" Type="http://schemas.openxmlformats.org/officeDocument/2006/relationships/hyperlink" Target="https://te.wikipedia.org/wiki/%E0%B0%B5%E0%B0%BE%E0%B0%B5%E0%B0%BF%E0%B0%B2%E0%B0%BE%E0%B0%B2_%E0%B0%97%E0%B1%8B%E0%B0%AA%E0%B0%BE%E0%B0%B2%E0%B0%95%E0%B1%83%E0%B0%B7%E0%B1%8D%E0%B0%A3%E0%B0%AF%E0%B1%8D%E0%B0%A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e.wikipedia.org/wiki/%E0%B0%B5%E0%B0%BF%E0%B0%B6%E0%B0%BE%E0%B0%96%E0%B0%AA%E0%B0%9F%E0%B1%8D%E0%B0%A8%E0%B0%82" TargetMode="External"/><Relationship Id="rId2" Type="http://schemas.openxmlformats.org/officeDocument/2006/relationships/hyperlink" Target="https://te.wikipedia.org/wiki/1970" TargetMode="External"/><Relationship Id="rId1" Type="http://schemas.openxmlformats.org/officeDocument/2006/relationships/slideLayout" Target="../slideLayouts/slideLayout7.xml"/><Relationship Id="rId6" Type="http://schemas.openxmlformats.org/officeDocument/2006/relationships/hyperlink" Target="https://te.wikipedia.org/wiki/%E0%B0%9C%E0%B1%82%E0%B0%A8%E0%B1%8D_15" TargetMode="External"/><Relationship Id="rId5" Type="http://schemas.openxmlformats.org/officeDocument/2006/relationships/hyperlink" Target="https://te.wikipedia.org/wiki/1983" TargetMode="External"/><Relationship Id="rId4" Type="http://schemas.openxmlformats.org/officeDocument/2006/relationships/hyperlink" Target="https://te.wikipedia.org/wiki/%E0%B0%B5%E0%B0%BF%E0%B0%B0%E0%B0%B8%E0%B0%82"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e.wikipedia.org/wiki/%E0%B0%97%E0%B1%81%E0%B0%B0%E0%B0%9C%E0%B0%BE%E0%B0%A1_%E0%B0%85%E0%B0%AA%E0%B1%8D%E0%B0%AA%E0%B0%BE%E0%B0%B0%E0%B0%BE%E0%B0%B5%E0%B1%81" TargetMode="External"/><Relationship Id="rId2" Type="http://schemas.openxmlformats.org/officeDocument/2006/relationships/hyperlink" Target="https://te.wikipedia.org/wiki/%E0%B0%9B%E0%B0%82%E0%B0%A6%E0%B0%B8%E0%B1%8D%E0%B0%B8%E0%B1%81"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te.wikipedia.org/w/index.php?title=%E0%B0%9C%E0%B0%97%E0%B0%A8%E0%B1%8D%E0%B0%A8%E0%B0%BE%E0%B0%A5%E0%B1%81%E0%B0%A8%E0%B0%BF_%E0%B0%B0%E0%B0%A5%E0%B0%9A%E0%B0%95%E0%B1%8D%E0%B0%B0%E0%B0%BE%E0%B0%B2%E0%B1%81&amp;action=edit&amp;redlink=1" TargetMode="External"/><Relationship Id="rId2" Type="http://schemas.openxmlformats.org/officeDocument/2006/relationships/hyperlink" Target="https://te.wikipedia.org/wiki/%E0%B0%AE%E0%B0%B9%E0%B0%BE%E0%B0%AA%E0%B1%8D%E0%B0%B0%E0%B0%B8%E0%B1%8D%E0%B0%A5%E0%B0%BE%E0%B0%A8%E0%B0%82" TargetMode="External"/><Relationship Id="rId1" Type="http://schemas.openxmlformats.org/officeDocument/2006/relationships/slideLayout" Target="../slideLayouts/slideLayout7.xml"/><Relationship Id="rId6" Type="http://schemas.openxmlformats.org/officeDocument/2006/relationships/hyperlink" Target="https://te.wikipedia.org/wiki/%E0%B0%96%E0%B0%A1%E0%B1%8D%E0%B0%97_%E0%B0%B8%E0%B1%83%E0%B0%B7%E0%B1%8D%E0%B0%9F%E0%B0%BF" TargetMode="External"/><Relationship Id="rId5" Type="http://schemas.openxmlformats.org/officeDocument/2006/relationships/hyperlink" Target="https://te.wikipedia.org/w/index.php?title=%E0%B0%AD%E0%B0%BF%E0%B0%95%E0%B1%8D%E0%B0%B7%E0%B1%81%E0%B0%B5%E0%B0%B0%E0%B1%8D%E0%B0%B7%E0%B1%80%E0%B0%AF%E0%B0%B8%E0%B0%BF&amp;action=edit&amp;redlink=1" TargetMode="External"/><Relationship Id="rId4" Type="http://schemas.openxmlformats.org/officeDocument/2006/relationships/hyperlink" Target="https://te.wikipedia.org/wiki/%E0%B0%AC%E0%B0%BE%E0%B0%9F%E0%B0%B8%E0%B0%BE%E0%B0%B0%E0%B0%B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e.wikipedia.org/wiki/%E0%B0%B2%E0%B0%82%E0%B0%A1%E0%B0%A8%E0%B1%8D%E2%80%8C" TargetMode="External"/><Relationship Id="rId2" Type="http://schemas.openxmlformats.org/officeDocument/2006/relationships/hyperlink" Target="https://te.wikipedia.org/wiki/1981" TargetMode="External"/><Relationship Id="rId1" Type="http://schemas.openxmlformats.org/officeDocument/2006/relationships/slideLayout" Target="../slideLayouts/slideLayout7.xml"/><Relationship Id="rId4" Type="http://schemas.openxmlformats.org/officeDocument/2006/relationships/hyperlink" Target="https://te.wikipedia.org/w/index.php?title=%E0%B0%AE%E0%B0%BE%E0%B0%B0%E0%B1%8D%E0%B0%95%E0%B1%8D%E0%B0%B8%E0%B0%BF%E0%B0%9C%E0%B0%82&amp;action=edit&amp;redlink=1"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e.wikipedia.org/wiki/%E0%B0%A4%E0%B1%86%E0%B0%B2%E0%B1%81%E0%B0%97%E0%B1%81%E0%B0%B5%E0%B1%80%E0%B0%B0_%E0%B0%B2%E0%B1%87%E0%B0%B5%E0%B0%B0%E0%B0%BE_(%E0%B0%AA%E0%B0%BE%E0%B0%9F)" TargetMode="External"/><Relationship Id="rId2" Type="http://schemas.openxmlformats.org/officeDocument/2006/relationships/hyperlink" Target="https://te.wikipedia.org/wiki/%E0%B0%85%E0%B0%B2%E0%B1%8D%E0%B0%B2%E0%B1%82%E0%B0%B0%E0%B0%BF_%E0%B0%B8%E0%B1%80%E0%B0%A4%E0%B0%BE%E0%B0%B0%E0%B0%BE%E0%B0%AE%E0%B0%B0%E0%B0%BE%E0%B0%9C%E0%B1%81_(%E0%B0%B8%E0%B0%BF%E0%B0%A8%E0%B0%BF%E0%B0%AE%E0%B0%BE)" TargetMode="External"/><Relationship Id="rId1" Type="http://schemas.openxmlformats.org/officeDocument/2006/relationships/slideLayout" Target="../slideLayouts/slideLayout7.xml"/><Relationship Id="rId4" Type="http://schemas.openxmlformats.org/officeDocument/2006/relationships/hyperlink" Target="https://te.wikipedia.org/wiki/%E0%B0%B6%E0%B1%8D%E0%B0%B2%E0%B1%87%E0%B0%B7"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te.wikipedia.org/wiki/%E0%B0%AE%E0%B0%B9%E0%B0%BE%E0%B0%AA%E0%B1%8D%E0%B0%B0%E0%B0%B8%E0%B1%8D%E0%B0%A5%E0%B0%BE%E0%B0%A8%E0%B0%82"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te.wikipedia.org/wiki/%E0%B0%85%E0%B0%A8%E0%B0%82%E0%B0%A4%E0%B0%82_(%E0%B0%86%E0%B0%A4%E0%B1%8D%E0%B0%AE%E0%B0%95%E0%B0%A5)" TargetMode="External"/><Relationship Id="rId2" Type="http://schemas.openxmlformats.org/officeDocument/2006/relationships/hyperlink" Target="https://te.wikipedia.org/wiki/%E0%B0%B8%E0%B0%BF%E0%B0%AA%E0%B1%8D%E0%B0%B0%E0%B0%BE%E0%B0%B2%E0%B0%BF"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te.wikipedia.org/wiki/%E0%B0%B6%E0%B1%8D%E0%B0%B0%E0%B1%80%E0%B0%B6%E0%B1%8D%E0%B0%B0%E0%B1%80"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te.wikipedia.org/wiki/%E0%B0%A4%E0%B1%86%E0%B0%B2%E0%B1%81%E0%B0%97%E0%B1%81%E0%B0%B5%E0%B1%80%E0%B0%B0_%E0%B0%B2%E0%B1%87%E0%B0%B5%E0%B0%B0%E0%B0%BE_(%E0%B0%AA%E0%B0%BE%E0%B0%9F)" TargetMode="External"/><Relationship Id="rId2" Type="http://schemas.openxmlformats.org/officeDocument/2006/relationships/hyperlink" Target="https://te.wikipedia.org/wiki/%E0%B0%AE%E0%B0%A8%E0%B0%B8%E0%B1%81%E0%B0%A8_%E0%B0%AE%E0%B0%A8%E0%B0%B8%E0%B1%88" TargetMode="External"/><Relationship Id="rId1" Type="http://schemas.openxmlformats.org/officeDocument/2006/relationships/slideLayout" Target="../slideLayouts/slideLayout7.xml"/><Relationship Id="rId4" Type="http://schemas.openxmlformats.org/officeDocument/2006/relationships/hyperlink" Target="https://te.wikipedia.org/wiki/%E0%B0%AA%E0%B0%BE%E0%B0%A1%E0%B0%B5%E0%B1%8B%E0%B0%AF%E0%B0%BF_%E0%B0%AD%E0%B0%BE%E0%B0%B0%E0%B0%A4%E0%B1%80%E0%B0%AF%E0%B1%81%E0%B0%A1%E0%B0%BE_(%E0%B0%AA%E0%B0%BE%E0%B0%9F)"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s://te.wikipedia.org/wiki/%E0%B0%9A%E0%B0%B2%E0%B0%82"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te.wikipedia.org/wiki/%E0%B0%AE%E0%B0%B9%E0%B0%BE%E0%B0%AA%E0%B1%8D%E0%B0%B0%E0%B0%B8%E0%B1%8D%E0%B0%A5%E0%B0%BE%E0%B0%A8%E0%B0%82" TargetMode="External"/><Relationship Id="rId3" Type="http://schemas.openxmlformats.org/officeDocument/2006/relationships/hyperlink" Target="https://te.wikipedia.org/wiki/1910" TargetMode="External"/><Relationship Id="rId7" Type="http://schemas.openxmlformats.org/officeDocument/2006/relationships/hyperlink" Target="https://te.wikipedia.org/wiki/%E0%B0%A8%E0%B0%BE%E0%B0%B8%E0%B1%8D%E0%B0%A4%E0%B0%BF%E0%B0%95%E0%B1%81%E0%B0%A1%E0%B1%81" TargetMode="External"/><Relationship Id="rId2" Type="http://schemas.openxmlformats.org/officeDocument/2006/relationships/hyperlink" Target="https://te.wikipedia.org/wiki/%E0%B0%8F%E0%B0%AA%E0%B1%8D%E0%B0%B0%E0%B0%BF%E0%B0%B2%E0%B1%8D_30" TargetMode="External"/><Relationship Id="rId1" Type="http://schemas.openxmlformats.org/officeDocument/2006/relationships/slideLayout" Target="../slideLayouts/slideLayout7.xml"/><Relationship Id="rId6" Type="http://schemas.openxmlformats.org/officeDocument/2006/relationships/hyperlink" Target="https://te.wikipedia.org/wiki/%E0%B0%B6%E0%B1%8D%E0%B0%B0%E0%B1%80%E0%B0%B0%E0%B0%82%E0%B0%97%E0%B0%82_%E0%B0%B6%E0%B1%8D%E0%B0%B0%E0%B1%80%E0%B0%A8%E0%B0%BF%E0%B0%B5%E0%B0%BE%E0%B0%B8%E0%B0%B0%E0%B0%BE%E0%B0%B5%E0%B1%81" TargetMode="External"/><Relationship Id="rId5" Type="http://schemas.openxmlformats.org/officeDocument/2006/relationships/hyperlink" Target="https://te.wikipedia.org/wiki/1983" TargetMode="External"/><Relationship Id="rId4" Type="http://schemas.openxmlformats.org/officeDocument/2006/relationships/hyperlink" Target="https://te.wikipedia.org/wiki/%E0%B0%9C%E0%B1%82%E0%B0%A8%E0%B1%8D_15"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te.wikipedia.org/wiki/%E0%B0%AE%E0%B0%A6%E0%B1%8D%E0%B0%B0%E0%B0%BE%E0%B0%B8%E0%B1%81" TargetMode="External"/><Relationship Id="rId3" Type="http://schemas.openxmlformats.org/officeDocument/2006/relationships/hyperlink" Target="https://te.wikipedia.org/wiki/%E0%B0%8F%E0%B0%AA%E0%B1%8D%E0%B0%B0%E0%B0%BF%E0%B0%B2%E0%B1%8D_30" TargetMode="External"/><Relationship Id="rId7" Type="http://schemas.openxmlformats.org/officeDocument/2006/relationships/hyperlink" Target="https://te.wikipedia.org/wiki/1983" TargetMode="External"/><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hyperlink" Target="https://te.wikipedia.org/wiki/%E0%B0%9C%E0%B1%82%E0%B0%A8%E0%B1%8D_15" TargetMode="External"/><Relationship Id="rId5" Type="http://schemas.openxmlformats.org/officeDocument/2006/relationships/hyperlink" Target="https://te.wikipedia.org/wiki/%E0%B0%B5%E0%B0%BF%E0%B0%B6%E0%B0%BE%E0%B0%96%E0%B0%AA%E0%B0%9F%E0%B1%8D%E0%B0%A8%E0%B0%82" TargetMode="External"/><Relationship Id="rId4" Type="http://schemas.openxmlformats.org/officeDocument/2006/relationships/hyperlink" Target="https://te.wikipedia.org/wiki/1910"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e.wikipedia.org/wiki/1910"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e.wikipedia.org/wiki/1925" TargetMode="External"/><Relationship Id="rId2" Type="http://schemas.openxmlformats.org/officeDocument/2006/relationships/hyperlink" Target="https://te.wikipedia.org/wiki/%E0%B0%B5%E0%B0%BF%E0%B0%B6%E0%B0%BE%E0%B0%96%E0%B0%AA%E0%B0%9F%E0%B1%8D%E0%B0%A8%E0%B0%82" TargetMode="External"/><Relationship Id="rId1" Type="http://schemas.openxmlformats.org/officeDocument/2006/relationships/slideLayout" Target="../slideLayouts/slideLayout7.xml"/><Relationship Id="rId5" Type="http://schemas.openxmlformats.org/officeDocument/2006/relationships/hyperlink" Target="https://te.wikipedia.org/wiki/%E0%B0%AE%E0%B0%A6%E0%B1%8D%E0%B0%B0%E0%B0%BE%E0%B0%B8%E0%B1%81" TargetMode="External"/><Relationship Id="rId4" Type="http://schemas.openxmlformats.org/officeDocument/2006/relationships/hyperlink" Target="https://te.wikipedia.org/w/index.php?title=SSLC&amp;action=edit&amp;redlink=1"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te.wikipedia.org/wiki/1933" TargetMode="External"/><Relationship Id="rId3" Type="http://schemas.openxmlformats.org/officeDocument/2006/relationships/hyperlink" Target="https://te.wikipedia.org/wiki/1938" TargetMode="External"/><Relationship Id="rId7" Type="http://schemas.openxmlformats.org/officeDocument/2006/relationships/hyperlink" Target="https://te.wikipedia.org/w/index.php?title=%E0%B0%86%E0%B0%82%E0%B0%A7%E0%B1%8D%E0%B0%B0_%E0%B0%B5%E0%B0%BE%E0%B0%A3%E0%B0%BF&amp;action=edit&amp;redlink=1" TargetMode="External"/><Relationship Id="rId2" Type="http://schemas.openxmlformats.org/officeDocument/2006/relationships/hyperlink" Target="https://te.wikipedia.org/wiki/1935" TargetMode="External"/><Relationship Id="rId1" Type="http://schemas.openxmlformats.org/officeDocument/2006/relationships/slideLayout" Target="../slideLayouts/slideLayout7.xml"/><Relationship Id="rId6" Type="http://schemas.openxmlformats.org/officeDocument/2006/relationships/hyperlink" Target="https://te.wikipedia.org/wiki/%E0%B0%A2%E0%B0%BF%E0%B0%B2%E0%B1%8D%E0%B0%B2%E0%B1%80" TargetMode="External"/><Relationship Id="rId5" Type="http://schemas.openxmlformats.org/officeDocument/2006/relationships/hyperlink" Target="https://te.wikipedia.org/wiki/%E0%B0%86%E0%B0%95%E0%B0%BE%E0%B0%B6%E0%B0%B5%E0%B0%BE%E0%B0%A3%E0%B0%BF" TargetMode="External"/><Relationship Id="rId10" Type="http://schemas.openxmlformats.org/officeDocument/2006/relationships/hyperlink" Target="https://te.wikipedia.org/wiki/%E0%B0%AE%E0%B0%B9%E0%B0%BE%E0%B0%AA%E0%B1%8D%E0%B0%B0%E0%B0%B8%E0%B1%8D%E0%B0%A5%E0%B0%BE%E0%B0%A8%E0%B0%82" TargetMode="External"/><Relationship Id="rId4" Type="http://schemas.openxmlformats.org/officeDocument/2006/relationships/hyperlink" Target="https://te.wikipedia.org/wiki/%E0%B0%86%E0%B0%82%E0%B0%A7%E0%B1%8D%E0%B0%B0_%E0%B0%AA%E0%B1%8D%E0%B0%B0%E0%B0%AD" TargetMode="External"/><Relationship Id="rId9" Type="http://schemas.openxmlformats.org/officeDocument/2006/relationships/hyperlink" Target="https://te.wikipedia.org/wiki/1940"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e.wikipedia.org/wiki/%E0%B0%AE%E0%B0%A6%E0%B1%8D%E0%B0%B0%E0%B0%BE%E0%B0%B8%E0%B1%81" TargetMode="External"/><Relationship Id="rId7" Type="http://schemas.openxmlformats.org/officeDocument/2006/relationships/hyperlink" Target="https://te.wikipedia.org/wiki/1955" TargetMode="External"/><Relationship Id="rId2" Type="http://schemas.openxmlformats.org/officeDocument/2006/relationships/hyperlink" Target="https://te.wikipedia.org/wiki/1947" TargetMode="External"/><Relationship Id="rId1" Type="http://schemas.openxmlformats.org/officeDocument/2006/relationships/slideLayout" Target="../slideLayouts/slideLayout7.xml"/><Relationship Id="rId6" Type="http://schemas.openxmlformats.org/officeDocument/2006/relationships/hyperlink" Target="https://te.wikipedia.org/wiki/1956" TargetMode="External"/><Relationship Id="rId5" Type="http://schemas.openxmlformats.org/officeDocument/2006/relationships/hyperlink" Target="https://te.wikipedia.org/wiki/%E0%B0%A6%E0%B0%A4%E0%B1%8D%E0%B0%A4%E0%B0%A4" TargetMode="External"/><Relationship Id="rId4" Type="http://schemas.openxmlformats.org/officeDocument/2006/relationships/hyperlink" Target="https://te.wikipedia.org/wiki/194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1316736"/>
            <a:ext cx="8305800" cy="1362456"/>
          </a:xfrm>
        </p:spPr>
        <p:txBody>
          <a:bodyPr/>
          <a:lstStyle/>
          <a:p>
            <a:r>
              <a:rPr smtClean="0"/>
              <a:t>P.R.GOVT.DEGREE.COLLEGE</a:t>
            </a:r>
            <a:endParaRPr lang="en-US" dirty="0"/>
          </a:p>
        </p:txBody>
      </p:sp>
      <p:sp>
        <p:nvSpPr>
          <p:cNvPr id="5" name="Text Placeholder 4"/>
          <p:cNvSpPr>
            <a:spLocks noGrp="1"/>
          </p:cNvSpPr>
          <p:nvPr>
            <p:ph type="body" idx="1"/>
          </p:nvPr>
        </p:nvSpPr>
        <p:spPr>
          <a:xfrm>
            <a:off x="533400" y="3962400"/>
            <a:ext cx="7772400" cy="1509712"/>
          </a:xfrm>
        </p:spPr>
        <p:txBody>
          <a:bodyPr>
            <a:normAutofit/>
          </a:bodyPr>
          <a:lstStyle/>
          <a:p>
            <a:r>
              <a:rPr lang="en-US" sz="5400" dirty="0" smtClean="0"/>
              <a:t>KAKINADA</a:t>
            </a:r>
            <a:endParaRPr lang="en-US" sz="5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8001000" cy="2862322"/>
          </a:xfrm>
          <a:prstGeom prst="rect">
            <a:avLst/>
          </a:prstGeom>
        </p:spPr>
        <p:txBody>
          <a:bodyPr wrap="square">
            <a:spAutoFit/>
          </a:bodyPr>
          <a:lstStyle/>
          <a:p>
            <a:pPr>
              <a:lnSpc>
                <a:spcPct val="150000"/>
              </a:lnSpc>
              <a:buFont typeface="Wingdings" pitchFamily="2" charset="2"/>
              <a:buChar char="§"/>
            </a:pPr>
            <a:r>
              <a:rPr lang="en-US" sz="2400" dirty="0" smtClean="0">
                <a:hlinkClick r:id="rId2" tooltip="1969"/>
              </a:rPr>
              <a:t> </a:t>
            </a:r>
            <a:r>
              <a:rPr lang="te-IN" sz="2400" dirty="0" smtClean="0">
                <a:hlinkClick r:id="rId2" tooltip="1969"/>
              </a:rPr>
              <a:t>1969లో</a:t>
            </a:r>
            <a:r>
              <a:rPr lang="te-IN" sz="2400" dirty="0" smtClean="0"/>
              <a:t> ప్రత్యేక </a:t>
            </a:r>
            <a:r>
              <a:rPr lang="te-IN" sz="2400" dirty="0" smtClean="0">
                <a:hlinkClick r:id="rId3" tooltip="తెలంగాణా"/>
              </a:rPr>
              <a:t>తెలంగాణా</a:t>
            </a:r>
            <a:r>
              <a:rPr lang="te-IN" sz="2400" dirty="0" smtClean="0"/>
              <a:t> ఉద్యమం తీవ్రంగా ఉన్న సమయంలో శ్రీశ్రీ </a:t>
            </a:r>
            <a:r>
              <a:rPr lang="te-IN" sz="2400" dirty="0" smtClean="0">
                <a:hlinkClick r:id="rId4" tooltip="వావిలాల గోపాలకృష్ణయ్య"/>
              </a:rPr>
              <a:t>వావిలాల గోపాలకృష్ణయ్యతో</a:t>
            </a:r>
            <a:r>
              <a:rPr lang="te-IN" sz="2400" dirty="0" smtClean="0"/>
              <a:t> కలిసి </a:t>
            </a:r>
            <a:r>
              <a:rPr lang="te-IN" sz="2400" dirty="0" smtClean="0">
                <a:hlinkClick r:id="rId5" tooltip="ఖమ్మం"/>
              </a:rPr>
              <a:t>ఖమ్మంలో</a:t>
            </a:r>
            <a:r>
              <a:rPr lang="te-IN" sz="2400" dirty="0" smtClean="0"/>
              <a:t> సమైక్య వాదాన్ని వినిపిస్తూ ప్రదర్శన జరిపాడు</a:t>
            </a:r>
            <a:r>
              <a:rPr lang="te-IN" sz="2400" dirty="0" smtClean="0"/>
              <a:t>.</a:t>
            </a:r>
            <a:endParaRPr lang="en-US" sz="2400" dirty="0" smtClean="0"/>
          </a:p>
          <a:p>
            <a:pPr>
              <a:lnSpc>
                <a:spcPct val="150000"/>
              </a:lnSpc>
              <a:buFont typeface="Wingdings" pitchFamily="2" charset="2"/>
              <a:buChar char="§"/>
            </a:pPr>
            <a:r>
              <a:rPr lang="te-IN" sz="2400" dirty="0" smtClean="0"/>
              <a:t> </a:t>
            </a:r>
            <a:r>
              <a:rPr lang="te-IN" sz="2400" dirty="0" smtClean="0"/>
              <a:t>ఉద్యమకారులు ప్రదర్శనకు భంగం కలిగించడానికి ప్రయత్నించినా ఆగక తమ ప్రదర్శనను కొనసాగించాడు.</a:t>
            </a:r>
            <a:endParaRPr lang="en-US" sz="2400" dirty="0"/>
          </a:p>
        </p:txBody>
      </p:sp>
      <p:sp>
        <p:nvSpPr>
          <p:cNvPr id="3" name="Rectangle 2"/>
          <p:cNvSpPr/>
          <p:nvPr/>
        </p:nvSpPr>
        <p:spPr>
          <a:xfrm>
            <a:off x="381000" y="3733800"/>
            <a:ext cx="8382000" cy="1754326"/>
          </a:xfrm>
          <a:prstGeom prst="rect">
            <a:avLst/>
          </a:prstGeom>
        </p:spPr>
        <p:txBody>
          <a:bodyPr wrap="square">
            <a:spAutoFit/>
          </a:bodyPr>
          <a:lstStyle/>
          <a:p>
            <a:pPr>
              <a:lnSpc>
                <a:spcPct val="150000"/>
              </a:lnSpc>
              <a:buFont typeface="Wingdings" pitchFamily="2" charset="2"/>
              <a:buChar char="§"/>
            </a:pPr>
            <a:r>
              <a:rPr lang="en-US" sz="2400" dirty="0" smtClean="0"/>
              <a:t> </a:t>
            </a:r>
            <a:r>
              <a:rPr lang="te-IN" sz="2400" dirty="0" smtClean="0"/>
              <a:t>వివిధ </a:t>
            </a:r>
            <a:r>
              <a:rPr lang="te-IN" sz="2400" dirty="0" smtClean="0"/>
              <a:t>దేశాల్లో ఎన్నోమార్లు పర్యటించారు. ఎన్నో పురస్కారాలు పొందాడు. </a:t>
            </a:r>
            <a:endParaRPr lang="en-US" sz="2400" dirty="0" smtClean="0"/>
          </a:p>
          <a:p>
            <a:pPr>
              <a:lnSpc>
                <a:spcPct val="150000"/>
              </a:lnSpc>
              <a:buFont typeface="Wingdings" pitchFamily="2" charset="2"/>
              <a:buChar char="§"/>
            </a:pPr>
            <a:r>
              <a:rPr lang="en-US" sz="2400" dirty="0" smtClean="0"/>
              <a:t> </a:t>
            </a:r>
            <a:r>
              <a:rPr lang="te-IN" sz="2400" dirty="0" smtClean="0"/>
              <a:t>కేంద్ర </a:t>
            </a:r>
            <a:r>
              <a:rPr lang="te-IN" sz="2400" dirty="0" smtClean="0"/>
              <a:t>సాహిత్య అకాడమీ అవార్డు, మొదటి "</a:t>
            </a:r>
            <a:r>
              <a:rPr lang="te-IN" sz="2400" dirty="0" smtClean="0">
                <a:hlinkClick r:id="rId6" tooltip="రాజా లక్ష్మీ ఫౌండేషను"/>
              </a:rPr>
              <a:t>రాజా లక్ష్మీ ఫౌండేషను</a:t>
            </a:r>
            <a:r>
              <a:rPr lang="te-IN" sz="2400" dirty="0" smtClean="0"/>
              <a:t>" అవార్డు వీటిలో కొన్ని.</a:t>
            </a:r>
            <a:endParaRPr lang="en-US" sz="2400" dirty="0"/>
          </a:p>
        </p:txBody>
      </p:sp>
      <p:sp>
        <p:nvSpPr>
          <p:cNvPr id="4" name="Rectangle 3"/>
          <p:cNvSpPr/>
          <p:nvPr/>
        </p:nvSpPr>
        <p:spPr>
          <a:xfrm>
            <a:off x="457200" y="5334000"/>
            <a:ext cx="7924800" cy="1200329"/>
          </a:xfrm>
          <a:prstGeom prst="rect">
            <a:avLst/>
          </a:prstGeom>
        </p:spPr>
        <p:txBody>
          <a:bodyPr wrap="square">
            <a:spAutoFit/>
          </a:bodyPr>
          <a:lstStyle/>
          <a:p>
            <a:pPr>
              <a:lnSpc>
                <a:spcPct val="150000"/>
              </a:lnSpc>
              <a:buFont typeface="Wingdings" pitchFamily="2" charset="2"/>
              <a:buChar char="§"/>
            </a:pPr>
            <a:r>
              <a:rPr lang="te-IN" sz="2400" dirty="0" smtClean="0"/>
              <a:t> అభ్యుదయ రచయితల సంఘానికి (</a:t>
            </a:r>
            <a:r>
              <a:rPr lang="te-IN" sz="2400" dirty="0" smtClean="0">
                <a:hlinkClick r:id="rId7" tooltip="అరసం"/>
              </a:rPr>
              <a:t>అరసం</a:t>
            </a:r>
            <a:r>
              <a:rPr lang="te-IN" sz="2400" dirty="0" smtClean="0"/>
              <a:t>) అధ్యక్షుడిగా పనిచేసాడు.</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8001000" cy="3970318"/>
          </a:xfrm>
          <a:prstGeom prst="rect">
            <a:avLst/>
          </a:prstGeom>
        </p:spPr>
        <p:txBody>
          <a:bodyPr wrap="square">
            <a:spAutoFit/>
          </a:bodyPr>
          <a:lstStyle/>
          <a:p>
            <a:pPr>
              <a:lnSpc>
                <a:spcPct val="150000"/>
              </a:lnSpc>
              <a:buFont typeface="Wingdings" pitchFamily="2" charset="2"/>
              <a:buChar char="§"/>
            </a:pPr>
            <a:r>
              <a:rPr lang="te-IN" sz="2400" dirty="0" smtClean="0"/>
              <a:t> </a:t>
            </a:r>
            <a:r>
              <a:rPr lang="te-IN" sz="2400" dirty="0" smtClean="0">
                <a:hlinkClick r:id="rId2" tooltip="1970"/>
              </a:rPr>
              <a:t>1970లో</a:t>
            </a:r>
            <a:r>
              <a:rPr lang="te-IN" sz="2400" dirty="0" smtClean="0"/>
              <a:t> అతను షష్టిపూర్తి ఉత్సవం </a:t>
            </a:r>
            <a:r>
              <a:rPr lang="te-IN" sz="2400" dirty="0" smtClean="0">
                <a:hlinkClick r:id="rId3" tooltip="విశాఖపట్నం"/>
              </a:rPr>
              <a:t>విశాఖపట్నంలో</a:t>
            </a:r>
            <a:r>
              <a:rPr lang="te-IN" sz="2400" dirty="0" smtClean="0"/>
              <a:t> జరిగింది</a:t>
            </a:r>
            <a:r>
              <a:rPr lang="te-IN" sz="2400" dirty="0" smtClean="0"/>
              <a:t>.</a:t>
            </a:r>
            <a:endParaRPr lang="en-US" sz="2400" dirty="0" smtClean="0"/>
          </a:p>
          <a:p>
            <a:pPr>
              <a:lnSpc>
                <a:spcPct val="150000"/>
              </a:lnSpc>
              <a:buFont typeface="Wingdings" pitchFamily="2" charset="2"/>
              <a:buChar char="§"/>
            </a:pPr>
            <a:r>
              <a:rPr lang="te-IN" sz="2400" dirty="0" smtClean="0"/>
              <a:t> </a:t>
            </a:r>
            <a:r>
              <a:rPr lang="te-IN" sz="2400" dirty="0" smtClean="0"/>
              <a:t>ఆ సందర్భంగానే అతను అధ్యక్షుడుగా విప్లవ రచయితల సంఘం (</a:t>
            </a:r>
            <a:r>
              <a:rPr lang="te-IN" sz="2400" dirty="0" smtClean="0">
                <a:hlinkClick r:id="rId4" tooltip="విరసం"/>
              </a:rPr>
              <a:t>విరసం</a:t>
            </a:r>
            <a:r>
              <a:rPr lang="te-IN" sz="2400" dirty="0" smtClean="0"/>
              <a:t>) </a:t>
            </a:r>
            <a:r>
              <a:rPr lang="te-IN" sz="2400" dirty="0" smtClean="0"/>
              <a:t>ఏర్పడింది.</a:t>
            </a:r>
            <a:endParaRPr lang="te-IN" sz="2400" dirty="0" smtClean="0"/>
          </a:p>
          <a:p>
            <a:pPr>
              <a:lnSpc>
                <a:spcPct val="150000"/>
              </a:lnSpc>
              <a:buFont typeface="Wingdings" pitchFamily="2" charset="2"/>
              <a:buChar char="§"/>
            </a:pPr>
            <a:r>
              <a:rPr lang="en-US" sz="2400" dirty="0" smtClean="0"/>
              <a:t> </a:t>
            </a:r>
            <a:r>
              <a:rPr lang="te-IN" sz="2400" dirty="0" smtClean="0"/>
              <a:t>కొంతకాలం </a:t>
            </a:r>
            <a:r>
              <a:rPr lang="te-IN" sz="2400" dirty="0" smtClean="0"/>
              <a:t>క్యాన్సరు వ్యాధి బాధకు లోనై </a:t>
            </a:r>
            <a:r>
              <a:rPr lang="te-IN" sz="2400" dirty="0" smtClean="0">
                <a:hlinkClick r:id="rId5" tooltip="1983"/>
              </a:rPr>
              <a:t>1983</a:t>
            </a:r>
            <a:r>
              <a:rPr lang="te-IN" sz="2400" dirty="0" smtClean="0"/>
              <a:t> </a:t>
            </a:r>
            <a:r>
              <a:rPr lang="te-IN" sz="2400" dirty="0" smtClean="0">
                <a:hlinkClick r:id="rId6" tooltip="జూన్ 15"/>
              </a:rPr>
              <a:t>జూన్ 15</a:t>
            </a:r>
            <a:r>
              <a:rPr lang="te-IN" sz="2400" dirty="0" smtClean="0"/>
              <a:t> న శ్రీశ్రీ మరణించాడు.</a:t>
            </a:r>
          </a:p>
          <a:p>
            <a:pPr>
              <a:lnSpc>
                <a:spcPct val="150000"/>
              </a:lnSpc>
              <a:buFont typeface="Wingdings" pitchFamily="2" charset="2"/>
              <a:buChar char="§"/>
            </a:pPr>
            <a:r>
              <a:rPr lang="en-US" sz="2400" dirty="0" smtClean="0">
                <a:hlinkClick r:id="rId3" tooltip="విశాఖపట్నం"/>
              </a:rPr>
              <a:t> </a:t>
            </a:r>
            <a:r>
              <a:rPr lang="te-IN" sz="2400" dirty="0" smtClean="0">
                <a:hlinkClick r:id="rId3" tooltip="విశాఖపట్నం"/>
              </a:rPr>
              <a:t>విశాఖపట్నం</a:t>
            </a:r>
            <a:r>
              <a:rPr lang="te-IN" sz="2400" dirty="0" smtClean="0"/>
              <a:t> లోని బీచ్ రోడ్డులో అతను నిలువెత్తు విగ్రహాన్ని ప్రతిష్ఠించారు.అదేవిధంగా అతను ఇంటిని మహా  సమర యీచారు</a:t>
            </a:r>
            <a:endParaRPr lang="te-IN"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3200" y="838200"/>
            <a:ext cx="3491661" cy="707886"/>
          </a:xfrm>
          <a:prstGeom prst="rect">
            <a:avLst/>
          </a:prstGeom>
        </p:spPr>
        <p:txBody>
          <a:bodyPr wrap="none">
            <a:spAutoFit/>
          </a:bodyPr>
          <a:lstStyle/>
          <a:p>
            <a:r>
              <a:rPr lang="te-IN" sz="4000" b="1" i="1" u="sng" dirty="0" smtClean="0"/>
              <a:t>సాహితీ వ్యాసంగం</a:t>
            </a:r>
            <a:endParaRPr lang="te-IN" sz="4000" b="1" i="1" u="sng" dirty="0"/>
          </a:p>
        </p:txBody>
      </p:sp>
      <p:sp>
        <p:nvSpPr>
          <p:cNvPr id="3" name="Rectangle 2"/>
          <p:cNvSpPr/>
          <p:nvPr/>
        </p:nvSpPr>
        <p:spPr>
          <a:xfrm>
            <a:off x="609600" y="1600200"/>
            <a:ext cx="8153400" cy="4524315"/>
          </a:xfrm>
          <a:prstGeom prst="rect">
            <a:avLst/>
          </a:prstGeom>
        </p:spPr>
        <p:txBody>
          <a:bodyPr wrap="square">
            <a:spAutoFit/>
          </a:bodyPr>
          <a:lstStyle/>
          <a:p>
            <a:pPr>
              <a:lnSpc>
                <a:spcPct val="150000"/>
              </a:lnSpc>
              <a:buFont typeface="Wingdings" pitchFamily="2" charset="2"/>
              <a:buChar char="§"/>
            </a:pPr>
            <a:r>
              <a:rPr lang="en-US" sz="2400" dirty="0" smtClean="0"/>
              <a:t> </a:t>
            </a:r>
            <a:r>
              <a:rPr lang="te-IN" sz="2400" dirty="0" smtClean="0"/>
              <a:t>శ్రీశ్రీ </a:t>
            </a:r>
            <a:r>
              <a:rPr lang="te-IN" sz="2400" dirty="0" smtClean="0"/>
              <a:t>చాలా చిన్న వయసులోనే తన రచనా వ్యాసంగాన్ని మొదలు పెట్టాడు</a:t>
            </a:r>
            <a:r>
              <a:rPr lang="te-IN" sz="2400" dirty="0" smtClean="0"/>
              <a:t>.</a:t>
            </a:r>
            <a:endParaRPr lang="en-US" sz="2400" dirty="0" smtClean="0"/>
          </a:p>
          <a:p>
            <a:pPr>
              <a:lnSpc>
                <a:spcPct val="150000"/>
              </a:lnSpc>
              <a:buFont typeface="Wingdings" pitchFamily="2" charset="2"/>
              <a:buChar char="§"/>
            </a:pPr>
            <a:r>
              <a:rPr lang="te-IN" sz="2400" dirty="0" smtClean="0"/>
              <a:t> </a:t>
            </a:r>
            <a:r>
              <a:rPr lang="te-IN" sz="2400" dirty="0" smtClean="0"/>
              <a:t>తన 18 వ ఏట 1928 లో "ప్రభవ" అనే కావ్య సంపుటిని ప్రచురించాడు. ఈ రచనను సాంప్రదాయ పధ్ధతిలోనే రాసాడు. </a:t>
            </a:r>
            <a:endParaRPr lang="en-US" sz="2400" dirty="0" smtClean="0"/>
          </a:p>
          <a:p>
            <a:pPr>
              <a:lnSpc>
                <a:spcPct val="150000"/>
              </a:lnSpc>
              <a:buFont typeface="Wingdings" pitchFamily="2" charset="2"/>
              <a:buChar char="§"/>
            </a:pPr>
            <a:r>
              <a:rPr lang="en-US" sz="2400" dirty="0" smtClean="0"/>
              <a:t> </a:t>
            </a:r>
            <a:r>
              <a:rPr lang="te-IN" sz="2400" dirty="0" smtClean="0"/>
              <a:t>తరువాతి </a:t>
            </a:r>
            <a:r>
              <a:rPr lang="te-IN" sz="2400" dirty="0" smtClean="0"/>
              <a:t>కాలంలో సాంప్రదాయికమైన గ్రాంధిక శైలి, </a:t>
            </a:r>
            <a:r>
              <a:rPr lang="te-IN" sz="2400" dirty="0" smtClean="0">
                <a:hlinkClick r:id="rId2" tooltip="ఛందస్సు"/>
              </a:rPr>
              <a:t>ఛందస్సు</a:t>
            </a:r>
            <a:r>
              <a:rPr lang="te-IN" sz="2400" dirty="0" smtClean="0"/>
              <a:t> వంటి వాటిని పక్కన పెట్టి వాడుక భాషలో మాత్రా ఛందస్సులో కవిత్వం రాయడం - ఇది </a:t>
            </a:r>
            <a:r>
              <a:rPr lang="te-IN" sz="2400" dirty="0" smtClean="0">
                <a:hlinkClick r:id="rId3" tooltip="గురజాడ అప్పారావు"/>
              </a:rPr>
              <a:t>గురజాడ</a:t>
            </a:r>
            <a:r>
              <a:rPr lang="te-IN" sz="2400" dirty="0" smtClean="0"/>
              <a:t> అడుగుజాడ అని అతను అన్నారు - మొదలు పెట్టి గొప్ప కావ్యాలను రచించాడు.</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028343"/>
            <a:ext cx="8458200" cy="5078313"/>
          </a:xfrm>
          <a:prstGeom prst="rect">
            <a:avLst/>
          </a:prstGeom>
        </p:spPr>
        <p:txBody>
          <a:bodyPr wrap="square">
            <a:spAutoFit/>
          </a:bodyPr>
          <a:lstStyle/>
          <a:p>
            <a:pPr>
              <a:lnSpc>
                <a:spcPct val="150000"/>
              </a:lnSpc>
              <a:buFont typeface="Wingdings" pitchFamily="2" charset="2"/>
              <a:buChar char="§"/>
            </a:pPr>
            <a:r>
              <a:rPr lang="en-US" sz="2400" dirty="0" smtClean="0"/>
              <a:t> </a:t>
            </a:r>
            <a:r>
              <a:rPr lang="te-IN" sz="2400" dirty="0" smtClean="0"/>
              <a:t>1950 </a:t>
            </a:r>
            <a:r>
              <a:rPr lang="te-IN" sz="2400" dirty="0" smtClean="0"/>
              <a:t>లో </a:t>
            </a:r>
            <a:r>
              <a:rPr lang="te-IN" sz="2400" dirty="0" smtClean="0">
                <a:hlinkClick r:id="rId2" tooltip="మహాప్రస్థానం"/>
              </a:rPr>
              <a:t>మహాప్రస్థానం</a:t>
            </a:r>
            <a:r>
              <a:rPr lang="te-IN" sz="2400" dirty="0" smtClean="0"/>
              <a:t> కావ్యం మొదటిసారిగా ప్రచురితమైంది</a:t>
            </a:r>
            <a:r>
              <a:rPr lang="te-IN" sz="2400" dirty="0" smtClean="0"/>
              <a:t>.</a:t>
            </a:r>
            <a:r>
              <a:rPr lang="te-IN" sz="2400" dirty="0" smtClean="0"/>
              <a:t> </a:t>
            </a:r>
            <a:r>
              <a:rPr lang="te-IN" sz="2400" dirty="0" smtClean="0">
                <a:hlinkClick r:id="rId2" tooltip="మహాప్రస్థానం"/>
              </a:rPr>
              <a:t>మహాప్రస్థానం</a:t>
            </a:r>
            <a:r>
              <a:rPr lang="te-IN" sz="2400" dirty="0" smtClean="0"/>
              <a:t>, </a:t>
            </a:r>
            <a:r>
              <a:rPr lang="te-IN" sz="2400" dirty="0" smtClean="0">
                <a:hlinkClick r:id="rId3" tooltip="జగన్నాథుని రథచక్రాలు (పుట లేదు)"/>
              </a:rPr>
              <a:t>జగన్నాథుని రథచక్రాలు</a:t>
            </a:r>
            <a:r>
              <a:rPr lang="te-IN" sz="2400" dirty="0" smtClean="0"/>
              <a:t>, </a:t>
            </a:r>
            <a:r>
              <a:rPr lang="te-IN" sz="2400" dirty="0" smtClean="0">
                <a:hlinkClick r:id="rId4" tooltip="బాటసారి"/>
              </a:rPr>
              <a:t>బాటసారి</a:t>
            </a:r>
            <a:r>
              <a:rPr lang="te-IN" sz="2400" dirty="0" smtClean="0"/>
              <a:t>, </a:t>
            </a:r>
            <a:r>
              <a:rPr lang="te-IN" sz="2400" dirty="0" smtClean="0">
                <a:hlinkClick r:id="rId5" tooltip="భిక్షువర్షీయసి (పుట లేదు)"/>
              </a:rPr>
              <a:t>భిక్షువర్షీయసి</a:t>
            </a:r>
            <a:r>
              <a:rPr lang="te-IN" sz="2400" dirty="0" smtClean="0"/>
              <a:t> మొదలైన కవితల సంపుటి అది. </a:t>
            </a:r>
            <a:endParaRPr lang="en-US" sz="2400" dirty="0" smtClean="0"/>
          </a:p>
          <a:p>
            <a:pPr>
              <a:lnSpc>
                <a:spcPct val="150000"/>
              </a:lnSpc>
              <a:buFont typeface="Wingdings" pitchFamily="2" charset="2"/>
              <a:buChar char="§"/>
            </a:pPr>
            <a:r>
              <a:rPr lang="en-US" sz="2400" dirty="0" smtClean="0"/>
              <a:t> </a:t>
            </a:r>
            <a:r>
              <a:rPr lang="te-IN" sz="2400" dirty="0" smtClean="0"/>
              <a:t>ఆధునిక </a:t>
            </a:r>
            <a:r>
              <a:rPr lang="te-IN" sz="2400" dirty="0" smtClean="0"/>
              <a:t>తెలుగు సాహిత్యంలో ఈ కావ్యం అత్యున్నత స్థానంలో నిలిచి శ్రీశ్రీని మహాకవి చేసింది. </a:t>
            </a:r>
            <a:endParaRPr lang="en-US" sz="2400" dirty="0" smtClean="0"/>
          </a:p>
          <a:p>
            <a:pPr>
              <a:lnSpc>
                <a:spcPct val="150000"/>
              </a:lnSpc>
              <a:buFont typeface="Wingdings" pitchFamily="2" charset="2"/>
              <a:buChar char="§"/>
            </a:pPr>
            <a:r>
              <a:rPr lang="en-US" sz="2400" dirty="0" smtClean="0"/>
              <a:t> </a:t>
            </a:r>
            <a:r>
              <a:rPr lang="te-IN" sz="2400" dirty="0" smtClean="0"/>
              <a:t>తరువాత </a:t>
            </a:r>
            <a:r>
              <a:rPr lang="te-IN" sz="2400" dirty="0" smtClean="0"/>
              <a:t>మరోప్రస్థానం, </a:t>
            </a:r>
            <a:r>
              <a:rPr lang="te-IN" sz="2400" dirty="0" smtClean="0">
                <a:hlinkClick r:id="rId6" tooltip="ఖడ్గ సృష్టి"/>
              </a:rPr>
              <a:t>ఖడ్గ సృష్టి</a:t>
            </a:r>
            <a:r>
              <a:rPr lang="te-IN" sz="2400" dirty="0" smtClean="0"/>
              <a:t> అనే కవితా సంకలనాలను, చరమరాత్రి అనే కథల సంపుటిని, రేడియో నాటికలు రచించాడు. </a:t>
            </a:r>
            <a:endParaRPr lang="en-US" sz="2400" dirty="0" smtClean="0"/>
          </a:p>
          <a:p>
            <a:pPr>
              <a:lnSpc>
                <a:spcPct val="150000"/>
              </a:lnSpc>
              <a:buFont typeface="Wingdings" pitchFamily="2" charset="2"/>
              <a:buChar char="§"/>
            </a:pPr>
            <a:r>
              <a:rPr lang="en-US" sz="2400" dirty="0" smtClean="0"/>
              <a:t> </a:t>
            </a:r>
            <a:r>
              <a:rPr lang="te-IN" sz="2400" dirty="0" smtClean="0"/>
              <a:t>మహాప్రస్థానం </a:t>
            </a:r>
            <a:r>
              <a:rPr lang="te-IN" sz="2400" dirty="0" smtClean="0"/>
              <a:t>వంటి గీతాలన్నీ మార్క్సిజం దృక్పథంతో రాసినవే అయినా అవి రాసేనాటికి మార్క్సిజం అనేది ఒకటుందని అతనుకు తెలియదు. </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66800"/>
            <a:ext cx="8305800" cy="2308324"/>
          </a:xfrm>
          <a:prstGeom prst="rect">
            <a:avLst/>
          </a:prstGeom>
        </p:spPr>
        <p:txBody>
          <a:bodyPr wrap="square">
            <a:spAutoFit/>
          </a:bodyPr>
          <a:lstStyle/>
          <a:p>
            <a:pPr>
              <a:lnSpc>
                <a:spcPct val="150000"/>
              </a:lnSpc>
              <a:buFont typeface="Wingdings" pitchFamily="2" charset="2"/>
              <a:buChar char="§"/>
            </a:pPr>
            <a:r>
              <a:rPr lang="te-IN" sz="2400" dirty="0" smtClean="0"/>
              <a:t> </a:t>
            </a:r>
            <a:r>
              <a:rPr lang="en-US" sz="2400" dirty="0" smtClean="0"/>
              <a:t> </a:t>
            </a:r>
            <a:r>
              <a:rPr lang="te-IN" sz="2400" dirty="0" smtClean="0">
                <a:hlinkClick r:id="rId2" tooltip="1981"/>
              </a:rPr>
              <a:t>1981లో</a:t>
            </a:r>
            <a:r>
              <a:rPr lang="te-IN" sz="2400" dirty="0" smtClean="0"/>
              <a:t> </a:t>
            </a:r>
            <a:r>
              <a:rPr lang="te-IN" sz="2400" dirty="0" smtClean="0">
                <a:hlinkClick r:id="rId3" tooltip="లండన్‌"/>
              </a:rPr>
              <a:t>లండన్‌లో</a:t>
            </a:r>
            <a:r>
              <a:rPr lang="te-IN" sz="2400" dirty="0" smtClean="0"/>
              <a:t> ప్రచురితమైన మహాప్రస్థానం (శ్రీశ్రీ స్వదస్తూరితో దీనిని ముద్రించారు, దానితో పాటు శ్రీశ్రీ పాడిన ఈ కావ్య గీతాల క్యాసెట్టును కూడా వెలువరించారు) కు ముందుమాటలో అతను ఈ విషయం స్వయంగా రాసాడు. అందులో ఇలా రాసాడు:</a:t>
            </a:r>
            <a:endParaRPr lang="en-US" sz="2400" dirty="0"/>
          </a:p>
        </p:txBody>
      </p:sp>
      <p:sp>
        <p:nvSpPr>
          <p:cNvPr id="3" name="Rectangle 2"/>
          <p:cNvSpPr/>
          <p:nvPr/>
        </p:nvSpPr>
        <p:spPr>
          <a:xfrm>
            <a:off x="381000" y="3429000"/>
            <a:ext cx="8305800" cy="2862322"/>
          </a:xfrm>
          <a:prstGeom prst="rect">
            <a:avLst/>
          </a:prstGeom>
        </p:spPr>
        <p:txBody>
          <a:bodyPr wrap="square">
            <a:spAutoFit/>
          </a:bodyPr>
          <a:lstStyle/>
          <a:p>
            <a:pPr>
              <a:lnSpc>
                <a:spcPct val="150000"/>
              </a:lnSpc>
            </a:pPr>
            <a:r>
              <a:rPr lang="te-IN" sz="2400" dirty="0" smtClean="0"/>
              <a:t>"..ఈ వాస్తవాలన్నింటికీ నేను స్పందించినా, ఇలాంటి రచనలను 'సామాజిక వాస్తవికత ' అంటారనీ, దీని వెనుక దన్నుగా </a:t>
            </a:r>
            <a:r>
              <a:rPr lang="te-IN" sz="2400" dirty="0" smtClean="0">
                <a:hlinkClick r:id="rId4" tooltip="మార్క్సిజం (పుట లేదు)"/>
              </a:rPr>
              <a:t>మార్క్సిజం</a:t>
            </a:r>
            <a:r>
              <a:rPr lang="te-IN" sz="2400" dirty="0" smtClean="0"/>
              <a:t> అనే దార్శనికత ఒకటి ఉందనీ అప్పటికి నాకు తెలియదు. ఇప్పుడొక్కసారి వెనక్కు తిరిగి చూసుకుంటే, మహాప్రస్థాన గీతాల లోని మార్క్సిస్టు స్ఫూర్తీ, సామాజిక స్పృహా యాదృఛ్ఛికాలు కావని స్పష్టంగా తెలుస్తోంది."</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66800"/>
            <a:ext cx="8458200" cy="2862322"/>
          </a:xfrm>
          <a:prstGeom prst="rect">
            <a:avLst/>
          </a:prstGeom>
        </p:spPr>
        <p:txBody>
          <a:bodyPr wrap="square">
            <a:spAutoFit/>
          </a:bodyPr>
          <a:lstStyle/>
          <a:p>
            <a:pPr>
              <a:lnSpc>
                <a:spcPct val="150000"/>
              </a:lnSpc>
              <a:buFont typeface="Wingdings" pitchFamily="2" charset="2"/>
              <a:buChar char="§"/>
            </a:pPr>
            <a:r>
              <a:rPr lang="en-US" sz="2400" dirty="0" smtClean="0"/>
              <a:t> </a:t>
            </a:r>
            <a:r>
              <a:rPr lang="te-IN" sz="2400" dirty="0" smtClean="0"/>
              <a:t>తెలుగు </a:t>
            </a:r>
            <a:r>
              <a:rPr lang="te-IN" sz="2400" dirty="0" smtClean="0"/>
              <a:t>వారిని ఉర్రూతలూగించిన ఎన్నో గొప్ప సినిమా పాటలను అతను రచించాడు</a:t>
            </a:r>
            <a:r>
              <a:rPr lang="te-IN" sz="2400" dirty="0" smtClean="0"/>
              <a:t>.</a:t>
            </a:r>
            <a:endParaRPr lang="en-US" sz="2400" dirty="0" smtClean="0"/>
          </a:p>
          <a:p>
            <a:pPr>
              <a:lnSpc>
                <a:spcPct val="150000"/>
              </a:lnSpc>
              <a:buFont typeface="Wingdings" pitchFamily="2" charset="2"/>
              <a:buChar char="§"/>
            </a:pPr>
            <a:r>
              <a:rPr lang="te-IN" sz="2400" dirty="0" smtClean="0"/>
              <a:t> </a:t>
            </a:r>
            <a:r>
              <a:rPr lang="te-IN" sz="2400" dirty="0" smtClean="0">
                <a:hlinkClick r:id="rId2" tooltip="అల్లూరి సీతారామరాజు (సినిమా)"/>
              </a:rPr>
              <a:t>అల్లూరి సీతా రామ రాజు</a:t>
            </a:r>
            <a:r>
              <a:rPr lang="te-IN" sz="2400" dirty="0" smtClean="0"/>
              <a:t> సినిమాకు అతను రాసిన "</a:t>
            </a:r>
            <a:r>
              <a:rPr lang="te-IN" sz="2400" dirty="0" smtClean="0">
                <a:hlinkClick r:id="rId3" tooltip="తెలుగువీర లేవరా (పాట)"/>
              </a:rPr>
              <a:t>తెలుగు వీర లేవరా</a:t>
            </a:r>
            <a:r>
              <a:rPr lang="te-IN" sz="2400" dirty="0" smtClean="0"/>
              <a:t>.." అనేది శ్రీశ్రీ రాసిన ఆణిముత్యాల్లో ఒకటి</a:t>
            </a:r>
            <a:r>
              <a:rPr lang="te-IN" sz="2400" dirty="0" smtClean="0"/>
              <a:t>.</a:t>
            </a:r>
            <a:endParaRPr lang="en-US" sz="2400" dirty="0" smtClean="0"/>
          </a:p>
          <a:p>
            <a:pPr>
              <a:lnSpc>
                <a:spcPct val="150000"/>
              </a:lnSpc>
              <a:buFont typeface="Wingdings" pitchFamily="2" charset="2"/>
              <a:buChar char="§"/>
            </a:pPr>
            <a:r>
              <a:rPr lang="te-IN" sz="2400" dirty="0" smtClean="0"/>
              <a:t> </a:t>
            </a:r>
            <a:r>
              <a:rPr lang="te-IN" sz="2400" dirty="0" smtClean="0"/>
              <a:t>రెండవ భార్య సరోజతో కలిసి సినిమాలకు మాటలు రాసాడు.</a:t>
            </a:r>
            <a:endParaRPr lang="en-US" sz="2400" dirty="0"/>
          </a:p>
        </p:txBody>
      </p:sp>
      <p:sp>
        <p:nvSpPr>
          <p:cNvPr id="3" name="Rectangle 2"/>
          <p:cNvSpPr/>
          <p:nvPr/>
        </p:nvSpPr>
        <p:spPr>
          <a:xfrm>
            <a:off x="457200" y="3810000"/>
            <a:ext cx="7924800" cy="1200329"/>
          </a:xfrm>
          <a:prstGeom prst="rect">
            <a:avLst/>
          </a:prstGeom>
        </p:spPr>
        <p:txBody>
          <a:bodyPr wrap="square">
            <a:spAutoFit/>
          </a:bodyPr>
          <a:lstStyle/>
          <a:p>
            <a:pPr>
              <a:lnSpc>
                <a:spcPct val="150000"/>
              </a:lnSpc>
              <a:buFont typeface="Wingdings" pitchFamily="2" charset="2"/>
              <a:buChar char="§"/>
            </a:pPr>
            <a:r>
              <a:rPr lang="en-US" sz="2400" dirty="0" smtClean="0"/>
              <a:t> </a:t>
            </a:r>
            <a:r>
              <a:rPr lang="te-IN" sz="2400" dirty="0" smtClean="0"/>
              <a:t>ప్రాసకూ</a:t>
            </a:r>
            <a:r>
              <a:rPr lang="te-IN" sz="2400" dirty="0" smtClean="0"/>
              <a:t>, </a:t>
            </a:r>
            <a:r>
              <a:rPr lang="te-IN" sz="2400" dirty="0" smtClean="0">
                <a:hlinkClick r:id="rId4" tooltip="శ్లేష"/>
              </a:rPr>
              <a:t>శ్లేషకు</a:t>
            </a:r>
            <a:r>
              <a:rPr lang="te-IN" sz="2400" dirty="0" smtClean="0"/>
              <a:t> శ్రీశ్రీ పెట్టింది పేరు. అల్పాక్షరాల్లో అనల్పార్ధాన్ని సృష్టించడంలో శ్రీశ్రీ మేటి. </a:t>
            </a:r>
            <a:endParaRPr lang="en-US" sz="2400" dirty="0"/>
          </a:p>
        </p:txBody>
      </p:sp>
      <p:sp>
        <p:nvSpPr>
          <p:cNvPr id="4" name="Rectangle 3"/>
          <p:cNvSpPr/>
          <p:nvPr/>
        </p:nvSpPr>
        <p:spPr>
          <a:xfrm>
            <a:off x="381000" y="5105400"/>
            <a:ext cx="7924800" cy="1200329"/>
          </a:xfrm>
          <a:prstGeom prst="rect">
            <a:avLst/>
          </a:prstGeom>
        </p:spPr>
        <p:txBody>
          <a:bodyPr wrap="square">
            <a:spAutoFit/>
          </a:bodyPr>
          <a:lstStyle/>
          <a:p>
            <a:pPr>
              <a:lnSpc>
                <a:spcPct val="150000"/>
              </a:lnSpc>
              <a:buFont typeface="Wingdings" pitchFamily="2" charset="2"/>
              <a:buChar char="§"/>
            </a:pPr>
            <a:r>
              <a:rPr lang="en-US" sz="2400" dirty="0" smtClean="0"/>
              <a:t> </a:t>
            </a:r>
            <a:r>
              <a:rPr lang="te-IN" sz="2400" dirty="0" smtClean="0"/>
              <a:t>"</a:t>
            </a:r>
            <a:r>
              <a:rPr lang="te-IN" sz="2400" dirty="0" smtClean="0"/>
              <a:t>వ్యక్తికి బహువచనం శక్తి" అనేది అతను సృజించిన మహత్తర వాక్యమే! శబ్ద ప్రయోగంలో నవ్యతను చూపించాడు.</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57600" y="914400"/>
            <a:ext cx="1702710" cy="707886"/>
          </a:xfrm>
          <a:prstGeom prst="rect">
            <a:avLst/>
          </a:prstGeom>
        </p:spPr>
        <p:txBody>
          <a:bodyPr wrap="none">
            <a:spAutoFit/>
          </a:bodyPr>
          <a:lstStyle/>
          <a:p>
            <a:r>
              <a:rPr lang="te-IN" sz="4000" i="1" u="sng" dirty="0" smtClean="0"/>
              <a:t>రచనలు</a:t>
            </a:r>
            <a:endParaRPr lang="te-IN" sz="4000" i="1" u="sng" dirty="0"/>
          </a:p>
        </p:txBody>
      </p:sp>
      <p:sp>
        <p:nvSpPr>
          <p:cNvPr id="3" name="Rectangle 2"/>
          <p:cNvSpPr/>
          <p:nvPr/>
        </p:nvSpPr>
        <p:spPr>
          <a:xfrm>
            <a:off x="381000" y="1676400"/>
            <a:ext cx="8001000" cy="2308324"/>
          </a:xfrm>
          <a:prstGeom prst="rect">
            <a:avLst/>
          </a:prstGeom>
        </p:spPr>
        <p:txBody>
          <a:bodyPr wrap="square">
            <a:spAutoFit/>
          </a:bodyPr>
          <a:lstStyle/>
          <a:p>
            <a:pPr>
              <a:lnSpc>
                <a:spcPct val="150000"/>
              </a:lnSpc>
              <a:buFont typeface="Wingdings" pitchFamily="2" charset="2"/>
              <a:buChar char="§"/>
            </a:pPr>
            <a:r>
              <a:rPr lang="en-US" sz="2400" dirty="0" smtClean="0"/>
              <a:t> </a:t>
            </a:r>
            <a:r>
              <a:rPr lang="te-IN" sz="2400" dirty="0" smtClean="0"/>
              <a:t>శ్రీశ్రీ </a:t>
            </a:r>
            <a:r>
              <a:rPr lang="te-IN" sz="2400" dirty="0" smtClean="0"/>
              <a:t>తన రచనా వ్యాసంగాన్ని తన ఏడవ యేటనే ప్రారంభించాడు. తన మొదటి గేయాల పుస్తకం ఎనిమిదవ యేట ప్రచురింపబడింది. </a:t>
            </a:r>
            <a:endParaRPr lang="en-US" sz="2400" dirty="0" smtClean="0"/>
          </a:p>
          <a:p>
            <a:pPr>
              <a:lnSpc>
                <a:spcPct val="150000"/>
              </a:lnSpc>
              <a:buFont typeface="Wingdings" pitchFamily="2" charset="2"/>
              <a:buChar char="§"/>
            </a:pPr>
            <a:r>
              <a:rPr lang="en-US" sz="2400" dirty="0" smtClean="0"/>
              <a:t> </a:t>
            </a:r>
            <a:r>
              <a:rPr lang="te-IN" sz="2400" dirty="0" smtClean="0"/>
              <a:t>అందుబాటులో </a:t>
            </a:r>
            <a:r>
              <a:rPr lang="te-IN" sz="2400" dirty="0" smtClean="0"/>
              <a:t>ఏదుంటే అది - కాగితం గాని, తన సిగరెట్ ప్యాకెట్ వెనుక భాగంలో గాని వ్రాసి పారేశేవాడు.</a:t>
            </a:r>
            <a:endParaRPr lang="en-US" sz="2400" dirty="0"/>
          </a:p>
        </p:txBody>
      </p:sp>
      <p:sp>
        <p:nvSpPr>
          <p:cNvPr id="4" name="Rectangle 3"/>
          <p:cNvSpPr/>
          <p:nvPr/>
        </p:nvSpPr>
        <p:spPr>
          <a:xfrm>
            <a:off x="2286000" y="4343400"/>
            <a:ext cx="5365571" cy="523220"/>
          </a:xfrm>
          <a:prstGeom prst="rect">
            <a:avLst/>
          </a:prstGeom>
        </p:spPr>
        <p:txBody>
          <a:bodyPr wrap="none">
            <a:spAutoFit/>
          </a:bodyPr>
          <a:lstStyle/>
          <a:p>
            <a:r>
              <a:rPr lang="te-IN" sz="2800" dirty="0" smtClean="0"/>
              <a:t>శ్రీశ్రీ రచనల జాబితా ఇక్కడ ఇవ్వబడింది</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914400"/>
            <a:ext cx="7696200" cy="3416320"/>
          </a:xfrm>
          <a:prstGeom prst="rect">
            <a:avLst/>
          </a:prstGeom>
        </p:spPr>
        <p:txBody>
          <a:bodyPr wrap="square">
            <a:spAutoFit/>
          </a:bodyPr>
          <a:lstStyle/>
          <a:p>
            <a:pPr>
              <a:lnSpc>
                <a:spcPct val="150000"/>
              </a:lnSpc>
              <a:buFont typeface="Wingdings" pitchFamily="2" charset="2"/>
              <a:buChar char="§"/>
            </a:pPr>
            <a:r>
              <a:rPr lang="en-US" sz="2400" dirty="0" smtClean="0"/>
              <a:t> </a:t>
            </a:r>
            <a:r>
              <a:rPr lang="te-IN" sz="2400" dirty="0" smtClean="0"/>
              <a:t>ప్రభవ </a:t>
            </a:r>
            <a:r>
              <a:rPr lang="te-IN" sz="2400" dirty="0" smtClean="0"/>
              <a:t>- ప్రచురణ: కవితా సమితి, వైజాగ్ - 1928</a:t>
            </a:r>
          </a:p>
          <a:p>
            <a:pPr>
              <a:lnSpc>
                <a:spcPct val="150000"/>
              </a:lnSpc>
              <a:buFont typeface="Wingdings" pitchFamily="2" charset="2"/>
              <a:buChar char="§"/>
            </a:pPr>
            <a:r>
              <a:rPr lang="en-US" sz="2400" dirty="0" smtClean="0"/>
              <a:t> </a:t>
            </a:r>
            <a:r>
              <a:rPr lang="te-IN" sz="2400" dirty="0" smtClean="0"/>
              <a:t>వరం </a:t>
            </a:r>
            <a:r>
              <a:rPr lang="te-IN" sz="2400" dirty="0" smtClean="0"/>
              <a:t>వరం - ప్రచురణ: ప్రతిమా బుక్స్, ఏలూరు - 1946</a:t>
            </a:r>
          </a:p>
          <a:p>
            <a:pPr>
              <a:lnSpc>
                <a:spcPct val="150000"/>
              </a:lnSpc>
              <a:buFont typeface="Wingdings" pitchFamily="2" charset="2"/>
              <a:buChar char="§"/>
            </a:pPr>
            <a:r>
              <a:rPr lang="en-US" sz="2400" dirty="0" smtClean="0"/>
              <a:t> </a:t>
            </a:r>
            <a:r>
              <a:rPr lang="te-IN" sz="2400" dirty="0" smtClean="0"/>
              <a:t>సంపంగి </a:t>
            </a:r>
            <a:r>
              <a:rPr lang="te-IN" sz="2400" dirty="0" smtClean="0"/>
              <a:t>తోట - ప్రచురణ: ప్రజా సాహిత్య పరిషత్, తెనాలి - 1947</a:t>
            </a:r>
          </a:p>
          <a:p>
            <a:pPr>
              <a:lnSpc>
                <a:spcPct val="150000"/>
              </a:lnSpc>
              <a:buFont typeface="Wingdings" pitchFamily="2" charset="2"/>
              <a:buChar char="§"/>
            </a:pPr>
            <a:r>
              <a:rPr lang="en-US" sz="2400" dirty="0" smtClean="0">
                <a:hlinkClick r:id="rId2" tooltip="మహాప్రస్థానం"/>
              </a:rPr>
              <a:t> </a:t>
            </a:r>
            <a:r>
              <a:rPr lang="te-IN" sz="2400" dirty="0" smtClean="0">
                <a:hlinkClick r:id="rId2" tooltip="మహాప్రస్థానం"/>
              </a:rPr>
              <a:t>మహాప్రస్థానం</a:t>
            </a:r>
            <a:r>
              <a:rPr lang="te-IN" sz="2400" dirty="0" smtClean="0"/>
              <a:t> - ప్రచురణ: నళినీ కుమార్, మచిలీపట్నం - 1950</a:t>
            </a:r>
          </a:p>
          <a:p>
            <a:pPr>
              <a:lnSpc>
                <a:spcPct val="150000"/>
              </a:lnSpc>
              <a:buFont typeface="Wingdings" pitchFamily="2" charset="2"/>
              <a:buChar char="§"/>
            </a:pPr>
            <a:r>
              <a:rPr lang="en-US" sz="2400" dirty="0" smtClean="0">
                <a:hlinkClick r:id="rId2" tooltip="మహాప్రస్థానం"/>
              </a:rPr>
              <a:t> </a:t>
            </a:r>
            <a:r>
              <a:rPr lang="te-IN" sz="2400" dirty="0" smtClean="0">
                <a:hlinkClick r:id="rId2" tooltip="మహాప్రస్థానం"/>
              </a:rPr>
              <a:t>మహాప్రస్థానం</a:t>
            </a:r>
            <a:r>
              <a:rPr lang="te-IN" sz="2400" dirty="0" smtClean="0"/>
              <a:t> - ప్రచురణ: విశాలాంధ్ర పబ్లిషింగ్ హౌస్, విజయవాడ (20 ముద్రణలు)- 1952-1984 మధ్యకాలంలో</a:t>
            </a:r>
            <a:endParaRPr lang="te-IN" sz="2400" dirty="0"/>
          </a:p>
        </p:txBody>
      </p:sp>
      <p:sp>
        <p:nvSpPr>
          <p:cNvPr id="4" name="Rectangle 3"/>
          <p:cNvSpPr/>
          <p:nvPr/>
        </p:nvSpPr>
        <p:spPr>
          <a:xfrm>
            <a:off x="533400" y="4191000"/>
            <a:ext cx="7772400" cy="1200329"/>
          </a:xfrm>
          <a:prstGeom prst="rect">
            <a:avLst/>
          </a:prstGeom>
        </p:spPr>
        <p:txBody>
          <a:bodyPr wrap="square">
            <a:spAutoFit/>
          </a:bodyPr>
          <a:lstStyle/>
          <a:p>
            <a:pPr>
              <a:lnSpc>
                <a:spcPct val="150000"/>
              </a:lnSpc>
              <a:buFont typeface="Wingdings" pitchFamily="2" charset="2"/>
              <a:buChar char="§"/>
            </a:pPr>
            <a:r>
              <a:rPr lang="en-US" sz="2400" dirty="0" smtClean="0">
                <a:hlinkClick r:id="rId2" tooltip="మహాప్రస్థానం"/>
              </a:rPr>
              <a:t> </a:t>
            </a:r>
            <a:r>
              <a:rPr lang="te-IN" sz="2400" dirty="0" smtClean="0">
                <a:hlinkClick r:id="rId2" tooltip="మహాప్రస్థానం"/>
              </a:rPr>
              <a:t>మహాప్రస్థానం</a:t>
            </a:r>
            <a:r>
              <a:rPr lang="te-IN" sz="2400" dirty="0" smtClean="0"/>
              <a:t> - శ్రీ శ్రీ స్వంత దస్తూరితో, స్వంత గొంతు ఆడియోతో - లండన్ నుండి - 1981</a:t>
            </a:r>
            <a:endParaRPr lang="en-US" sz="2400" dirty="0"/>
          </a:p>
        </p:txBody>
      </p:sp>
      <p:sp>
        <p:nvSpPr>
          <p:cNvPr id="5" name="Rectangle 4"/>
          <p:cNvSpPr/>
          <p:nvPr/>
        </p:nvSpPr>
        <p:spPr>
          <a:xfrm>
            <a:off x="533400" y="5257800"/>
            <a:ext cx="8077200" cy="1200329"/>
          </a:xfrm>
          <a:prstGeom prst="rect">
            <a:avLst/>
          </a:prstGeom>
        </p:spPr>
        <p:txBody>
          <a:bodyPr wrap="square">
            <a:spAutoFit/>
          </a:bodyPr>
          <a:lstStyle/>
          <a:p>
            <a:pPr>
              <a:lnSpc>
                <a:spcPct val="150000"/>
              </a:lnSpc>
              <a:buFont typeface="Wingdings" pitchFamily="2" charset="2"/>
              <a:buChar char="§"/>
            </a:pPr>
            <a:r>
              <a:rPr lang="en-US" sz="2400" dirty="0" smtClean="0"/>
              <a:t> </a:t>
            </a:r>
            <a:r>
              <a:rPr lang="te-IN" sz="2400" dirty="0" smtClean="0"/>
              <a:t>అమ్మ </a:t>
            </a:r>
            <a:r>
              <a:rPr lang="te-IN" sz="2400" dirty="0" smtClean="0"/>
              <a:t>- ప్రచురణ: అరుణరేఖా పబ్లిషర్స్, నెల్లూరు సోషలిస్ట్ పబ్లిషర్స్, విజయవాడ - 1952 - 1967</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66800"/>
            <a:ext cx="8153400" cy="4524315"/>
          </a:xfrm>
          <a:prstGeom prst="rect">
            <a:avLst/>
          </a:prstGeom>
        </p:spPr>
        <p:txBody>
          <a:bodyPr wrap="square">
            <a:spAutoFit/>
          </a:bodyPr>
          <a:lstStyle/>
          <a:p>
            <a:pPr>
              <a:lnSpc>
                <a:spcPct val="150000"/>
              </a:lnSpc>
              <a:buFont typeface="Wingdings" pitchFamily="2" charset="2"/>
              <a:buChar char="§"/>
            </a:pPr>
            <a:r>
              <a:rPr lang="en-US" sz="2400" dirty="0" smtClean="0"/>
              <a:t> </a:t>
            </a:r>
            <a:r>
              <a:rPr lang="te-IN" sz="2400" dirty="0" smtClean="0"/>
              <a:t>అమ్మ </a:t>
            </a:r>
            <a:r>
              <a:rPr lang="te-IN" sz="2400" dirty="0" smtClean="0"/>
              <a:t>- ప్రచురణ: అరుణరేఖా పబ్లిషర్స్, నెల్లూరు సోషలిస్ట్ పబ్లిషర్స్, విజయవాడ - 1952 - 1967</a:t>
            </a:r>
          </a:p>
          <a:p>
            <a:pPr>
              <a:lnSpc>
                <a:spcPct val="150000"/>
              </a:lnSpc>
              <a:buFont typeface="Wingdings" pitchFamily="2" charset="2"/>
              <a:buChar char="§"/>
            </a:pPr>
            <a:r>
              <a:rPr lang="en-US" sz="2400" dirty="0" smtClean="0"/>
              <a:t> </a:t>
            </a:r>
            <a:r>
              <a:rPr lang="te-IN" sz="2400" dirty="0" smtClean="0"/>
              <a:t>మేమే </a:t>
            </a:r>
            <a:r>
              <a:rPr lang="te-IN" sz="2400" dirty="0" smtClean="0"/>
              <a:t>- ప్రచురణ: త్రిలింగ పబ్లిషర్స్, విజయవాడ - 1954</a:t>
            </a:r>
          </a:p>
          <a:p>
            <a:pPr>
              <a:lnSpc>
                <a:spcPct val="150000"/>
              </a:lnSpc>
              <a:buFont typeface="Wingdings" pitchFamily="2" charset="2"/>
              <a:buChar char="§"/>
            </a:pPr>
            <a:r>
              <a:rPr lang="en-US" sz="2400" dirty="0" smtClean="0"/>
              <a:t> </a:t>
            </a:r>
            <a:r>
              <a:rPr lang="te-IN" sz="2400" dirty="0" smtClean="0"/>
              <a:t>మరో </a:t>
            </a:r>
            <a:r>
              <a:rPr lang="te-IN" sz="2400" dirty="0" smtClean="0"/>
              <a:t>ప్రపంచం - ప్రచురణ: సారథి పబ్లికేషన్స్, సికందరాబాదు - 1954</a:t>
            </a:r>
          </a:p>
          <a:p>
            <a:pPr>
              <a:lnSpc>
                <a:spcPct val="150000"/>
              </a:lnSpc>
              <a:buFont typeface="Wingdings" pitchFamily="2" charset="2"/>
              <a:buChar char="§"/>
            </a:pPr>
            <a:r>
              <a:rPr lang="en-US" sz="2400" dirty="0" smtClean="0"/>
              <a:t> </a:t>
            </a:r>
            <a:r>
              <a:rPr lang="te-IN" sz="2400" dirty="0" smtClean="0"/>
              <a:t>రేడియో </a:t>
            </a:r>
            <a:r>
              <a:rPr lang="te-IN" sz="2400" dirty="0" smtClean="0"/>
              <a:t>నాటికలు - ప్రచురణ: అరుణరేఖా పబ్లిషర్స్, నెల్లూరు - 1956</a:t>
            </a:r>
          </a:p>
          <a:p>
            <a:pPr>
              <a:lnSpc>
                <a:spcPct val="150000"/>
              </a:lnSpc>
              <a:buFont typeface="Wingdings" pitchFamily="2" charset="2"/>
              <a:buChar char="§"/>
            </a:pPr>
            <a:r>
              <a:rPr lang="en-US" sz="2400" dirty="0" smtClean="0"/>
              <a:t> </a:t>
            </a:r>
            <a:r>
              <a:rPr lang="te-IN" sz="2400" dirty="0" smtClean="0"/>
              <a:t>త్రీ </a:t>
            </a:r>
            <a:r>
              <a:rPr lang="te-IN" sz="2400" dirty="0" smtClean="0"/>
              <a:t>చీర్స్ ఫర్ మాన్ - ప్రచురణ: అభ్యుదయ పబ్లిషర్స్, మద్రాసు - 1956</a:t>
            </a:r>
          </a:p>
          <a:p>
            <a:pPr>
              <a:lnSpc>
                <a:spcPct val="150000"/>
              </a:lnSpc>
              <a:buFont typeface="Wingdings" pitchFamily="2" charset="2"/>
              <a:buChar char="§"/>
            </a:pPr>
            <a:r>
              <a:rPr lang="en-US" sz="2400" dirty="0" smtClean="0"/>
              <a:t> </a:t>
            </a:r>
            <a:r>
              <a:rPr lang="te-IN" sz="2400" dirty="0" smtClean="0"/>
              <a:t>చరమ </a:t>
            </a:r>
            <a:r>
              <a:rPr lang="te-IN" sz="2400" dirty="0" smtClean="0"/>
              <a:t>రాత్రి - ప్రచురణ: గుప్తా బ్రదర్స్, వైజాగ్ - 1957</a:t>
            </a:r>
            <a:endParaRPr lang="te-IN"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43000"/>
            <a:ext cx="8305800" cy="5078313"/>
          </a:xfrm>
          <a:prstGeom prst="rect">
            <a:avLst/>
          </a:prstGeom>
        </p:spPr>
        <p:txBody>
          <a:bodyPr wrap="square">
            <a:spAutoFit/>
          </a:bodyPr>
          <a:lstStyle/>
          <a:p>
            <a:pPr>
              <a:lnSpc>
                <a:spcPct val="150000"/>
              </a:lnSpc>
              <a:buFont typeface="Wingdings" pitchFamily="2" charset="2"/>
              <a:buChar char="§"/>
            </a:pPr>
            <a:r>
              <a:rPr lang="en-US" sz="2400" dirty="0" smtClean="0"/>
              <a:t> </a:t>
            </a:r>
            <a:r>
              <a:rPr lang="te-IN" sz="2400" dirty="0" smtClean="0"/>
              <a:t>మానవుడి </a:t>
            </a:r>
            <a:r>
              <a:rPr lang="te-IN" sz="2400" dirty="0" smtClean="0"/>
              <a:t>పాట్లు - ప్రచురణ:విశాలాంధ్రా పబ్లిషర్స్, విజయవాడ - 1958</a:t>
            </a:r>
          </a:p>
          <a:p>
            <a:pPr>
              <a:lnSpc>
                <a:spcPct val="150000"/>
              </a:lnSpc>
              <a:buFont typeface="Wingdings" pitchFamily="2" charset="2"/>
              <a:buChar char="§"/>
            </a:pPr>
            <a:r>
              <a:rPr lang="en-US" sz="2400" dirty="0" smtClean="0"/>
              <a:t> </a:t>
            </a:r>
            <a:r>
              <a:rPr lang="te-IN" sz="2400" dirty="0" smtClean="0"/>
              <a:t>సౌదామిని </a:t>
            </a:r>
            <a:r>
              <a:rPr lang="te-IN" sz="2400" dirty="0" smtClean="0"/>
              <a:t>(పురిపండా గేయాలకు ఆంగ్లానువాదం) - ప్రచురణ: అద్దేపల్లి &amp; కో, రాజమండ్రి - 1958</a:t>
            </a:r>
          </a:p>
          <a:p>
            <a:pPr>
              <a:lnSpc>
                <a:spcPct val="150000"/>
              </a:lnSpc>
              <a:buFont typeface="Wingdings" pitchFamily="2" charset="2"/>
              <a:buChar char="§"/>
            </a:pPr>
            <a:r>
              <a:rPr lang="en-US" sz="2400" dirty="0" smtClean="0"/>
              <a:t> </a:t>
            </a:r>
            <a:r>
              <a:rPr lang="te-IN" sz="2400" dirty="0" smtClean="0"/>
              <a:t>గురజాడ </a:t>
            </a:r>
            <a:r>
              <a:rPr lang="te-IN" sz="2400" dirty="0" smtClean="0"/>
              <a:t>- ప్రచురణ: మన సాహితి, హైదరాబాదు - 1959</a:t>
            </a:r>
          </a:p>
          <a:p>
            <a:pPr>
              <a:lnSpc>
                <a:spcPct val="150000"/>
              </a:lnSpc>
              <a:buFont typeface="Wingdings" pitchFamily="2" charset="2"/>
              <a:buChar char="§"/>
            </a:pPr>
            <a:r>
              <a:rPr lang="en-US" sz="2400" dirty="0" smtClean="0"/>
              <a:t> </a:t>
            </a:r>
            <a:r>
              <a:rPr lang="te-IN" sz="2400" dirty="0" smtClean="0"/>
              <a:t>మూడు </a:t>
            </a:r>
            <a:r>
              <a:rPr lang="te-IN" sz="2400" dirty="0" smtClean="0"/>
              <a:t>యాభైలు - ప్రచురణ: విశాలాంధ్రా పబ్లిషర్స్, విజయవాడ - 1964</a:t>
            </a:r>
          </a:p>
          <a:p>
            <a:pPr>
              <a:lnSpc>
                <a:spcPct val="150000"/>
              </a:lnSpc>
              <a:buFont typeface="Wingdings" pitchFamily="2" charset="2"/>
              <a:buChar char="§"/>
            </a:pPr>
            <a:r>
              <a:rPr lang="en-US" sz="2400" dirty="0" smtClean="0"/>
              <a:t> </a:t>
            </a:r>
            <a:r>
              <a:rPr lang="te-IN" sz="2400" dirty="0" smtClean="0"/>
              <a:t>1 </a:t>
            </a:r>
            <a:r>
              <a:rPr lang="te-IN" sz="2400" dirty="0" smtClean="0"/>
              <a:t>+ 1 = 1 (రేడియో నాటికలు)- ప్రచురణ: విశాలాంధ్రా పబ్లిషర్స్, విజయవాడ - 1964-1987</a:t>
            </a:r>
          </a:p>
          <a:p>
            <a:pPr>
              <a:lnSpc>
                <a:spcPct val="150000"/>
              </a:lnSpc>
              <a:buFont typeface="Wingdings" pitchFamily="2" charset="2"/>
              <a:buChar char="§"/>
            </a:pPr>
            <a:r>
              <a:rPr lang="en-US" sz="2400" dirty="0" smtClean="0"/>
              <a:t> </a:t>
            </a:r>
            <a:r>
              <a:rPr lang="te-IN" sz="2400" dirty="0" smtClean="0"/>
              <a:t>ఖడ్గసృష్టి </a:t>
            </a:r>
            <a:r>
              <a:rPr lang="te-IN" sz="2400" dirty="0" smtClean="0"/>
              <a:t>- ప్రచురణ: విశాలాంధ్రా పబ్లిషర్స్, విజయవాడ - 1966-1984</a:t>
            </a:r>
            <a:endParaRPr lang="te-IN"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TELUGU</a:t>
            </a:r>
            <a:endParaRPr lang="en-US" sz="4000" dirty="0"/>
          </a:p>
        </p:txBody>
      </p:sp>
      <p:pic>
        <p:nvPicPr>
          <p:cNvPr id="5" name="Picture Placeholder 4" descr="images (15).jpg"/>
          <p:cNvPicPr>
            <a:picLocks noGrp="1" noChangeAspect="1"/>
          </p:cNvPicPr>
          <p:nvPr>
            <p:ph type="pic" idx="1"/>
          </p:nvPr>
        </p:nvPicPr>
        <p:blipFill>
          <a:blip r:embed="rId2"/>
          <a:srcRect l="6168" r="6168"/>
          <a:stretch>
            <a:fillRect/>
          </a:stretch>
        </p:blipFill>
        <p:spPr/>
      </p:pic>
      <p:sp>
        <p:nvSpPr>
          <p:cNvPr id="4" name="Text Placeholder 3"/>
          <p:cNvSpPr>
            <a:spLocks noGrp="1"/>
          </p:cNvSpPr>
          <p:nvPr>
            <p:ph type="body" sz="half" idx="2"/>
          </p:nvPr>
        </p:nvSpPr>
        <p:spPr/>
        <p:txBody>
          <a:bodyPr>
            <a:normAutofit/>
          </a:bodyPr>
          <a:lstStyle/>
          <a:p>
            <a:r>
              <a:rPr lang="en-US" sz="4000" dirty="0" smtClean="0"/>
              <a:t>IIBA SPL</a:t>
            </a:r>
            <a:endParaRPr lang="en-US"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71691"/>
            <a:ext cx="8153400" cy="6186309"/>
          </a:xfrm>
          <a:prstGeom prst="rect">
            <a:avLst/>
          </a:prstGeom>
        </p:spPr>
        <p:txBody>
          <a:bodyPr wrap="square">
            <a:spAutoFit/>
          </a:bodyPr>
          <a:lstStyle/>
          <a:p>
            <a:pPr>
              <a:lnSpc>
                <a:spcPct val="150000"/>
              </a:lnSpc>
              <a:buFont typeface="Wingdings" pitchFamily="2" charset="2"/>
              <a:buChar char="§"/>
            </a:pPr>
            <a:r>
              <a:rPr lang="en-US" sz="2400" dirty="0" smtClean="0"/>
              <a:t> </a:t>
            </a:r>
            <a:r>
              <a:rPr lang="te-IN" sz="2400" dirty="0" smtClean="0"/>
              <a:t>వ్యూలు</a:t>
            </a:r>
            <a:r>
              <a:rPr lang="te-IN" sz="2400" dirty="0" smtClean="0"/>
              <a:t>, రివ్యూలు - ప్రచురణ: ఎమ్.వీ.ఎల్.మినర్వా ప్రెస్, మచిలీపట్నం - 1969</a:t>
            </a:r>
          </a:p>
          <a:p>
            <a:pPr>
              <a:lnSpc>
                <a:spcPct val="150000"/>
              </a:lnSpc>
              <a:buFont typeface="Wingdings" pitchFamily="2" charset="2"/>
              <a:buChar char="§"/>
            </a:pPr>
            <a:r>
              <a:rPr lang="en-US" sz="2400" dirty="0" smtClean="0"/>
              <a:t> </a:t>
            </a:r>
            <a:r>
              <a:rPr lang="te-IN" sz="2400" dirty="0" smtClean="0"/>
              <a:t>శ్రీశ్రీ </a:t>
            </a:r>
            <a:r>
              <a:rPr lang="te-IN" sz="2400" dirty="0" smtClean="0"/>
              <a:t>సాహిత్యం - ప్రచురణ: షష్టిపూర్తి సన్మాన సంఘం, వైజాగ్ (5 ముద్రణలు) - 1970</a:t>
            </a:r>
          </a:p>
          <a:p>
            <a:pPr>
              <a:lnSpc>
                <a:spcPct val="150000"/>
              </a:lnSpc>
              <a:buFont typeface="Wingdings" pitchFamily="2" charset="2"/>
              <a:buChar char="§"/>
            </a:pPr>
            <a:r>
              <a:rPr lang="en-US" sz="2400" dirty="0" smtClean="0"/>
              <a:t> Sri </a:t>
            </a:r>
            <a:r>
              <a:rPr lang="en-US" sz="2400" dirty="0" err="1" smtClean="0"/>
              <a:t>Sri</a:t>
            </a:r>
            <a:r>
              <a:rPr lang="en-US" sz="2400" dirty="0" smtClean="0"/>
              <a:t> Miscellany - English volumes - </a:t>
            </a:r>
            <a:r>
              <a:rPr lang="te-IN" sz="2400" dirty="0" smtClean="0"/>
              <a:t>ప్రచురణ: షష్టిపూర్తి సన్మాన సంఘం, వైజాగ్ - 1970</a:t>
            </a:r>
          </a:p>
          <a:p>
            <a:pPr>
              <a:lnSpc>
                <a:spcPct val="150000"/>
              </a:lnSpc>
              <a:buFont typeface="Wingdings" pitchFamily="2" charset="2"/>
              <a:buChar char="§"/>
            </a:pPr>
            <a:r>
              <a:rPr lang="en-US" sz="2400" dirty="0" smtClean="0"/>
              <a:t> </a:t>
            </a:r>
            <a:r>
              <a:rPr lang="te-IN" sz="2400" dirty="0" smtClean="0"/>
              <a:t>లెనిన్ </a:t>
            </a:r>
            <a:r>
              <a:rPr lang="te-IN" sz="2400" dirty="0" smtClean="0"/>
              <a:t>- ప్రచురణ: ప్రగతి ప్రచురణ, మాస్కో - 1971</a:t>
            </a:r>
          </a:p>
          <a:p>
            <a:pPr>
              <a:lnSpc>
                <a:spcPct val="150000"/>
              </a:lnSpc>
              <a:buFont typeface="Wingdings" pitchFamily="2" charset="2"/>
              <a:buChar char="§"/>
            </a:pPr>
            <a:r>
              <a:rPr lang="en-US" sz="2400" dirty="0" smtClean="0"/>
              <a:t> </a:t>
            </a:r>
            <a:r>
              <a:rPr lang="te-IN" sz="2400" dirty="0" smtClean="0"/>
              <a:t>రెక్క </a:t>
            </a:r>
            <a:r>
              <a:rPr lang="te-IN" sz="2400" dirty="0" smtClean="0"/>
              <a:t>విప్పిన రివల్యూషన్ - ప్రచురణ:ఉద్యమ సాహితి, కరీంనగర్ - </a:t>
            </a:r>
            <a:r>
              <a:rPr lang="te-IN" sz="2400" dirty="0" smtClean="0"/>
              <a:t>1971</a:t>
            </a:r>
          </a:p>
          <a:p>
            <a:pPr>
              <a:lnSpc>
                <a:spcPct val="150000"/>
              </a:lnSpc>
              <a:buFont typeface="Wingdings" pitchFamily="2" charset="2"/>
              <a:buChar char="§"/>
            </a:pPr>
            <a:r>
              <a:rPr lang="en-US" sz="2400" dirty="0" smtClean="0"/>
              <a:t> </a:t>
            </a:r>
            <a:r>
              <a:rPr lang="te-IN" sz="2400" dirty="0" smtClean="0"/>
              <a:t>వ్యాస క్రీడలు - ప్రచురణ: నవోదయ పబ్లిషర్స్, విజయవాడ - 1980</a:t>
            </a:r>
          </a:p>
          <a:p>
            <a:pPr>
              <a:lnSpc>
                <a:spcPct val="150000"/>
              </a:lnSpc>
            </a:pPr>
            <a:r>
              <a:rPr lang="te-IN" sz="2400" dirty="0" smtClean="0"/>
              <a:t>మరో </a:t>
            </a:r>
            <a:r>
              <a:rPr lang="te-IN" sz="2400" dirty="0" smtClean="0"/>
              <a:t>మూడు యాభైలు - ప్రచురణ:ఎమ్.ఎస్.కో, సికందరాబాదు - 1974</a:t>
            </a:r>
            <a:endParaRPr lang="te-IN"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371600"/>
            <a:ext cx="8001000" cy="4524315"/>
          </a:xfrm>
          <a:prstGeom prst="rect">
            <a:avLst/>
          </a:prstGeom>
        </p:spPr>
        <p:txBody>
          <a:bodyPr wrap="square">
            <a:spAutoFit/>
          </a:bodyPr>
          <a:lstStyle/>
          <a:p>
            <a:pPr>
              <a:lnSpc>
                <a:spcPct val="150000"/>
              </a:lnSpc>
              <a:buFont typeface="Wingdings" pitchFamily="2" charset="2"/>
              <a:buChar char="§"/>
            </a:pPr>
            <a:r>
              <a:rPr lang="en-US" sz="2400" dirty="0" smtClean="0"/>
              <a:t> </a:t>
            </a:r>
            <a:r>
              <a:rPr lang="te-IN" sz="2400" dirty="0" smtClean="0"/>
              <a:t>చీనా </a:t>
            </a:r>
            <a:r>
              <a:rPr lang="te-IN" sz="2400" dirty="0" smtClean="0"/>
              <a:t>యానం - ప్రచురణ: స్వాతి పబ్లిషర్స్, విజయవాడ - 1980</a:t>
            </a:r>
          </a:p>
          <a:p>
            <a:pPr>
              <a:lnSpc>
                <a:spcPct val="150000"/>
              </a:lnSpc>
            </a:pPr>
            <a:r>
              <a:rPr lang="te-IN" sz="2400" dirty="0" smtClean="0"/>
              <a:t>మరోప్రస్థానం - ప్రచురణ: విరసం - 1980</a:t>
            </a:r>
          </a:p>
          <a:p>
            <a:pPr>
              <a:lnSpc>
                <a:spcPct val="150000"/>
              </a:lnSpc>
              <a:buFont typeface="Wingdings" pitchFamily="2" charset="2"/>
              <a:buChar char="§"/>
            </a:pPr>
            <a:r>
              <a:rPr lang="en-US" sz="2400" dirty="0" smtClean="0">
                <a:hlinkClick r:id="rId2" tooltip="సిప్రాలి"/>
              </a:rPr>
              <a:t> </a:t>
            </a:r>
            <a:r>
              <a:rPr lang="te-IN" sz="2400" dirty="0" smtClean="0">
                <a:hlinkClick r:id="rId2" tooltip="సిప్రాలి"/>
              </a:rPr>
              <a:t>సిప్రాలి</a:t>
            </a:r>
            <a:r>
              <a:rPr lang="te-IN" sz="2400" dirty="0" smtClean="0"/>
              <a:t> - (అమెరికాలో ఫొటోకాపీ) 1981</a:t>
            </a:r>
          </a:p>
          <a:p>
            <a:pPr>
              <a:lnSpc>
                <a:spcPct val="150000"/>
              </a:lnSpc>
              <a:buFont typeface="Wingdings" pitchFamily="2" charset="2"/>
              <a:buChar char="§"/>
            </a:pPr>
            <a:r>
              <a:rPr lang="en-US" sz="2400" dirty="0" smtClean="0"/>
              <a:t> </a:t>
            </a:r>
            <a:r>
              <a:rPr lang="te-IN" sz="2400" dirty="0" smtClean="0"/>
              <a:t>పాడవోయి </a:t>
            </a:r>
            <a:r>
              <a:rPr lang="te-IN" sz="2400" dirty="0" smtClean="0"/>
              <a:t>భారతీయుడా (సినిమా పాటలు)- ప్రచురణ:శ్రీశ్రీ ప్రచురణలు, మద్రాసు - 1983</a:t>
            </a:r>
          </a:p>
          <a:p>
            <a:pPr>
              <a:lnSpc>
                <a:spcPct val="150000"/>
              </a:lnSpc>
              <a:buFont typeface="Wingdings" pitchFamily="2" charset="2"/>
              <a:buChar char="§"/>
            </a:pPr>
            <a:r>
              <a:rPr lang="en-US" sz="2400" dirty="0" smtClean="0"/>
              <a:t> </a:t>
            </a:r>
            <a:r>
              <a:rPr lang="te-IN" sz="2400" dirty="0" smtClean="0"/>
              <a:t>శ్రీ </a:t>
            </a:r>
            <a:r>
              <a:rPr lang="te-IN" sz="2400" dirty="0" smtClean="0"/>
              <a:t>శ్రీ వ్యాసాలు - ప్రచురణ: విరసం - 1986</a:t>
            </a:r>
          </a:p>
          <a:p>
            <a:pPr>
              <a:lnSpc>
                <a:spcPct val="150000"/>
              </a:lnSpc>
              <a:buFont typeface="Wingdings" pitchFamily="2" charset="2"/>
              <a:buChar char="§"/>
            </a:pPr>
            <a:r>
              <a:rPr lang="en-US" sz="2400" dirty="0" smtClean="0"/>
              <a:t> New </a:t>
            </a:r>
            <a:r>
              <a:rPr lang="en-US" sz="2400" dirty="0" smtClean="0"/>
              <a:t>Frontiers - </a:t>
            </a:r>
            <a:r>
              <a:rPr lang="te-IN" sz="2400" dirty="0" smtClean="0"/>
              <a:t>ప్రచురణ: విరసం - 1986</a:t>
            </a:r>
          </a:p>
          <a:p>
            <a:pPr>
              <a:lnSpc>
                <a:spcPct val="150000"/>
              </a:lnSpc>
              <a:buFont typeface="Wingdings" pitchFamily="2" charset="2"/>
              <a:buChar char="§"/>
            </a:pPr>
            <a:r>
              <a:rPr lang="en-US" sz="2400" dirty="0" smtClean="0">
                <a:hlinkClick r:id="rId3" tooltip="అనంతం (ఆత్మకథ)"/>
              </a:rPr>
              <a:t> </a:t>
            </a:r>
            <a:r>
              <a:rPr lang="te-IN" sz="2400" dirty="0" smtClean="0">
                <a:hlinkClick r:id="rId3" tooltip="అనంతం (ఆత్మకథ)"/>
              </a:rPr>
              <a:t>అనంతం </a:t>
            </a:r>
            <a:r>
              <a:rPr lang="te-IN" sz="2400" dirty="0" smtClean="0">
                <a:hlinkClick r:id="rId3" tooltip="అనంతం (ఆత్మకథ)"/>
              </a:rPr>
              <a:t>(ఆత్మకథ)</a:t>
            </a:r>
            <a:r>
              <a:rPr lang="te-IN" sz="2400" dirty="0" smtClean="0"/>
              <a:t> - ప్రచురణ: విరసం - 1986</a:t>
            </a:r>
            <a:endParaRPr lang="te-IN"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19200"/>
            <a:ext cx="7924800" cy="2308324"/>
          </a:xfrm>
          <a:prstGeom prst="rect">
            <a:avLst/>
          </a:prstGeom>
        </p:spPr>
        <p:txBody>
          <a:bodyPr wrap="square">
            <a:spAutoFit/>
          </a:bodyPr>
          <a:lstStyle/>
          <a:p>
            <a:pPr>
              <a:lnSpc>
                <a:spcPct val="150000"/>
              </a:lnSpc>
              <a:buFont typeface="Wingdings" pitchFamily="2" charset="2"/>
              <a:buChar char="§"/>
            </a:pPr>
            <a:r>
              <a:rPr lang="en-US" sz="2400" dirty="0" smtClean="0"/>
              <a:t> </a:t>
            </a:r>
            <a:r>
              <a:rPr lang="te-IN" sz="2400" dirty="0" smtClean="0"/>
              <a:t>శ్రీశ్రీ </a:t>
            </a:r>
            <a:r>
              <a:rPr lang="te-IN" sz="2400" dirty="0" smtClean="0"/>
              <a:t>తన ఆత్మ కథను అనంతం అనే పేరుతో వ్రాశాడు. దీనిలో శ్రీశ్రీ తన జీవితంలోని ముఖ్య ఘట్టాలు, ఒడిదుడుకులు </a:t>
            </a:r>
            <a:r>
              <a:rPr lang="te-IN" sz="2400" dirty="0" smtClean="0"/>
              <a:t>వివరించాడు.</a:t>
            </a:r>
            <a:endParaRPr lang="en-US" sz="2400" dirty="0" smtClean="0"/>
          </a:p>
          <a:p>
            <a:pPr>
              <a:lnSpc>
                <a:spcPct val="150000"/>
              </a:lnSpc>
              <a:buFont typeface="Wingdings" pitchFamily="2" charset="2"/>
              <a:buChar char="§"/>
            </a:pPr>
            <a:r>
              <a:rPr lang="en-US" sz="2400" dirty="0" smtClean="0"/>
              <a:t> </a:t>
            </a:r>
            <a:r>
              <a:rPr lang="te-IN" sz="2400" dirty="0" smtClean="0"/>
              <a:t>అతడి </a:t>
            </a:r>
            <a:r>
              <a:rPr lang="te-IN" sz="2400" dirty="0" smtClean="0"/>
              <a:t>సమకాలీన కవులు, రచయితలు, ప్రసిద్ధ వ్యక్తులు మనకు ఈ పుస్తకంలో పరిచయం చేశాడు.</a:t>
            </a: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14400"/>
            <a:ext cx="8382000" cy="5632311"/>
          </a:xfrm>
          <a:prstGeom prst="rect">
            <a:avLst/>
          </a:prstGeom>
        </p:spPr>
        <p:txBody>
          <a:bodyPr wrap="square">
            <a:spAutoFit/>
          </a:bodyPr>
          <a:lstStyle/>
          <a:p>
            <a:pPr>
              <a:lnSpc>
                <a:spcPct val="150000"/>
              </a:lnSpc>
              <a:buFont typeface="Wingdings" pitchFamily="2" charset="2"/>
              <a:buChar char="§"/>
            </a:pPr>
            <a:r>
              <a:rPr lang="en-US" sz="2400" dirty="0" smtClean="0"/>
              <a:t> </a:t>
            </a:r>
            <a:r>
              <a:rPr lang="te-IN" sz="2400" dirty="0" smtClean="0"/>
              <a:t>ప్రజ </a:t>
            </a:r>
            <a:r>
              <a:rPr lang="te-IN" sz="2400" dirty="0" smtClean="0"/>
              <a:t>(ప్రశ్నలు జవాబులు) - ప్రచురణ: విరసం - 1990</a:t>
            </a:r>
          </a:p>
          <a:p>
            <a:pPr>
              <a:lnSpc>
                <a:spcPct val="150000"/>
              </a:lnSpc>
              <a:buFont typeface="Wingdings" pitchFamily="2" charset="2"/>
              <a:buChar char="§"/>
            </a:pPr>
            <a:r>
              <a:rPr lang="en-US" sz="2400" dirty="0" smtClean="0"/>
              <a:t> </a:t>
            </a:r>
            <a:r>
              <a:rPr lang="te-IN" sz="2400" dirty="0" smtClean="0"/>
              <a:t>తెలుగువీర </a:t>
            </a:r>
            <a:r>
              <a:rPr lang="te-IN" sz="2400" dirty="0" smtClean="0"/>
              <a:t>లేవరా (సినిమా పాటలు)- ప్రచురణ: విశాలాంధ్రా పబ్లిషర్స్, హైదరాబాదు- 1996</a:t>
            </a:r>
          </a:p>
          <a:p>
            <a:pPr>
              <a:lnSpc>
                <a:spcPct val="150000"/>
              </a:lnSpc>
              <a:buFont typeface="Wingdings" pitchFamily="2" charset="2"/>
              <a:buChar char="§"/>
            </a:pPr>
            <a:r>
              <a:rPr lang="en-US" sz="2400" dirty="0" smtClean="0"/>
              <a:t> </a:t>
            </a:r>
            <a:r>
              <a:rPr lang="te-IN" sz="2400" dirty="0" smtClean="0"/>
              <a:t>విశాలాంధ్రలో </a:t>
            </a:r>
            <a:r>
              <a:rPr lang="te-IN" sz="2400" dirty="0" smtClean="0"/>
              <a:t>ప్రజారాజ్యం - ప్రచురణ: విశాలాంధ్రా పబ్లిషర్స్, హైదరాబాదు- 1999</a:t>
            </a:r>
          </a:p>
          <a:p>
            <a:pPr>
              <a:lnSpc>
                <a:spcPct val="150000"/>
              </a:lnSpc>
              <a:buFont typeface="Wingdings" pitchFamily="2" charset="2"/>
              <a:buChar char="§"/>
            </a:pPr>
            <a:r>
              <a:rPr lang="en-US" sz="2400" dirty="0" smtClean="0"/>
              <a:t> </a:t>
            </a:r>
            <a:r>
              <a:rPr lang="te-IN" sz="2400" dirty="0" smtClean="0"/>
              <a:t>ఉక్కు </a:t>
            </a:r>
            <a:r>
              <a:rPr lang="te-IN" sz="2400" dirty="0" smtClean="0"/>
              <a:t>పిడికిలి, అగ్నిజ్వాల - ప్రచురణ: విశాలాంధ్రా పబ్లిషర్స్, హైదరాబాదు- 2001</a:t>
            </a:r>
          </a:p>
          <a:p>
            <a:pPr>
              <a:lnSpc>
                <a:spcPct val="150000"/>
              </a:lnSpc>
              <a:buFont typeface="Wingdings" pitchFamily="2" charset="2"/>
              <a:buChar char="§"/>
            </a:pPr>
            <a:r>
              <a:rPr lang="en-US" sz="2400" dirty="0" smtClean="0"/>
              <a:t> </a:t>
            </a:r>
            <a:r>
              <a:rPr lang="te-IN" sz="2400" dirty="0" smtClean="0"/>
              <a:t>ఖబర్దార్ </a:t>
            </a:r>
            <a:r>
              <a:rPr lang="te-IN" sz="2400" dirty="0" smtClean="0"/>
              <a:t>సంఘ శత్రువు లారా - ప్రచురణ: విశాలాంధ్రా పబ్లిషర్స్, హైదరాబాదు- 2001</a:t>
            </a:r>
          </a:p>
          <a:p>
            <a:pPr>
              <a:lnSpc>
                <a:spcPct val="150000"/>
              </a:lnSpc>
              <a:buFont typeface="Wingdings" pitchFamily="2" charset="2"/>
              <a:buChar char="§"/>
            </a:pPr>
            <a:r>
              <a:rPr lang="en-US" sz="2400" dirty="0" smtClean="0"/>
              <a:t> </a:t>
            </a:r>
            <a:r>
              <a:rPr lang="te-IN" sz="2400" dirty="0" smtClean="0"/>
              <a:t>ప్సామవేదం </a:t>
            </a:r>
            <a:r>
              <a:rPr lang="te-IN" sz="2400" dirty="0" smtClean="0"/>
              <a:t>అనువాద కవిత </a:t>
            </a:r>
            <a:r>
              <a:rPr lang="te-IN" sz="2400" baseline="30000" dirty="0" smtClean="0">
                <a:hlinkClick r:id="rId2"/>
              </a:rPr>
              <a:t>[2]</a:t>
            </a:r>
            <a:endParaRPr lang="te-IN"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4600" y="838200"/>
            <a:ext cx="4758034" cy="707886"/>
          </a:xfrm>
          <a:prstGeom prst="rect">
            <a:avLst/>
          </a:prstGeom>
        </p:spPr>
        <p:txBody>
          <a:bodyPr wrap="none">
            <a:spAutoFit/>
          </a:bodyPr>
          <a:lstStyle/>
          <a:p>
            <a:r>
              <a:rPr lang="te-IN" sz="4000" i="1" u="sng" dirty="0" smtClean="0"/>
              <a:t>ప్రముఖ సినిమా పాటలు</a:t>
            </a:r>
            <a:endParaRPr lang="te-IN" sz="4000" i="1" u="sng" dirty="0"/>
          </a:p>
        </p:txBody>
      </p:sp>
      <p:sp>
        <p:nvSpPr>
          <p:cNvPr id="3" name="Rectangle 2"/>
          <p:cNvSpPr/>
          <p:nvPr/>
        </p:nvSpPr>
        <p:spPr>
          <a:xfrm>
            <a:off x="1447800" y="1905000"/>
            <a:ext cx="8001000" cy="2862322"/>
          </a:xfrm>
          <a:prstGeom prst="rect">
            <a:avLst/>
          </a:prstGeom>
        </p:spPr>
        <p:txBody>
          <a:bodyPr wrap="square">
            <a:spAutoFit/>
          </a:bodyPr>
          <a:lstStyle/>
          <a:p>
            <a:pPr>
              <a:lnSpc>
                <a:spcPct val="150000"/>
              </a:lnSpc>
              <a:buFont typeface="Wingdings" pitchFamily="2" charset="2"/>
              <a:buChar char="Ø"/>
            </a:pPr>
            <a:r>
              <a:rPr lang="te-IN" sz="2400" dirty="0" smtClean="0">
                <a:hlinkClick r:id="rId2" tooltip="మనసున మనసై"/>
              </a:rPr>
              <a:t>మనసున మనసై</a:t>
            </a:r>
            <a:r>
              <a:rPr lang="te-IN" sz="2400" dirty="0" smtClean="0"/>
              <a:t> (డాక్టర్ చక్రవర్తి</a:t>
            </a:r>
            <a:r>
              <a:rPr lang="te-IN" sz="2400" dirty="0" smtClean="0"/>
              <a:t>)</a:t>
            </a:r>
            <a:r>
              <a:rPr lang="en-US" sz="2400" dirty="0" smtClean="0"/>
              <a:t> </a:t>
            </a:r>
            <a:endParaRPr lang="te-IN" sz="2400" dirty="0" smtClean="0"/>
          </a:p>
          <a:p>
            <a:pPr marL="457200" indent="-457200">
              <a:lnSpc>
                <a:spcPct val="150000"/>
              </a:lnSpc>
              <a:buFont typeface="Wingdings" pitchFamily="2" charset="2"/>
              <a:buChar char="Ø"/>
            </a:pPr>
            <a:r>
              <a:rPr lang="te-IN" sz="2400" dirty="0" smtClean="0"/>
              <a:t>హలో </a:t>
            </a:r>
            <a:r>
              <a:rPr lang="te-IN" sz="2400" dirty="0" smtClean="0"/>
              <a:t>హలో ఓ అమ్మాయి (ఇద్దరు మిత్రులు)</a:t>
            </a:r>
          </a:p>
          <a:p>
            <a:pPr>
              <a:lnSpc>
                <a:spcPct val="150000"/>
              </a:lnSpc>
              <a:buFont typeface="Wingdings" pitchFamily="2" charset="2"/>
              <a:buChar char="Ø"/>
            </a:pPr>
            <a:r>
              <a:rPr lang="en-US" sz="2400" dirty="0" smtClean="0"/>
              <a:t> </a:t>
            </a:r>
            <a:r>
              <a:rPr lang="te-IN" sz="2400" dirty="0" smtClean="0"/>
              <a:t>నా </a:t>
            </a:r>
            <a:r>
              <a:rPr lang="te-IN" sz="2400" dirty="0" smtClean="0"/>
              <a:t>హృదయంలో నిదురించే చెలి (ఆరాధన)</a:t>
            </a:r>
          </a:p>
          <a:p>
            <a:pPr>
              <a:lnSpc>
                <a:spcPct val="150000"/>
              </a:lnSpc>
              <a:buFont typeface="Wingdings" pitchFamily="2" charset="2"/>
              <a:buChar char="Ø"/>
            </a:pPr>
            <a:r>
              <a:rPr lang="en-US" sz="2400" dirty="0" smtClean="0">
                <a:hlinkClick r:id="rId3" tooltip="తెలుగువీర లేవరా (పాట)"/>
              </a:rPr>
              <a:t> </a:t>
            </a:r>
            <a:r>
              <a:rPr lang="te-IN" sz="2400" dirty="0" smtClean="0">
                <a:hlinkClick r:id="rId3" tooltip="తెలుగువీర లేవరా (పాట)"/>
              </a:rPr>
              <a:t>తెలుగువీర </a:t>
            </a:r>
            <a:r>
              <a:rPr lang="te-IN" sz="2400" dirty="0" smtClean="0">
                <a:hlinkClick r:id="rId3" tooltip="తెలుగువీర లేవరా (పాట)"/>
              </a:rPr>
              <a:t>లేవరా</a:t>
            </a:r>
            <a:r>
              <a:rPr lang="te-IN" sz="2400" dirty="0" smtClean="0"/>
              <a:t> (అల్లూరి సీతారామరాజు)</a:t>
            </a:r>
          </a:p>
          <a:p>
            <a:pPr>
              <a:lnSpc>
                <a:spcPct val="150000"/>
              </a:lnSpc>
              <a:buFont typeface="Wingdings" pitchFamily="2" charset="2"/>
              <a:buChar char="Ø"/>
            </a:pPr>
            <a:r>
              <a:rPr lang="en-US" sz="2400" dirty="0" smtClean="0">
                <a:hlinkClick r:id="rId4" tooltip="పాడవోయి భారతీయుడా (పాట)"/>
              </a:rPr>
              <a:t> </a:t>
            </a:r>
            <a:r>
              <a:rPr lang="te-IN" sz="2400" dirty="0" smtClean="0">
                <a:hlinkClick r:id="rId4" tooltip="పాడవోయి భారతీయుడా (పాట)"/>
              </a:rPr>
              <a:t>పాడవోయి </a:t>
            </a:r>
            <a:r>
              <a:rPr lang="te-IN" sz="2400" dirty="0" smtClean="0">
                <a:hlinkClick r:id="rId4" tooltip="పాడవోయి భారతీయుడా (పాట)"/>
              </a:rPr>
              <a:t>భారతీయుడా</a:t>
            </a:r>
            <a:r>
              <a:rPr lang="te-IN" sz="2400" dirty="0" smtClean="0"/>
              <a:t> (వెలుగు నీడలు)</a:t>
            </a:r>
            <a:endParaRPr lang="te-IN"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219200"/>
            <a:ext cx="2424062" cy="646331"/>
          </a:xfrm>
          <a:prstGeom prst="rect">
            <a:avLst/>
          </a:prstGeom>
        </p:spPr>
        <p:txBody>
          <a:bodyPr wrap="none">
            <a:spAutoFit/>
          </a:bodyPr>
          <a:lstStyle/>
          <a:p>
            <a:r>
              <a:rPr lang="te-IN" sz="3600" b="1" i="1" u="sng" dirty="0" smtClean="0"/>
              <a:t>మహాప్రస్థానం</a:t>
            </a:r>
            <a:endParaRPr lang="te-IN" sz="3600" b="1" i="1" u="sng" dirty="0"/>
          </a:p>
        </p:txBody>
      </p:sp>
      <p:sp>
        <p:nvSpPr>
          <p:cNvPr id="3" name="Rectangle 2"/>
          <p:cNvSpPr/>
          <p:nvPr/>
        </p:nvSpPr>
        <p:spPr>
          <a:xfrm>
            <a:off x="1143000" y="2514600"/>
            <a:ext cx="6705600" cy="3323987"/>
          </a:xfrm>
          <a:prstGeom prst="rect">
            <a:avLst/>
          </a:prstGeom>
        </p:spPr>
        <p:txBody>
          <a:bodyPr wrap="square">
            <a:spAutoFit/>
          </a:bodyPr>
          <a:lstStyle/>
          <a:p>
            <a:pPr>
              <a:lnSpc>
                <a:spcPct val="150000"/>
              </a:lnSpc>
            </a:pPr>
            <a:r>
              <a:rPr lang="te-IN" sz="2800" dirty="0" smtClean="0"/>
              <a:t>మరో ప్రపంచం,మరో ప్రపంచం,మరో ప్రపంచం పిలిచింది పదండి ముందుకు, పదండి త్రోసుకు! పోదాం, పోదాం పైపైకి! పదండి ముందుకు పదండి అని ఉవెత్తున లేచి గర్జించిన సింహం వలె అరిచాడు.</a:t>
            </a:r>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71800" y="838200"/>
            <a:ext cx="2762295" cy="646331"/>
          </a:xfrm>
          <a:prstGeom prst="rect">
            <a:avLst/>
          </a:prstGeom>
        </p:spPr>
        <p:txBody>
          <a:bodyPr wrap="none">
            <a:spAutoFit/>
          </a:bodyPr>
          <a:lstStyle/>
          <a:p>
            <a:r>
              <a:rPr lang="te-IN" sz="3600" i="1" u="sng" dirty="0" smtClean="0"/>
              <a:t>యోగ్యతా పత్రం</a:t>
            </a:r>
            <a:endParaRPr lang="te-IN" sz="3600" i="1" u="sng" dirty="0"/>
          </a:p>
        </p:txBody>
      </p:sp>
      <p:sp>
        <p:nvSpPr>
          <p:cNvPr id="3" name="Rectangle 2"/>
          <p:cNvSpPr/>
          <p:nvPr/>
        </p:nvSpPr>
        <p:spPr>
          <a:xfrm>
            <a:off x="685800" y="1600200"/>
            <a:ext cx="7696200" cy="2862322"/>
          </a:xfrm>
          <a:prstGeom prst="rect">
            <a:avLst/>
          </a:prstGeom>
        </p:spPr>
        <p:txBody>
          <a:bodyPr wrap="square">
            <a:spAutoFit/>
          </a:bodyPr>
          <a:lstStyle/>
          <a:p>
            <a:pPr>
              <a:lnSpc>
                <a:spcPct val="150000"/>
              </a:lnSpc>
              <a:buFont typeface="Wingdings" pitchFamily="2" charset="2"/>
              <a:buChar char="§"/>
            </a:pPr>
            <a:r>
              <a:rPr lang="en-US" sz="2400" dirty="0" smtClean="0"/>
              <a:t> </a:t>
            </a:r>
            <a:r>
              <a:rPr lang="te-IN" sz="2400" dirty="0" smtClean="0"/>
              <a:t>యోగ్యతా </a:t>
            </a:r>
            <a:r>
              <a:rPr lang="te-IN" sz="2400" dirty="0" smtClean="0"/>
              <a:t>పత్రం - మహాప్రస్థానం పుస్తకానికి 1940 లో </a:t>
            </a:r>
            <a:r>
              <a:rPr lang="te-IN" sz="2400" dirty="0" smtClean="0">
                <a:hlinkClick r:id="rId2" tooltip="చలం"/>
              </a:rPr>
              <a:t>చలం</a:t>
            </a:r>
            <a:r>
              <a:rPr lang="te-IN" sz="2400" dirty="0" smtClean="0"/>
              <a:t> రాసిన పీఠిక. </a:t>
            </a:r>
            <a:endParaRPr lang="en-US" sz="2400" dirty="0" smtClean="0"/>
          </a:p>
          <a:p>
            <a:pPr>
              <a:lnSpc>
                <a:spcPct val="150000"/>
              </a:lnSpc>
              <a:buFont typeface="Wingdings" pitchFamily="2" charset="2"/>
              <a:buChar char="§"/>
            </a:pPr>
            <a:r>
              <a:rPr lang="en-US" sz="2400" dirty="0" smtClean="0"/>
              <a:t> </a:t>
            </a:r>
            <a:r>
              <a:rPr lang="te-IN" sz="2400" dirty="0" smtClean="0"/>
              <a:t>తెలుగు </a:t>
            </a:r>
            <a:r>
              <a:rPr lang="te-IN" sz="2400" dirty="0" smtClean="0"/>
              <a:t>సాహిత్యంలో వచ్చిన గొప్ప పీఠికలలో ఇది ఒకటి. ఆ పుస్తకం ఎవరు చదవాలో, ఎందుకు చదవాలో, ఎలా చదవాలో వివరించే పీఠిక అది</a:t>
            </a:r>
            <a:endParaRPr lang="en-US" sz="2400" dirty="0"/>
          </a:p>
        </p:txBody>
      </p:sp>
      <p:sp>
        <p:nvSpPr>
          <p:cNvPr id="5" name="Rectangle 4"/>
          <p:cNvSpPr/>
          <p:nvPr/>
        </p:nvSpPr>
        <p:spPr>
          <a:xfrm>
            <a:off x="609600" y="4343400"/>
            <a:ext cx="8153400" cy="2308324"/>
          </a:xfrm>
          <a:prstGeom prst="rect">
            <a:avLst/>
          </a:prstGeom>
        </p:spPr>
        <p:txBody>
          <a:bodyPr wrap="square">
            <a:spAutoFit/>
          </a:bodyPr>
          <a:lstStyle/>
          <a:p>
            <a:pPr>
              <a:lnSpc>
                <a:spcPct val="150000"/>
              </a:lnSpc>
            </a:pPr>
            <a:r>
              <a:rPr lang="te-IN" sz="2400" dirty="0" smtClean="0"/>
              <a:t> "రాబందుల రెక్కల చప్పుడు పయోధర ప్రపంచ ఘోషం ఝంఝానిల షడ్జధ్వానం" విని తట్టుకోగల చావ ఉంటే ఈ పుస్తకం తెరవండి." అంటూ పుస్తకం చదవడానికి పాఠకుడిని సమాయత్త పరచే పీఠిక అది. యోగ్యతాపత్రంలో చలం రాసిన కొన్ని వాక్యాలు మచ్చుకు:</a:t>
            </a: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447800"/>
            <a:ext cx="8229600" cy="4616648"/>
          </a:xfrm>
          <a:prstGeom prst="rect">
            <a:avLst/>
          </a:prstGeom>
        </p:spPr>
        <p:txBody>
          <a:bodyPr wrap="square">
            <a:spAutoFit/>
          </a:bodyPr>
          <a:lstStyle/>
          <a:p>
            <a:pPr>
              <a:lnSpc>
                <a:spcPct val="150000"/>
              </a:lnSpc>
            </a:pPr>
            <a:r>
              <a:rPr lang="te-IN" sz="2800" b="1" i="1" dirty="0" smtClean="0"/>
              <a:t>ఇది మహా ప్రస్థానం సంగతి కాదు. ఇదంతా చెలం గొడవ. ఇష్టం లేని వాళ్ళు ఈ పేజీలు తిప్పేసి (దీంట్లో మీ సెక్సుని ఉద్రేకించే సంగతులు ఏమీ లేవు) శ్రీ శ్రీ అర్ణవంలో పడండి. పదండి ముందుకు. అగాథం లోంచి బైలుదేరే నల్లని అలలు మొహాన కొట్టి, ఉక్కిరి బిక్కిరై తుఫాను హోరు చెవుల గింగురు మని, నమ్మిన కాళ్ళ కింది భూమి తొలుచుకు పోతోవుంటే, ఆ చెలమేనయమని వెనక్కి పరిగెత్త చూస్తారు.</a:t>
            </a:r>
            <a:endParaRPr lang="en-US" sz="28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143000"/>
            <a:ext cx="8229600" cy="2308324"/>
          </a:xfrm>
          <a:prstGeom prst="rect">
            <a:avLst/>
          </a:prstGeom>
        </p:spPr>
        <p:txBody>
          <a:bodyPr wrap="square">
            <a:spAutoFit/>
          </a:bodyPr>
          <a:lstStyle/>
          <a:p>
            <a:pPr>
              <a:lnSpc>
                <a:spcPct val="150000"/>
              </a:lnSpc>
              <a:buFont typeface="Wingdings" pitchFamily="2" charset="2"/>
              <a:buChar char="§"/>
            </a:pPr>
            <a:r>
              <a:rPr lang="en-US" sz="2400" dirty="0" smtClean="0"/>
              <a:t> </a:t>
            </a:r>
            <a:r>
              <a:rPr lang="te-IN" sz="2400" dirty="0" smtClean="0"/>
              <a:t>శ్రీశ్రీ </a:t>
            </a:r>
            <a:r>
              <a:rPr lang="te-IN" sz="2400" dirty="0" smtClean="0"/>
              <a:t>నిర్వహించిన </a:t>
            </a:r>
            <a:r>
              <a:rPr lang="te-IN" sz="2400" b="1" dirty="0" smtClean="0"/>
              <a:t>ప్రజ </a:t>
            </a:r>
            <a:r>
              <a:rPr lang="te-IN" sz="2400" dirty="0" smtClean="0"/>
              <a:t>శీర్షిక లో పిచ్చయ్య అనే పాఠకుడు ఇలా ప్రశ్నించాడు "యోగ్యతా పత్రం చదివితే మహాప్రస్థానం చదవనక్కరలేదని నేను అంటాను, మీరేమంటారు". అతిశయోక్తి అయినా, అంతటి గుర్తింపు పొందిన పీఠిక అది.</a:t>
            </a:r>
            <a:endParaRPr lang="en-US" sz="2400" dirty="0"/>
          </a:p>
        </p:txBody>
      </p:sp>
      <p:sp>
        <p:nvSpPr>
          <p:cNvPr id="3" name="Rectangle 2"/>
          <p:cNvSpPr/>
          <p:nvPr/>
        </p:nvSpPr>
        <p:spPr>
          <a:xfrm>
            <a:off x="304800" y="3276600"/>
            <a:ext cx="7772400" cy="1384995"/>
          </a:xfrm>
          <a:prstGeom prst="rect">
            <a:avLst/>
          </a:prstGeom>
        </p:spPr>
        <p:txBody>
          <a:bodyPr wrap="square">
            <a:spAutoFit/>
          </a:bodyPr>
          <a:lstStyle/>
          <a:p>
            <a:pPr>
              <a:lnSpc>
                <a:spcPct val="150000"/>
              </a:lnSpc>
              <a:buFont typeface="Wingdings" pitchFamily="2" charset="2"/>
              <a:buChar char="§"/>
            </a:pPr>
            <a:r>
              <a:rPr lang="en-US" sz="2800" dirty="0" smtClean="0"/>
              <a:t> </a:t>
            </a:r>
            <a:r>
              <a:rPr lang="te-IN" sz="2800" dirty="0" smtClean="0"/>
              <a:t>అయితే </a:t>
            </a:r>
            <a:r>
              <a:rPr lang="te-IN" sz="2800" dirty="0" smtClean="0"/>
              <a:t>శ్రీశ్రీ ఆ పాఠకుడి ప్రశ్నకు ఇలా జవాబిచ్చాడు: "మీరు సార్ధక నామధేయులంటాను"</a:t>
            </a:r>
            <a:endParaRPr lang="en-US" sz="2800" dirty="0"/>
          </a:p>
        </p:txBody>
      </p:sp>
      <p:sp>
        <p:nvSpPr>
          <p:cNvPr id="4" name="Rectangle 3"/>
          <p:cNvSpPr/>
          <p:nvPr/>
        </p:nvSpPr>
        <p:spPr>
          <a:xfrm>
            <a:off x="381000" y="4648200"/>
            <a:ext cx="7772400" cy="1754326"/>
          </a:xfrm>
          <a:prstGeom prst="rect">
            <a:avLst/>
          </a:prstGeom>
        </p:spPr>
        <p:txBody>
          <a:bodyPr wrap="square">
            <a:spAutoFit/>
          </a:bodyPr>
          <a:lstStyle/>
          <a:p>
            <a:pPr>
              <a:lnSpc>
                <a:spcPct val="150000"/>
              </a:lnSpc>
            </a:pPr>
            <a:r>
              <a:rPr lang="te-IN" sz="2400" dirty="0" smtClean="0"/>
              <a:t>శ్రీశ్రీ పుట్టుకతొ మనిషి, వృద్దాప్యంలో మహార్షి, మద్యలో మాత్రమే కవి, ఏప్పటికీ ప్రవక్త. ( శ్రీశ్రీ గారి మరణానంతరం ఈనాడు దిన పత్రికకు వేటూరి గారు వ్రాసిన వ్యాసం నుండి.)</a:t>
            </a:r>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ownload.jpg"/>
          <p:cNvPicPr>
            <a:picLocks noChangeAspect="1"/>
          </p:cNvPicPr>
          <p:nvPr/>
        </p:nvPicPr>
        <p:blipFill>
          <a:blip r:embed="rId2"/>
          <a:stretch>
            <a:fillRect/>
          </a:stretch>
        </p:blipFill>
        <p:spPr>
          <a:xfrm>
            <a:off x="1981200" y="1219200"/>
            <a:ext cx="5148778" cy="514877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ownload (1).jpg"/>
          <p:cNvPicPr>
            <a:picLocks noChangeAspect="1"/>
          </p:cNvPicPr>
          <p:nvPr/>
        </p:nvPicPr>
        <p:blipFill>
          <a:blip r:embed="rId2"/>
          <a:stretch>
            <a:fillRect/>
          </a:stretch>
        </p:blipFill>
        <p:spPr>
          <a:xfrm>
            <a:off x="838200" y="1295400"/>
            <a:ext cx="7543800" cy="4953000"/>
          </a:xfrm>
          <a:prstGeom prst="rect">
            <a:avLst/>
          </a:prstGeom>
        </p:spPr>
      </p:pic>
    </p:spTree>
  </p:cSld>
  <p:clrMapOvr>
    <a:masterClrMapping/>
  </p:clrMapOvr>
  <p:transition>
    <p:cut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5).jpg"/>
          <p:cNvPicPr>
            <a:picLocks noChangeAspect="1"/>
          </p:cNvPicPr>
          <p:nvPr/>
        </p:nvPicPr>
        <p:blipFill>
          <a:blip r:embed="rId2"/>
          <a:stretch>
            <a:fillRect/>
          </a:stretch>
        </p:blipFill>
        <p:spPr>
          <a:xfrm>
            <a:off x="2743200" y="1219200"/>
            <a:ext cx="3566453" cy="5428061"/>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 (4).jpg"/>
          <p:cNvPicPr>
            <a:picLocks noChangeAspect="1"/>
          </p:cNvPicPr>
          <p:nvPr/>
        </p:nvPicPr>
        <p:blipFill>
          <a:blip r:embed="rId2"/>
          <a:stretch>
            <a:fillRect/>
          </a:stretch>
        </p:blipFill>
        <p:spPr>
          <a:xfrm>
            <a:off x="2641063" y="1253511"/>
            <a:ext cx="3928550" cy="5071089"/>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 (8).jpg"/>
          <p:cNvPicPr>
            <a:picLocks noChangeAspect="1"/>
          </p:cNvPicPr>
          <p:nvPr/>
        </p:nvPicPr>
        <p:blipFill>
          <a:blip r:embed="rId2"/>
          <a:stretch>
            <a:fillRect/>
          </a:stretch>
        </p:blipFill>
        <p:spPr>
          <a:xfrm>
            <a:off x="2397223" y="1345118"/>
            <a:ext cx="3806630" cy="528428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8600" y="1143000"/>
            <a:ext cx="1342034" cy="1323439"/>
          </a:xfrm>
          <a:prstGeom prst="rect">
            <a:avLst/>
          </a:prstGeom>
        </p:spPr>
        <p:txBody>
          <a:bodyPr wrap="none">
            <a:spAutoFit/>
          </a:bodyPr>
          <a:lstStyle/>
          <a:p>
            <a:r>
              <a:rPr lang="te-IN" sz="8000" b="1" u="sng" dirty="0" smtClean="0"/>
              <a:t>శ్రీశ్రీ</a:t>
            </a:r>
            <a:endParaRPr lang="te-IN" sz="8000" b="1" u="sng" dirty="0"/>
          </a:p>
        </p:txBody>
      </p:sp>
      <p:sp>
        <p:nvSpPr>
          <p:cNvPr id="3" name="Rectangle 2"/>
          <p:cNvSpPr/>
          <p:nvPr/>
        </p:nvSpPr>
        <p:spPr>
          <a:xfrm>
            <a:off x="152400" y="2362200"/>
            <a:ext cx="8763000" cy="4524315"/>
          </a:xfrm>
          <a:prstGeom prst="rect">
            <a:avLst/>
          </a:prstGeom>
        </p:spPr>
        <p:txBody>
          <a:bodyPr wrap="square">
            <a:spAutoFit/>
          </a:bodyPr>
          <a:lstStyle/>
          <a:p>
            <a:pPr>
              <a:lnSpc>
                <a:spcPct val="150000"/>
              </a:lnSpc>
              <a:buFont typeface="Wingdings" pitchFamily="2" charset="2"/>
              <a:buChar char="Ø"/>
            </a:pPr>
            <a:r>
              <a:rPr lang="en-US" sz="2400" dirty="0" smtClean="0"/>
              <a:t> </a:t>
            </a:r>
            <a:r>
              <a:rPr lang="te-IN" sz="2400" dirty="0" smtClean="0"/>
              <a:t>ఇరవయ్యవ </a:t>
            </a:r>
            <a:r>
              <a:rPr lang="te-IN" sz="2400" dirty="0" smtClean="0"/>
              <a:t>శతాబ్దపు తెలుగు సాహిత్యాన్ని శాసించిన మహాకవి </a:t>
            </a:r>
            <a:r>
              <a:rPr lang="te-IN" sz="2400" b="1" dirty="0" smtClean="0"/>
              <a:t>శ్రీశ్రీ</a:t>
            </a:r>
            <a:r>
              <a:rPr lang="te-IN" sz="2400" dirty="0" smtClean="0"/>
              <a:t> (</a:t>
            </a:r>
            <a:r>
              <a:rPr lang="te-IN" sz="2400" dirty="0" smtClean="0">
                <a:hlinkClick r:id="rId2" tooltip="ఏప్రిల్ 30"/>
              </a:rPr>
              <a:t>ఏప్రిల్ 30</a:t>
            </a:r>
            <a:r>
              <a:rPr lang="te-IN" sz="2400" dirty="0" smtClean="0"/>
              <a:t>, </a:t>
            </a:r>
            <a:r>
              <a:rPr lang="te-IN" sz="2400" dirty="0" smtClean="0">
                <a:hlinkClick r:id="rId3" tooltip="1910"/>
              </a:rPr>
              <a:t>1910</a:t>
            </a:r>
            <a:r>
              <a:rPr lang="te-IN" sz="2400" dirty="0" smtClean="0"/>
              <a:t> - </a:t>
            </a:r>
            <a:r>
              <a:rPr lang="te-IN" sz="2400" dirty="0" smtClean="0">
                <a:hlinkClick r:id="rId4" tooltip="జూన్ 15"/>
              </a:rPr>
              <a:t>జూన్ 15</a:t>
            </a:r>
            <a:r>
              <a:rPr lang="te-IN" sz="2400" dirty="0" smtClean="0"/>
              <a:t>, </a:t>
            </a:r>
            <a:r>
              <a:rPr lang="te-IN" sz="2400" dirty="0" smtClean="0">
                <a:hlinkClick r:id="rId5" tooltip="1983"/>
              </a:rPr>
              <a:t>1983</a:t>
            </a:r>
            <a:r>
              <a:rPr lang="te-IN" sz="2400" dirty="0" smtClean="0"/>
              <a:t>).</a:t>
            </a:r>
            <a:endParaRPr lang="en-US" sz="2400" dirty="0" smtClean="0"/>
          </a:p>
          <a:p>
            <a:pPr>
              <a:lnSpc>
                <a:spcPct val="150000"/>
              </a:lnSpc>
              <a:buFont typeface="Wingdings" pitchFamily="2" charset="2"/>
              <a:buChar char="Ø"/>
            </a:pPr>
            <a:r>
              <a:rPr lang="te-IN" sz="2400" dirty="0" smtClean="0"/>
              <a:t> </a:t>
            </a:r>
            <a:r>
              <a:rPr lang="te-IN" sz="2400" b="1" dirty="0" smtClean="0">
                <a:hlinkClick r:id="rId6" tooltip="శ్రీరంగం శ్రీనివాసరావు"/>
              </a:rPr>
              <a:t>శ్రీరంగం శ్రీనివాసరావు</a:t>
            </a:r>
            <a:r>
              <a:rPr lang="te-IN" sz="2400" dirty="0" smtClean="0"/>
              <a:t> శ్రీశ్రీగా ప్రసిద్ధుడయ్యాడు. విప్లవ కవిగా, సాంప్రదాయ, ఛందోబద్ధ కవిత్వాన్ని ధిక్కరించినవాడిగా, అభ్యుదయ రచయితల సంఘం అధ్యక్షుడిగా, విప్లవ రచయితల సంఘం స్థాపక అధ్యక్షుడిగా, సినిమా పాటల రచయితగా అతను ప్రసిద్ధుడు. శ్రీశ్రీ హేతువాది, </a:t>
            </a:r>
            <a:r>
              <a:rPr lang="te-IN" sz="2400" dirty="0" smtClean="0">
                <a:hlinkClick r:id="rId7" tooltip="నాస్తికుడు"/>
              </a:rPr>
              <a:t>నాస్తికుడు</a:t>
            </a:r>
            <a:r>
              <a:rPr lang="te-IN" sz="2400" dirty="0" smtClean="0"/>
              <a:t>. </a:t>
            </a:r>
            <a:endParaRPr lang="en-US" sz="2400" dirty="0" smtClean="0"/>
          </a:p>
          <a:p>
            <a:pPr>
              <a:lnSpc>
                <a:spcPct val="150000"/>
              </a:lnSpc>
              <a:buFont typeface="Wingdings" pitchFamily="2" charset="2"/>
              <a:buChar char="Ø"/>
            </a:pPr>
            <a:r>
              <a:rPr lang="en-US" sz="2400" dirty="0" smtClean="0"/>
              <a:t> </a:t>
            </a:r>
            <a:r>
              <a:rPr lang="te-IN" sz="2400" dirty="0" smtClean="0"/>
              <a:t>మహాకవిగా </a:t>
            </a:r>
            <a:r>
              <a:rPr lang="te-IN" sz="2400" dirty="0" smtClean="0"/>
              <a:t>శ్రీశ్రీ విస్తృతామోదం పొందాడు. </a:t>
            </a:r>
            <a:r>
              <a:rPr lang="te-IN" sz="2400" dirty="0" smtClean="0">
                <a:hlinkClick r:id="rId8" tooltip="మహాప్రస్థానం"/>
              </a:rPr>
              <a:t>మహాప్రస్థానం</a:t>
            </a:r>
            <a:r>
              <a:rPr lang="te-IN" sz="2400" dirty="0" smtClean="0"/>
              <a:t> అతను రచించిన కావ్యాల్లో ప్రసిద్ధమైనది</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Rectangle 1"/>
          <p:cNvSpPr/>
          <p:nvPr/>
        </p:nvSpPr>
        <p:spPr>
          <a:xfrm>
            <a:off x="3657600" y="914400"/>
            <a:ext cx="2970685" cy="523220"/>
          </a:xfrm>
          <a:prstGeom prst="rect">
            <a:avLst/>
          </a:prstGeom>
        </p:spPr>
        <p:txBody>
          <a:bodyPr wrap="none">
            <a:spAutoFit/>
          </a:bodyPr>
          <a:lstStyle/>
          <a:p>
            <a:r>
              <a:rPr lang="te-IN" sz="2800" i="1" u="sng" dirty="0" smtClean="0"/>
              <a:t>శ్రీరంగం శ్రీనివాసరావు</a:t>
            </a:r>
            <a:endParaRPr lang="en-US" sz="2800" i="1" u="sng" dirty="0"/>
          </a:p>
        </p:txBody>
      </p:sp>
      <p:pic>
        <p:nvPicPr>
          <p:cNvPr id="3" name="Picture 2" descr="200px-Srisri.jpg"/>
          <p:cNvPicPr>
            <a:picLocks noChangeAspect="1"/>
          </p:cNvPicPr>
          <p:nvPr/>
        </p:nvPicPr>
        <p:blipFill>
          <a:blip r:embed="rId2"/>
          <a:stretch>
            <a:fillRect/>
          </a:stretch>
        </p:blipFill>
        <p:spPr>
          <a:xfrm>
            <a:off x="609600" y="1828800"/>
            <a:ext cx="2743200" cy="4737100"/>
          </a:xfrm>
          <a:prstGeom prst="rect">
            <a:avLst/>
          </a:prstGeom>
        </p:spPr>
      </p:pic>
      <p:graphicFrame>
        <p:nvGraphicFramePr>
          <p:cNvPr id="4" name="Table 3"/>
          <p:cNvGraphicFramePr>
            <a:graphicFrameLocks noGrp="1"/>
          </p:cNvGraphicFramePr>
          <p:nvPr/>
        </p:nvGraphicFramePr>
        <p:xfrm>
          <a:off x="4343400" y="1752600"/>
          <a:ext cx="4038600" cy="4724400"/>
        </p:xfrm>
        <a:graphic>
          <a:graphicData uri="http://schemas.openxmlformats.org/drawingml/2006/table">
            <a:tbl>
              <a:tblPr/>
              <a:tblGrid>
                <a:gridCol w="1672428"/>
                <a:gridCol w="2366172"/>
              </a:tblGrid>
              <a:tr h="739953">
                <a:tc gridSpan="2">
                  <a:txBody>
                    <a:bodyPr/>
                    <a:lstStyle/>
                    <a:p>
                      <a:pPr algn="ctr" fontAlgn="t"/>
                      <a:r>
                        <a:rPr lang="te-IN" sz="1500"/>
                        <a:t>శ్రీ శ్రీ</a:t>
                      </a:r>
                    </a:p>
                  </a:txBody>
                  <a:tcPr marL="76679" marR="76679" marT="38340" marB="3834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hMerge="1">
                  <a:txBody>
                    <a:bodyPr/>
                    <a:lstStyle/>
                    <a:p>
                      <a:endParaRPr lang="en-US"/>
                    </a:p>
                  </a:txBody>
                  <a:tcPr/>
                </a:tc>
              </a:tr>
              <a:tr h="536755">
                <a:tc>
                  <a:txBody>
                    <a:bodyPr/>
                    <a:lstStyle/>
                    <a:p>
                      <a:pPr algn="l" fontAlgn="t"/>
                      <a:r>
                        <a:rPr lang="te-IN" sz="1500"/>
                        <a:t>జననం</a:t>
                      </a:r>
                    </a:p>
                  </a:txBody>
                  <a:tcPr marL="76679" marR="76679" marT="38340" marB="3834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te-IN" sz="1500" u="none" strike="noStrike">
                          <a:solidFill>
                            <a:srgbClr val="0B0080"/>
                          </a:solidFill>
                          <a:hlinkClick r:id="rId3" tooltip="ఏప్రిల్ 30"/>
                        </a:rPr>
                        <a:t>ఏప్రిల్ 30</a:t>
                      </a:r>
                      <a:r>
                        <a:rPr lang="te-IN" sz="1500"/>
                        <a:t>, </a:t>
                      </a:r>
                      <a:r>
                        <a:rPr lang="te-IN" sz="1500" u="none" strike="noStrike">
                          <a:solidFill>
                            <a:srgbClr val="0B0080"/>
                          </a:solidFill>
                          <a:hlinkClick r:id="rId4" tooltip="1910"/>
                        </a:rPr>
                        <a:t>1910</a:t>
                      </a:r>
                      <a:r>
                        <a:rPr lang="te-IN" sz="1500"/>
                        <a:t/>
                      </a:r>
                      <a:br>
                        <a:rPr lang="te-IN" sz="1500"/>
                      </a:br>
                      <a:r>
                        <a:rPr lang="te-IN" sz="1500" u="none" strike="noStrike">
                          <a:solidFill>
                            <a:srgbClr val="0B0080"/>
                          </a:solidFill>
                          <a:hlinkClick r:id="rId5" tooltip="విశాఖపట్నం"/>
                        </a:rPr>
                        <a:t>విశాఖపట్నం</a:t>
                      </a:r>
                      <a:endParaRPr lang="te-IN" sz="1500"/>
                    </a:p>
                  </a:txBody>
                  <a:tcPr marL="76679" marR="76679" marT="38340" marB="3834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536755">
                <a:tc>
                  <a:txBody>
                    <a:bodyPr/>
                    <a:lstStyle/>
                    <a:p>
                      <a:pPr algn="l" fontAlgn="t"/>
                      <a:r>
                        <a:rPr lang="te-IN" sz="1500"/>
                        <a:t>మరణం</a:t>
                      </a:r>
                    </a:p>
                  </a:txBody>
                  <a:tcPr marL="76679" marR="76679" marT="38340" marB="3834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te-IN" sz="1500" u="none" strike="noStrike">
                          <a:solidFill>
                            <a:srgbClr val="0B0080"/>
                          </a:solidFill>
                          <a:hlinkClick r:id="rId6" tooltip="జూన్ 15"/>
                        </a:rPr>
                        <a:t>జూన్ 15</a:t>
                      </a:r>
                      <a:r>
                        <a:rPr lang="te-IN" sz="1500"/>
                        <a:t>, </a:t>
                      </a:r>
                      <a:r>
                        <a:rPr lang="te-IN" sz="1500" u="none" strike="noStrike">
                          <a:solidFill>
                            <a:srgbClr val="0B0080"/>
                          </a:solidFill>
                          <a:hlinkClick r:id="rId7" tooltip="1983"/>
                        </a:rPr>
                        <a:t>1983</a:t>
                      </a:r>
                      <a:r>
                        <a:rPr lang="te-IN" sz="1500"/>
                        <a:t/>
                      </a:r>
                      <a:br>
                        <a:rPr lang="te-IN" sz="1500"/>
                      </a:br>
                      <a:r>
                        <a:rPr lang="te-IN" sz="1500" u="none" strike="noStrike">
                          <a:solidFill>
                            <a:srgbClr val="0B0080"/>
                          </a:solidFill>
                          <a:hlinkClick r:id="rId8" tooltip="మద్రాసు"/>
                        </a:rPr>
                        <a:t>మద్రాసు</a:t>
                      </a:r>
                      <a:endParaRPr lang="te-IN" sz="1500"/>
                    </a:p>
                  </a:txBody>
                  <a:tcPr marL="76679" marR="76679" marT="38340" marB="3834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06717">
                <a:tc>
                  <a:txBody>
                    <a:bodyPr/>
                    <a:lstStyle/>
                    <a:p>
                      <a:pPr algn="l" fontAlgn="t"/>
                      <a:r>
                        <a:rPr lang="te-IN" sz="1500"/>
                        <a:t>మరణ కారణము</a:t>
                      </a:r>
                    </a:p>
                  </a:txBody>
                  <a:tcPr marL="76679" marR="76679" marT="38340" marB="3834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te-IN" sz="1500"/>
                        <a:t>క్యాన్సరు వ్యాధి</a:t>
                      </a:r>
                    </a:p>
                  </a:txBody>
                  <a:tcPr marL="76679" marR="76679" marT="38340" marB="3834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06717">
                <a:tc>
                  <a:txBody>
                    <a:bodyPr/>
                    <a:lstStyle/>
                    <a:p>
                      <a:pPr algn="l" fontAlgn="t"/>
                      <a:r>
                        <a:rPr lang="te-IN" sz="1500"/>
                        <a:t>ఇతర పేర్లు</a:t>
                      </a:r>
                    </a:p>
                  </a:txBody>
                  <a:tcPr marL="76679" marR="76679" marT="38340" marB="3834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te-IN" sz="1500"/>
                        <a:t>శ్రీ శ్రీ</a:t>
                      </a:r>
                    </a:p>
                  </a:txBody>
                  <a:tcPr marL="76679" marR="76679" marT="38340" marB="3834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06717">
                <a:tc>
                  <a:txBody>
                    <a:bodyPr/>
                    <a:lstStyle/>
                    <a:p>
                      <a:pPr algn="l" fontAlgn="t"/>
                      <a:r>
                        <a:rPr lang="te-IN" sz="1500"/>
                        <a:t>వృత్తి</a:t>
                      </a:r>
                    </a:p>
                  </a:txBody>
                  <a:tcPr marL="76679" marR="76679" marT="38340" marB="3834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te-IN" sz="1500"/>
                        <a:t>సినిమా పాటల రచయిత</a:t>
                      </a:r>
                    </a:p>
                  </a:txBody>
                  <a:tcPr marL="76679" marR="76679" marT="38340" marB="3834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06717">
                <a:tc>
                  <a:txBody>
                    <a:bodyPr/>
                    <a:lstStyle/>
                    <a:p>
                      <a:pPr algn="l" fontAlgn="t"/>
                      <a:r>
                        <a:rPr lang="te-IN" sz="1500"/>
                        <a:t>ప్రసిద్ధి</a:t>
                      </a:r>
                    </a:p>
                  </a:txBody>
                  <a:tcPr marL="76679" marR="76679" marT="38340" marB="3834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te-IN" sz="1500"/>
                        <a:t>విప్లవ కవి</a:t>
                      </a:r>
                    </a:p>
                  </a:txBody>
                  <a:tcPr marL="76679" marR="76679" marT="38340" marB="3834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536755">
                <a:tc>
                  <a:txBody>
                    <a:bodyPr/>
                    <a:lstStyle/>
                    <a:p>
                      <a:pPr algn="l" fontAlgn="t"/>
                      <a:r>
                        <a:rPr lang="te-IN" sz="1500"/>
                        <a:t>భార్య / భర్త</a:t>
                      </a:r>
                    </a:p>
                  </a:txBody>
                  <a:tcPr marL="76679" marR="76679" marT="38340" marB="3834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te-IN" sz="1500"/>
                        <a:t>వెంకట రమణమ్మ</a:t>
                      </a:r>
                      <a:br>
                        <a:rPr lang="te-IN" sz="1500"/>
                      </a:br>
                      <a:r>
                        <a:rPr lang="te-IN" sz="1500"/>
                        <a:t>సరోజ</a:t>
                      </a:r>
                    </a:p>
                  </a:txBody>
                  <a:tcPr marL="76679" marR="76679" marT="38340" marB="3834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06717">
                <a:tc>
                  <a:txBody>
                    <a:bodyPr/>
                    <a:lstStyle/>
                    <a:p>
                      <a:pPr algn="l" fontAlgn="t"/>
                      <a:r>
                        <a:rPr lang="te-IN" sz="1500"/>
                        <a:t>పిల్లలు</a:t>
                      </a:r>
                    </a:p>
                  </a:txBody>
                  <a:tcPr marL="76679" marR="76679" marT="38340" marB="3834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te-IN" sz="1500"/>
                        <a:t>ముగ్గురు కుమారులు,ఒక కుమార్తె</a:t>
                      </a:r>
                    </a:p>
                  </a:txBody>
                  <a:tcPr marL="76679" marR="76679" marT="38340" marB="3834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06717">
                <a:tc>
                  <a:txBody>
                    <a:bodyPr/>
                    <a:lstStyle/>
                    <a:p>
                      <a:pPr algn="l" fontAlgn="t"/>
                      <a:r>
                        <a:rPr lang="te-IN" sz="1500"/>
                        <a:t>తండ్రి</a:t>
                      </a:r>
                    </a:p>
                  </a:txBody>
                  <a:tcPr marL="76679" marR="76679" marT="38340" marB="3834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te-IN" sz="1500"/>
                        <a:t>పూడిపెద్ది వెంకటరమణయ్య</a:t>
                      </a:r>
                    </a:p>
                  </a:txBody>
                  <a:tcPr marL="76679" marR="76679" marT="38340" marB="3834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r h="306717">
                <a:tc>
                  <a:txBody>
                    <a:bodyPr/>
                    <a:lstStyle/>
                    <a:p>
                      <a:pPr algn="l" fontAlgn="t"/>
                      <a:r>
                        <a:rPr lang="te-IN" sz="1500"/>
                        <a:t>తల్లి</a:t>
                      </a:r>
                    </a:p>
                  </a:txBody>
                  <a:tcPr marL="76679" marR="76679" marT="38340" marB="3834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c>
                  <a:txBody>
                    <a:bodyPr/>
                    <a:lstStyle/>
                    <a:p>
                      <a:pPr algn="l" fontAlgn="t"/>
                      <a:r>
                        <a:rPr lang="te-IN" sz="1500" dirty="0"/>
                        <a:t>అప్పలకొండ</a:t>
                      </a:r>
                    </a:p>
                  </a:txBody>
                  <a:tcPr marL="76679" marR="76679" marT="38340" marB="38340">
                    <a:lnL w="9525" cap="flat" cmpd="sng" algn="ctr">
                      <a:solidFill>
                        <a:srgbClr val="A2A9B1"/>
                      </a:solidFill>
                      <a:prstDash val="solid"/>
                      <a:round/>
                      <a:headEnd type="none" w="med" len="med"/>
                      <a:tailEnd type="none" w="med" len="med"/>
                    </a:lnL>
                    <a:lnR w="9525" cap="flat" cmpd="sng" algn="ctr">
                      <a:solidFill>
                        <a:srgbClr val="A2A9B1"/>
                      </a:solidFill>
                      <a:prstDash val="solid"/>
                      <a:round/>
                      <a:headEnd type="none" w="med" len="med"/>
                      <a:tailEnd type="none" w="med" len="med"/>
                    </a:lnR>
                    <a:lnT w="9525" cap="flat" cmpd="sng" algn="ctr">
                      <a:solidFill>
                        <a:srgbClr val="A2A9B1"/>
                      </a:solidFill>
                      <a:prstDash val="solid"/>
                      <a:round/>
                      <a:headEnd type="none" w="med" len="med"/>
                      <a:tailEnd type="none" w="med" len="med"/>
                    </a:lnT>
                    <a:lnB w="9525" cap="flat" cmpd="sng" algn="ctr">
                      <a:solidFill>
                        <a:srgbClr val="A2A9B1"/>
                      </a:solidFill>
                      <a:prstDash val="solid"/>
                      <a:round/>
                      <a:headEnd type="none" w="med" len="med"/>
                      <a:tailEnd type="none" w="med" len="med"/>
                    </a:lnB>
                    <a:solidFill>
                      <a:srgbClr val="F8F9FA"/>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9000" y="914400"/>
            <a:ext cx="2034531" cy="523220"/>
          </a:xfrm>
          <a:prstGeom prst="rect">
            <a:avLst/>
          </a:prstGeom>
        </p:spPr>
        <p:txBody>
          <a:bodyPr wrap="none">
            <a:spAutoFit/>
          </a:bodyPr>
          <a:lstStyle/>
          <a:p>
            <a:r>
              <a:rPr lang="te-IN" sz="2800" b="1" i="1" u="sng" dirty="0" smtClean="0"/>
              <a:t>జీవిత గమనం</a:t>
            </a:r>
            <a:endParaRPr lang="te-IN" sz="2800" b="1" i="1" u="sng" dirty="0"/>
          </a:p>
        </p:txBody>
      </p:sp>
      <p:sp>
        <p:nvSpPr>
          <p:cNvPr id="3" name="Rectangle 2"/>
          <p:cNvSpPr/>
          <p:nvPr/>
        </p:nvSpPr>
        <p:spPr>
          <a:xfrm>
            <a:off x="381000" y="1600200"/>
            <a:ext cx="2475358" cy="461665"/>
          </a:xfrm>
          <a:prstGeom prst="rect">
            <a:avLst/>
          </a:prstGeom>
        </p:spPr>
        <p:txBody>
          <a:bodyPr wrap="none">
            <a:spAutoFit/>
          </a:bodyPr>
          <a:lstStyle/>
          <a:p>
            <a:r>
              <a:rPr lang="te-IN" sz="2400" u="sng" dirty="0" smtClean="0"/>
              <a:t>బాల్యం, విద్యాభ్యాసం</a:t>
            </a:r>
            <a:endParaRPr lang="te-IN" sz="2400" u="sng" dirty="0"/>
          </a:p>
        </p:txBody>
      </p:sp>
      <p:sp>
        <p:nvSpPr>
          <p:cNvPr id="4" name="Rectangle 3"/>
          <p:cNvSpPr/>
          <p:nvPr/>
        </p:nvSpPr>
        <p:spPr>
          <a:xfrm>
            <a:off x="533400" y="2209800"/>
            <a:ext cx="7696200" cy="2308324"/>
          </a:xfrm>
          <a:prstGeom prst="rect">
            <a:avLst/>
          </a:prstGeom>
        </p:spPr>
        <p:txBody>
          <a:bodyPr wrap="square">
            <a:spAutoFit/>
          </a:bodyPr>
          <a:lstStyle/>
          <a:p>
            <a:pPr>
              <a:lnSpc>
                <a:spcPct val="150000"/>
              </a:lnSpc>
              <a:buFont typeface="Wingdings" pitchFamily="2" charset="2"/>
              <a:buChar char="§"/>
            </a:pPr>
            <a:r>
              <a:rPr lang="en-US" sz="2400" b="1" dirty="0" smtClean="0"/>
              <a:t> </a:t>
            </a:r>
            <a:r>
              <a:rPr lang="te-IN" sz="2400" b="1" dirty="0" smtClean="0"/>
              <a:t>శ్రీశ్రీ</a:t>
            </a:r>
            <a:r>
              <a:rPr lang="te-IN" sz="2400" dirty="0" smtClean="0"/>
              <a:t> - </a:t>
            </a:r>
            <a:r>
              <a:rPr lang="te-IN" sz="2400" b="1" dirty="0" smtClean="0"/>
              <a:t>శ్రీరంగం శ్రీనివాసరావు</a:t>
            </a:r>
            <a:r>
              <a:rPr lang="te-IN" sz="2400" dirty="0" smtClean="0"/>
              <a:t> - </a:t>
            </a:r>
            <a:r>
              <a:rPr lang="te-IN" sz="2400" dirty="0" smtClean="0">
                <a:hlinkClick r:id="rId2" tooltip="1910"/>
              </a:rPr>
              <a:t>1910</a:t>
            </a:r>
            <a:r>
              <a:rPr lang="te-IN" sz="2400" dirty="0" smtClean="0"/>
              <a:t> సంవత్సరం పూడిపెద్ది వెంకటరమణయ్య, అప్పలకొండ దంపతులకు జన్మించాడు</a:t>
            </a:r>
            <a:r>
              <a:rPr lang="te-IN" sz="2400" dirty="0" smtClean="0"/>
              <a:t>.</a:t>
            </a:r>
            <a:endParaRPr lang="en-US" sz="2400" dirty="0" smtClean="0"/>
          </a:p>
          <a:p>
            <a:pPr>
              <a:lnSpc>
                <a:spcPct val="150000"/>
              </a:lnSpc>
              <a:buFont typeface="Wingdings" pitchFamily="2" charset="2"/>
              <a:buChar char="§"/>
            </a:pPr>
            <a:r>
              <a:rPr lang="te-IN" sz="2400" dirty="0" smtClean="0"/>
              <a:t> </a:t>
            </a:r>
            <a:r>
              <a:rPr lang="te-IN" sz="2400" dirty="0" smtClean="0"/>
              <a:t>శ్రీశ్రీ జన్మించింది 1910 అన్నది నిర్ధారణ అయిన విషయమే అయినా అతను ఏ తేదీన పుట్టారన్న విషయంపై స్పష్టత లేదు. </a:t>
            </a:r>
            <a:endParaRPr lang="en-US" sz="2400" dirty="0"/>
          </a:p>
        </p:txBody>
      </p:sp>
      <p:sp>
        <p:nvSpPr>
          <p:cNvPr id="6" name="Rectangle 5"/>
          <p:cNvSpPr/>
          <p:nvPr/>
        </p:nvSpPr>
        <p:spPr>
          <a:xfrm>
            <a:off x="381000" y="4419600"/>
            <a:ext cx="8077200" cy="2308324"/>
          </a:xfrm>
          <a:prstGeom prst="rect">
            <a:avLst/>
          </a:prstGeom>
        </p:spPr>
        <p:txBody>
          <a:bodyPr wrap="square">
            <a:spAutoFit/>
          </a:bodyPr>
          <a:lstStyle/>
          <a:p>
            <a:pPr>
              <a:lnSpc>
                <a:spcPct val="150000"/>
              </a:lnSpc>
              <a:buFont typeface="Wingdings" pitchFamily="2" charset="2"/>
              <a:buChar char="§"/>
            </a:pPr>
            <a:r>
              <a:rPr lang="en-US" sz="2400" dirty="0" smtClean="0"/>
              <a:t> </a:t>
            </a:r>
            <a:r>
              <a:rPr lang="te-IN" sz="2400" dirty="0" smtClean="0"/>
              <a:t> శ్రీశ్రీ తాను ఫిబ్రవరి 1, </a:t>
            </a:r>
            <a:r>
              <a:rPr lang="te-IN" sz="2400" dirty="0" smtClean="0">
                <a:hlinkClick r:id="rId2" tooltip="1910"/>
              </a:rPr>
              <a:t>1910</a:t>
            </a:r>
            <a:r>
              <a:rPr lang="te-IN" sz="2400" dirty="0" smtClean="0"/>
              <a:t> న జన్మించానని విశ్వసించారు</a:t>
            </a:r>
            <a:r>
              <a:rPr lang="te-IN" sz="2400" dirty="0" smtClean="0"/>
              <a:t>.</a:t>
            </a:r>
            <a:endParaRPr lang="en-US" sz="2400" dirty="0" smtClean="0"/>
          </a:p>
          <a:p>
            <a:pPr>
              <a:lnSpc>
                <a:spcPct val="150000"/>
              </a:lnSpc>
              <a:buFont typeface="Wingdings" pitchFamily="2" charset="2"/>
              <a:buChar char="§"/>
            </a:pPr>
            <a:r>
              <a:rPr lang="te-IN" sz="2400" dirty="0" smtClean="0"/>
              <a:t> </a:t>
            </a:r>
            <a:r>
              <a:rPr lang="te-IN" sz="2400" dirty="0" smtClean="0"/>
              <a:t>ఐతే పరిశోధకులు కొందరు సాధారణ నామ సంవత్సర చైత్రశుద్ధ షష్ఠినాడు జన్మించారని, అంటే 1910 ఏప్రిల్ 15న జన్మించారని పేర్కొన్నారు</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219200"/>
            <a:ext cx="8229600" cy="5078313"/>
          </a:xfrm>
          <a:prstGeom prst="rect">
            <a:avLst/>
          </a:prstGeom>
        </p:spPr>
        <p:txBody>
          <a:bodyPr wrap="square">
            <a:spAutoFit/>
          </a:bodyPr>
          <a:lstStyle/>
          <a:p>
            <a:pPr>
              <a:lnSpc>
                <a:spcPct val="150000"/>
              </a:lnSpc>
              <a:buFont typeface="Wingdings" pitchFamily="2" charset="2"/>
              <a:buChar char="§"/>
            </a:pPr>
            <a:r>
              <a:rPr lang="en-US" sz="2400" dirty="0" smtClean="0"/>
              <a:t> </a:t>
            </a:r>
            <a:r>
              <a:rPr lang="te-IN" sz="2400" dirty="0" smtClean="0"/>
              <a:t> </a:t>
            </a:r>
            <a:r>
              <a:rPr lang="te-IN" sz="2400" dirty="0" smtClean="0">
                <a:hlinkClick r:id="rId2" tooltip="విశాఖపట్నం"/>
              </a:rPr>
              <a:t>విశాఖపట్నం</a:t>
            </a:r>
            <a:r>
              <a:rPr lang="te-IN" sz="2400" dirty="0" smtClean="0"/>
              <a:t> పురపాలక సంఘం వారు ఖరారు చేసిన తేదీ 1910 ఏప్రిల్ 30 అని విరసం వారు స్పష్టీకరించారు</a:t>
            </a:r>
            <a:r>
              <a:rPr lang="te-IN" sz="2400" dirty="0" smtClean="0"/>
              <a:t>.</a:t>
            </a:r>
            <a:endParaRPr lang="en-US" sz="2400" baseline="30000" dirty="0" smtClean="0"/>
          </a:p>
          <a:p>
            <a:pPr>
              <a:lnSpc>
                <a:spcPct val="150000"/>
              </a:lnSpc>
              <a:buFont typeface="Wingdings" pitchFamily="2" charset="2"/>
              <a:buChar char="§"/>
            </a:pPr>
            <a:r>
              <a:rPr lang="en-US" sz="2400" baseline="30000" dirty="0" smtClean="0"/>
              <a:t> </a:t>
            </a:r>
            <a:r>
              <a:rPr lang="te-IN" sz="2400" dirty="0" smtClean="0"/>
              <a:t> శ్రీరంగం సూర్యనారాయణకు దత్తుడగుట వలన ఇతను ఇంటిపేరు శ్రీరంగంగా </a:t>
            </a:r>
            <a:r>
              <a:rPr lang="te-IN" sz="2400" dirty="0" smtClean="0"/>
              <a:t>మారింది.</a:t>
            </a:r>
            <a:endParaRPr lang="en-US" sz="2400" dirty="0" smtClean="0"/>
          </a:p>
          <a:p>
            <a:pPr>
              <a:lnSpc>
                <a:spcPct val="150000"/>
              </a:lnSpc>
              <a:buFont typeface="Wingdings" pitchFamily="2" charset="2"/>
              <a:buChar char="§"/>
            </a:pPr>
            <a:r>
              <a:rPr lang="te-IN" sz="2400" dirty="0" smtClean="0"/>
              <a:t>ప్రాథమికవిద్యాభ్యాసం</a:t>
            </a:r>
            <a:r>
              <a:rPr lang="te-IN" sz="2400" dirty="0" smtClean="0"/>
              <a:t> </a:t>
            </a:r>
            <a:r>
              <a:rPr lang="te-IN" sz="2400" dirty="0" smtClean="0">
                <a:hlinkClick r:id="rId2" tooltip="విశాఖపట్నం"/>
              </a:rPr>
              <a:t>విశాఖపట్నంలో</a:t>
            </a:r>
            <a:r>
              <a:rPr lang="te-IN" sz="2400" dirty="0" smtClean="0"/>
              <a:t> చేసాడు. </a:t>
            </a:r>
            <a:r>
              <a:rPr lang="te-IN" sz="2400" dirty="0" smtClean="0">
                <a:hlinkClick r:id="rId3" tooltip="1925"/>
              </a:rPr>
              <a:t>1925లో</a:t>
            </a:r>
            <a:r>
              <a:rPr lang="te-IN" sz="2400" dirty="0" smtClean="0"/>
              <a:t> </a:t>
            </a:r>
            <a:r>
              <a:rPr lang="en-US" sz="2400" dirty="0" smtClean="0">
                <a:hlinkClick r:id="rId4" tooltip="SSLC (పుట లేదు)"/>
              </a:rPr>
              <a:t>SSLC</a:t>
            </a:r>
            <a:r>
              <a:rPr lang="en-US" sz="2400" dirty="0" smtClean="0"/>
              <a:t> </a:t>
            </a:r>
            <a:r>
              <a:rPr lang="te-IN" sz="2400" dirty="0" smtClean="0"/>
              <a:t>పాసయ్యాడు. </a:t>
            </a:r>
            <a:endParaRPr lang="en-US" sz="2400" dirty="0" smtClean="0"/>
          </a:p>
          <a:p>
            <a:pPr>
              <a:lnSpc>
                <a:spcPct val="150000"/>
              </a:lnSpc>
              <a:buFont typeface="Wingdings" pitchFamily="2" charset="2"/>
              <a:buChar char="§"/>
            </a:pPr>
            <a:r>
              <a:rPr lang="en-US" sz="2400" dirty="0" smtClean="0"/>
              <a:t> </a:t>
            </a:r>
            <a:r>
              <a:rPr lang="te-IN" sz="2400" dirty="0" smtClean="0"/>
              <a:t>అదే </a:t>
            </a:r>
            <a:r>
              <a:rPr lang="te-IN" sz="2400" dirty="0" smtClean="0"/>
              <a:t>సంవత్సరం వెంకట రమణమ్మతో పెళ్ళి జరిగింది. 1931 లో </a:t>
            </a:r>
            <a:r>
              <a:rPr lang="te-IN" sz="2400" dirty="0" smtClean="0">
                <a:hlinkClick r:id="rId5" tooltip="మద్రాసు"/>
              </a:rPr>
              <a:t>మద్రాసు</a:t>
            </a:r>
            <a:r>
              <a:rPr lang="te-IN" sz="2400" dirty="0" smtClean="0"/>
              <a:t> విశ్వ విద్యాలయంలో బియ్యే (జంతుశాస్త్రము) పూర్తి చేసాడు.</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66800"/>
            <a:ext cx="8153400" cy="5078313"/>
          </a:xfrm>
          <a:prstGeom prst="rect">
            <a:avLst/>
          </a:prstGeom>
        </p:spPr>
        <p:txBody>
          <a:bodyPr wrap="square">
            <a:spAutoFit/>
          </a:bodyPr>
          <a:lstStyle/>
          <a:p>
            <a:pPr>
              <a:lnSpc>
                <a:spcPct val="150000"/>
              </a:lnSpc>
              <a:buFont typeface="Wingdings" pitchFamily="2" charset="2"/>
              <a:buChar char="§"/>
            </a:pPr>
            <a:r>
              <a:rPr lang="en-US" sz="2400" dirty="0" smtClean="0">
                <a:hlinkClick r:id="rId2" tooltip="1935"/>
              </a:rPr>
              <a:t> </a:t>
            </a:r>
            <a:r>
              <a:rPr lang="te-IN" sz="2400" dirty="0" smtClean="0">
                <a:hlinkClick r:id="rId2" tooltip="1935"/>
              </a:rPr>
              <a:t>1935లో</a:t>
            </a:r>
            <a:r>
              <a:rPr lang="te-IN" sz="2400" dirty="0" smtClean="0"/>
              <a:t> విశాఖ లోని మిసెస్‌ ఎ వి ఎస్‌ కాలేజీలో డిమాన్స్ట్రేటరుగా చేరాడు. </a:t>
            </a:r>
            <a:endParaRPr lang="en-US" sz="2400" dirty="0" smtClean="0"/>
          </a:p>
          <a:p>
            <a:pPr>
              <a:lnSpc>
                <a:spcPct val="150000"/>
              </a:lnSpc>
              <a:buFont typeface="Wingdings" pitchFamily="2" charset="2"/>
              <a:buChar char="§"/>
            </a:pPr>
            <a:r>
              <a:rPr lang="en-US" sz="2400" dirty="0" smtClean="0">
                <a:hlinkClick r:id="rId3" tooltip="1938"/>
              </a:rPr>
              <a:t> </a:t>
            </a:r>
            <a:r>
              <a:rPr lang="te-IN" sz="2400" dirty="0" smtClean="0">
                <a:hlinkClick r:id="rId3" tooltip="1938"/>
              </a:rPr>
              <a:t>1938లో</a:t>
            </a:r>
            <a:r>
              <a:rPr lang="te-IN" sz="2400" dirty="0" smtClean="0"/>
              <a:t> మద్రాసు </a:t>
            </a:r>
            <a:r>
              <a:rPr lang="te-IN" sz="2400" dirty="0" smtClean="0">
                <a:hlinkClick r:id="rId4" tooltip="ఆంధ్ర ప్రభ"/>
              </a:rPr>
              <a:t>ఆంధ్ర ప్రభలో</a:t>
            </a:r>
            <a:r>
              <a:rPr lang="te-IN" sz="2400" dirty="0" smtClean="0"/>
              <a:t> సబ్‌ ఎడిటరుగా చేరాడు. ఆ తరువాత </a:t>
            </a:r>
            <a:r>
              <a:rPr lang="te-IN" sz="2400" dirty="0" smtClean="0">
                <a:hlinkClick r:id="rId5" tooltip="ఆకాశవాణి"/>
              </a:rPr>
              <a:t>ఆకాశవాణి</a:t>
            </a:r>
            <a:r>
              <a:rPr lang="te-IN" sz="2400" dirty="0" smtClean="0"/>
              <a:t>, </a:t>
            </a:r>
            <a:r>
              <a:rPr lang="te-IN" sz="2400" dirty="0" smtClean="0">
                <a:hlinkClick r:id="rId6" tooltip="ఢిల్లీ"/>
              </a:rPr>
              <a:t>ఢిల్లీ</a:t>
            </a:r>
            <a:r>
              <a:rPr lang="te-IN" sz="2400" dirty="0" smtClean="0"/>
              <a:t> లోను, మిలిటరీ లోను, నిజాము నవాబు వద్ద, </a:t>
            </a:r>
            <a:r>
              <a:rPr lang="te-IN" sz="2400" dirty="0" smtClean="0">
                <a:hlinkClick r:id="rId7" tooltip="ఆంధ్ర వాణి (పుట లేదు)"/>
              </a:rPr>
              <a:t>ఆంధ్ర వాణి</a:t>
            </a:r>
            <a:r>
              <a:rPr lang="te-IN" sz="2400" dirty="0" smtClean="0"/>
              <a:t> పత్రికలోను వివిధ ఉద్యోగాలు చేసాడు. </a:t>
            </a:r>
            <a:endParaRPr lang="en-US" sz="2400" dirty="0" smtClean="0"/>
          </a:p>
          <a:p>
            <a:pPr>
              <a:lnSpc>
                <a:spcPct val="150000"/>
              </a:lnSpc>
              <a:buFont typeface="Wingdings" pitchFamily="2" charset="2"/>
              <a:buChar char="§"/>
            </a:pPr>
            <a:r>
              <a:rPr lang="en-US" sz="2400" dirty="0" smtClean="0">
                <a:hlinkClick r:id="rId8" tooltip="1933"/>
              </a:rPr>
              <a:t> </a:t>
            </a:r>
            <a:r>
              <a:rPr lang="te-IN" sz="2400" dirty="0" smtClean="0">
                <a:hlinkClick r:id="rId8" tooltip="1933"/>
              </a:rPr>
              <a:t>1933</a:t>
            </a:r>
            <a:r>
              <a:rPr lang="te-IN" sz="2400" dirty="0" smtClean="0"/>
              <a:t> నుండి </a:t>
            </a:r>
            <a:r>
              <a:rPr lang="te-IN" sz="2400" dirty="0" smtClean="0">
                <a:hlinkClick r:id="rId9" tooltip="1940"/>
              </a:rPr>
              <a:t>1940</a:t>
            </a:r>
            <a:r>
              <a:rPr lang="te-IN" sz="2400" dirty="0" smtClean="0"/>
              <a:t> వరకు అతను రాసిన </a:t>
            </a:r>
            <a:r>
              <a:rPr lang="te-IN" sz="2400" dirty="0" smtClean="0">
                <a:hlinkClick r:id="rId10" tooltip="మహాప్రస్థానం"/>
              </a:rPr>
              <a:t>మహాప్రస్థానం</a:t>
            </a:r>
            <a:r>
              <a:rPr lang="te-IN" sz="2400" dirty="0" smtClean="0"/>
              <a:t>, జగన్నాథుని రథచక్రాలు, గర్జించు రష్యా వంటి గొప్ప కవితలను సంకలనం చేసి మహాప్రస్థానం అనే పుస్తకంగా ప్రచురించాడు</a:t>
            </a:r>
            <a:r>
              <a:rPr lang="te-IN" sz="2400" dirty="0" smtClean="0"/>
              <a:t>.</a:t>
            </a:r>
            <a:endParaRPr lang="en-US" sz="2400" dirty="0" smtClean="0"/>
          </a:p>
          <a:p>
            <a:pPr>
              <a:lnSpc>
                <a:spcPct val="150000"/>
              </a:lnSpc>
              <a:buFont typeface="Wingdings" pitchFamily="2" charset="2"/>
              <a:buChar char="§"/>
            </a:pPr>
            <a:r>
              <a:rPr lang="en-US" sz="2400" dirty="0" smtClean="0"/>
              <a:t> </a:t>
            </a:r>
            <a:r>
              <a:rPr lang="te-IN" sz="2400" dirty="0" smtClean="0"/>
              <a:t> </a:t>
            </a:r>
            <a:r>
              <a:rPr lang="te-IN" sz="2400" dirty="0" smtClean="0"/>
              <a:t>తెలుగు సాహిత్యపు దశనూ, దిశనూ మార్చిన పుస్తకం అది.</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219200"/>
            <a:ext cx="8382000" cy="3416320"/>
          </a:xfrm>
          <a:prstGeom prst="rect">
            <a:avLst/>
          </a:prstGeom>
        </p:spPr>
        <p:txBody>
          <a:bodyPr wrap="square">
            <a:spAutoFit/>
          </a:bodyPr>
          <a:lstStyle/>
          <a:p>
            <a:pPr>
              <a:lnSpc>
                <a:spcPct val="150000"/>
              </a:lnSpc>
              <a:buFont typeface="Wingdings" pitchFamily="2" charset="2"/>
              <a:buChar char="§"/>
            </a:pPr>
            <a:r>
              <a:rPr lang="en-US" sz="2400" dirty="0" smtClean="0">
                <a:hlinkClick r:id="rId2" tooltip="1947"/>
              </a:rPr>
              <a:t> </a:t>
            </a:r>
            <a:r>
              <a:rPr lang="te-IN" sz="2400" dirty="0" smtClean="0">
                <a:hlinkClick r:id="rId2" tooltip="1947"/>
              </a:rPr>
              <a:t>1947లో</a:t>
            </a:r>
            <a:r>
              <a:rPr lang="te-IN" sz="2400" dirty="0" smtClean="0"/>
              <a:t> </a:t>
            </a:r>
            <a:r>
              <a:rPr lang="te-IN" sz="2400" dirty="0" smtClean="0">
                <a:hlinkClick r:id="rId3" tooltip="మద్రాసు"/>
              </a:rPr>
              <a:t>మద్రాసుకు</a:t>
            </a:r>
            <a:r>
              <a:rPr lang="te-IN" sz="2400" dirty="0" smtClean="0"/>
              <a:t> తిరిగి వచ్చి అక్కడే స్థిరపడ్డాడు. తన రచనా వ్యాసంగాన్ని కొనసాగిస్తూ మరిన్ని గొప్ప రచనలు చేసారు. </a:t>
            </a:r>
            <a:endParaRPr lang="en-US" sz="2400" dirty="0" smtClean="0"/>
          </a:p>
          <a:p>
            <a:pPr>
              <a:lnSpc>
                <a:spcPct val="150000"/>
              </a:lnSpc>
              <a:buFont typeface="Wingdings" pitchFamily="2" charset="2"/>
              <a:buChar char="§"/>
            </a:pPr>
            <a:r>
              <a:rPr lang="en-US" sz="2400" dirty="0" smtClean="0"/>
              <a:t> </a:t>
            </a:r>
            <a:r>
              <a:rPr lang="te-IN" sz="2400" dirty="0" smtClean="0"/>
              <a:t>ఎన్నో </a:t>
            </a:r>
            <a:r>
              <a:rPr lang="te-IN" sz="2400" dirty="0" smtClean="0"/>
              <a:t>సినిమాలకు పాటలు, మాటలు రాసాడు. పిల్లలు లేని కారణం చేత </a:t>
            </a:r>
            <a:r>
              <a:rPr lang="te-IN" sz="2400" dirty="0" smtClean="0">
                <a:hlinkClick r:id="rId4" tooltip="1949"/>
              </a:rPr>
              <a:t>1949లో</a:t>
            </a:r>
            <a:r>
              <a:rPr lang="te-IN" sz="2400" dirty="0" smtClean="0"/>
              <a:t> ఒక బాలికను </a:t>
            </a:r>
            <a:r>
              <a:rPr lang="te-IN" sz="2400" dirty="0" smtClean="0">
                <a:hlinkClick r:id="rId5" tooltip="దత్తత"/>
              </a:rPr>
              <a:t>దత్తత</a:t>
            </a:r>
            <a:r>
              <a:rPr lang="te-IN" sz="2400" dirty="0" smtClean="0"/>
              <a:t> తీసుకున్నాడు</a:t>
            </a:r>
            <a:r>
              <a:rPr lang="te-IN" sz="2400" dirty="0" smtClean="0"/>
              <a:t>.</a:t>
            </a:r>
            <a:endParaRPr lang="en-US" sz="2400" dirty="0" smtClean="0"/>
          </a:p>
          <a:p>
            <a:pPr>
              <a:lnSpc>
                <a:spcPct val="150000"/>
              </a:lnSpc>
              <a:buFont typeface="Wingdings" pitchFamily="2" charset="2"/>
              <a:buChar char="§"/>
            </a:pPr>
            <a:r>
              <a:rPr lang="te-IN" sz="2400" dirty="0" smtClean="0"/>
              <a:t> </a:t>
            </a:r>
            <a:r>
              <a:rPr lang="te-IN" sz="2400" dirty="0" smtClean="0">
                <a:hlinkClick r:id="rId6" tooltip="1956"/>
              </a:rPr>
              <a:t>1956లో</a:t>
            </a:r>
            <a:r>
              <a:rPr lang="te-IN" sz="2400" dirty="0" smtClean="0"/>
              <a:t> సరోజను రెండవ వివాహం చేసుకున్నాడు. రెండవ భార్య ద్వారా ముగ్గురు కుమార్తెలు, ఒక కుమారుడు కలిగారు.</a:t>
            </a:r>
            <a:endParaRPr lang="en-US" sz="2400" dirty="0"/>
          </a:p>
        </p:txBody>
      </p:sp>
      <p:sp>
        <p:nvSpPr>
          <p:cNvPr id="3" name="Rectangle 2"/>
          <p:cNvSpPr/>
          <p:nvPr/>
        </p:nvSpPr>
        <p:spPr>
          <a:xfrm>
            <a:off x="381000" y="4495800"/>
            <a:ext cx="8305800" cy="2308324"/>
          </a:xfrm>
          <a:prstGeom prst="rect">
            <a:avLst/>
          </a:prstGeom>
        </p:spPr>
        <p:txBody>
          <a:bodyPr wrap="square">
            <a:spAutoFit/>
          </a:bodyPr>
          <a:lstStyle/>
          <a:p>
            <a:pPr>
              <a:lnSpc>
                <a:spcPct val="150000"/>
              </a:lnSpc>
              <a:buFont typeface="Wingdings" pitchFamily="2" charset="2"/>
              <a:buChar char="§"/>
            </a:pPr>
            <a:r>
              <a:rPr lang="en-US" sz="2400" dirty="0" smtClean="0">
                <a:hlinkClick r:id="rId7" tooltip="1955"/>
              </a:rPr>
              <a:t> </a:t>
            </a:r>
            <a:r>
              <a:rPr lang="te-IN" sz="2400" dirty="0" smtClean="0">
                <a:hlinkClick r:id="rId7" tooltip="1955"/>
              </a:rPr>
              <a:t>1955</a:t>
            </a:r>
            <a:r>
              <a:rPr lang="te-IN" sz="2400" dirty="0" smtClean="0"/>
              <a:t> సార్వత్రిక ఎన్నికలలో కమ్యూనిస్టుల తరఫున శ్రీశ్రీ చురుగ్గా ప్రచారం నిర్వహించాడు. </a:t>
            </a:r>
            <a:endParaRPr lang="en-US" sz="2400" dirty="0" smtClean="0"/>
          </a:p>
          <a:p>
            <a:pPr>
              <a:lnSpc>
                <a:spcPct val="150000"/>
              </a:lnSpc>
              <a:buFont typeface="Wingdings" pitchFamily="2" charset="2"/>
              <a:buChar char="§"/>
            </a:pPr>
            <a:r>
              <a:rPr lang="en-US" sz="2400" dirty="0" smtClean="0"/>
              <a:t> </a:t>
            </a:r>
            <a:r>
              <a:rPr lang="te-IN" sz="2400" dirty="0" smtClean="0"/>
              <a:t>హనుమాన్‌ </a:t>
            </a:r>
            <a:r>
              <a:rPr lang="te-IN" sz="2400" dirty="0" smtClean="0"/>
              <a:t>జంక్షన్లో ఒక ప్రచార సభలో అతను ఆరోగ్యం దెబ్బతిని కొన్ని నెలల పాటు ఆసుపత్రిలో ఉండవలసి వచ్చింది</a:t>
            </a:r>
            <a:endParaRPr lang="en-US"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174</TotalTime>
  <Words>805</Words>
  <Application>Microsoft Office PowerPoint</Application>
  <PresentationFormat>On-screen Show (4:3)</PresentationFormat>
  <Paragraphs>134</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Flow</vt:lpstr>
      <vt:lpstr>P.R.GOVT.DEGREE.COLLEGE</vt:lpstr>
      <vt:lpstr>TELUGU</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P.R.GOVT.COLLEG KAKINADA </dc:title>
  <dc:creator>DELL</dc:creator>
  <cp:lastModifiedBy>DELL</cp:lastModifiedBy>
  <cp:revision>33</cp:revision>
  <dcterms:created xsi:type="dcterms:W3CDTF">2006-08-16T00:00:00Z</dcterms:created>
  <dcterms:modified xsi:type="dcterms:W3CDTF">2020-04-20T09:03:35Z</dcterms:modified>
</cp:coreProperties>
</file>