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75" r:id="rId9"/>
    <p:sldId id="276" r:id="rId10"/>
    <p:sldId id="277" r:id="rId11"/>
    <p:sldId id="278" r:id="rId12"/>
    <p:sldId id="279" r:id="rId13"/>
    <p:sldId id="264" r:id="rId14"/>
    <p:sldId id="280" r:id="rId15"/>
    <p:sldId id="281" r:id="rId16"/>
    <p:sldId id="282" r:id="rId17"/>
    <p:sldId id="283" r:id="rId18"/>
    <p:sldId id="265" r:id="rId19"/>
    <p:sldId id="266" r:id="rId20"/>
    <p:sldId id="268" r:id="rId21"/>
    <p:sldId id="269" r:id="rId22"/>
    <p:sldId id="270" r:id="rId23"/>
    <p:sldId id="271" r:id="rId24"/>
    <p:sldId id="272" r:id="rId25"/>
    <p:sldId id="273" r:id="rId26"/>
    <p:sldId id="284" r:id="rId27"/>
    <p:sldId id="285" r:id="rId28"/>
    <p:sldId id="286" r:id="rId29"/>
    <p:sldId id="287" r:id="rId30"/>
    <p:sldId id="288" r:id="rId31"/>
    <p:sldId id="290" r:id="rId32"/>
    <p:sldId id="291" r:id="rId33"/>
    <p:sldId id="292" r:id="rId34"/>
    <p:sldId id="293" r:id="rId35"/>
    <p:sldId id="294" r:id="rId36"/>
    <p:sldId id="296" r:id="rId37"/>
    <p:sldId id="297" r:id="rId38"/>
    <p:sldId id="298" r:id="rId39"/>
    <p:sldId id="299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te.wikipedia.org/wiki/%E0%B0%9C%E0%B0%BE%E0%B0%A4%E0%B0%B0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86%E0%B0%AE%E0%B1%81%E0%B0%95%E0%B1%8D%E0%B0%A4_%E0%B0%AE%E0%B0%BE%E0%B0%B2%E0%B1%8D%E0%B0%AF%E0%B0%A6" TargetMode="External"/><Relationship Id="rId2" Type="http://schemas.openxmlformats.org/officeDocument/2006/relationships/hyperlink" Target="https://te.wikipedia.org/wiki/%E0%B0%AE%E0%B0%A8%E0%B1%81%E0%B0%9A%E0%B0%B0%E0%B0%BF%E0%B0%A4%E0%B1%8D%E0%B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iki/%E0%B0%B5%E0%B1%80%E0%B0%B0%E0%B0%AD%E0%B0%A6%E0%B1%8D%E0%B0%B0_%E0%B0%B5%E0%B0%BF%E0%B0%9C%E0%B0%AF%E0%B0%AE%E0%B1%81" TargetMode="External"/><Relationship Id="rId5" Type="http://schemas.openxmlformats.org/officeDocument/2006/relationships/hyperlink" Target="https://te.wikipedia.org/wiki/%E0%B0%AE%E0%B1%81%E0%B0%95%E0%B1%81%E0%B0%82%E0%B0%A6%E0%B0%B5%E0%B0%BF%E0%B0%B2%E0%B0%BE%E0%B0%B8%E0%B0%AE%E0%B1%81" TargetMode="External"/><Relationship Id="rId4" Type="http://schemas.openxmlformats.org/officeDocument/2006/relationships/hyperlink" Target="https://te.wikipedia.org/wiki/%E0%B0%A8%E0%B0%BE%E0%B0%B2%E0%B0%BE%E0%B0%AF%E0%B0%BF%E0%B0%B0_%E0%B0%A6%E0%B0%BF%E0%B0%B5%E0%B1%8D%E0%B0%AF_%E0%B0%AA%E0%B1%8D%E0%B0%B0%E0%B0%AC%E0%B0%82%E0%B0%A7%E0%B0%AE%E0%B1%8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/index.php?title=%E0%B0%B8%E0%B0%82%E0%B0%AC%E0%B0%B0%E0%B0%BE%E0%B0%9C%E0%B1%81_%E0%B0%B0%E0%B0%BE%E0%B0%AE%E0%B0%9A%E0%B0%82%E0%B0%A6%E0%B1%8D%E0%B0%B0%E0%B0%95%E0%B0%B5%E0%B0%BF&amp;action=edit&amp;redlink=1" TargetMode="External"/><Relationship Id="rId2" Type="http://schemas.openxmlformats.org/officeDocument/2006/relationships/hyperlink" Target="https://te.wikipedia.org/w/index.php?title=%E0%B0%B8%E0%B1%81%E0%B0%AA%E0%B0%BE%E0%B0%A3%E0%B0%BF%E0%B0%A8%E0%B1%80_%E0%B0%AA%E0%B0%B0%E0%B0%BF%E0%B0%A3%E0%B0%AF%E0%B0%AE%E0%B1%81&amp;action=edit&amp;redlink=1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B5%E0%B0%BE%E0%B0%B5%E0%B0%BF%E0%B0%B3%E0%B1%8D%E0%B0%B2_%E0%B0%B0%E0%B0%BE%E0%B0%AE%E0%B0%B8%E0%B1%8D%E0%B0%B5%E0%B0%BE%E0%B0%AE%E0%B0%BF_%E0%B0%B6%E0%B0%BE%E0%B0%B8%E0%B1%8D%E0%B0%A4%E0%B1%8D%E0%B0%B0%E0%B1%81%E0%B0%B2%E0%B1%81_%E0%B0%85%E0%B0%82%E0%B0%A1%E0%B1%8D_%E0%B0%B8%E0%B0%A8%E0%B1%8D%E0%B0%B8%E0%B1%8D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AA%E0%B1%8D%E0%B0%B0%E0%B0%AC%E0%B0%82%E0%B0%A7%E0%B0%AE%E0%B1%81" TargetMode="External"/><Relationship Id="rId2" Type="http://schemas.openxmlformats.org/officeDocument/2006/relationships/hyperlink" Target="https://te.wikipedia.org/wiki/%E0%B0%85%E0%B0%B2%E0%B1%8D%E0%B0%B2%E0%B0%B8%E0%B0%BE%E0%B0%A8%E0%B0%BF_%E0%B0%AA%E0%B1%86%E0%B0%A6%E0%B1%8D%E0%B0%A6%E0%B0%A8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iki/%E0%B0%B6%E0%B1%83%E0%B0%82%E0%B0%97%E0%B0%BE%E0%B0%B0%E0%B0%82" TargetMode="External"/><Relationship Id="rId5" Type="http://schemas.openxmlformats.org/officeDocument/2006/relationships/hyperlink" Target="https://te.wikipedia.org/wiki/%E0%B0%AA%E0%B0%BF%E0%B0%82%E0%B0%97%E0%B0%B3%E0%B0%BF_%E0%B0%B2%E0%B0%95%E0%B1%8D%E0%B0%B7%E0%B1%8D%E0%B0%AE%E0%B1%80%E0%B0%95%E0%B0%BE%E0%B0%82%E0%B0%A4%E0%B0%82" TargetMode="External"/><Relationship Id="rId4" Type="http://schemas.openxmlformats.org/officeDocument/2006/relationships/hyperlink" Target="https://te.wikipedia.org/wiki/%E0%B0%95%E0%B0%BE%E0%B0%B5%E0%B1%8D%E0%B0%AF%E0%B0%AE%E0%B1%81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B0%E0%B0%9A%E0%B0%A8" TargetMode="External"/><Relationship Id="rId2" Type="http://schemas.openxmlformats.org/officeDocument/2006/relationships/hyperlink" Target="https://te.wikipedia.org/w/index.php?title=%E0%B0%B6%E0%B1%83%E0%B0%82%E0%B0%97%E0%B0%BE%E0%B0%B0&amp;action=edit&amp;redlink=1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e.wikipedia.org/wiki/%E0%B0%85%E0%B0%B2%E0%B1%8D%E0%B0%B2%E0%B0%B8%E0%B0%BE%E0%B0%A8%E0%B0%BF_%E0%B0%AA%E0%B1%86%E0%B0%A6%E0%B1%8D%E0%B0%A6%E0%B0%A8" TargetMode="External"/><Relationship Id="rId4" Type="http://schemas.openxmlformats.org/officeDocument/2006/relationships/hyperlink" Target="https://te.wikipedia.org/wiki/%E0%B0%9A%E0%B0%BF%E0%B0%A4%E0%B1%8D%E0%B0%A4%E0%B0%AE%E0%B1%81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AC%E0%B1%8D%E0%B0%B0%E0%B0%BE%E0%B0%B9%E0%B1%8D%E0%B0%AE%E0%B0%A3%E0%B1%81%E0%B0%A1%E0%B1%81" TargetMode="External"/><Relationship Id="rId2" Type="http://schemas.openxmlformats.org/officeDocument/2006/relationships/hyperlink" Target="https://te.wikipedia.org/wiki/%E0%B0%AE%E0%B0%BE%E0%B0%B0%E0%B1%8D%E0%B0%95%E0%B0%82%E0%B0%A1%E0%B1%87%E0%B0%AF_%E0%B0%AA%E0%B1%81%E0%B0%B0%E0%B0%BE%E0%B0%A3%E0%B0%82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te.wikipedia.org/wiki/%E0%B0%B9%E0%B0%BF%E0%B0%AE%E0%B0%BE%E0%B0%B2%E0%B0%AF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te.wikipedia.org/wiki/%E0%B0%AE%E0%B0%A8%E0%B1%81%E0%B0%B5%E0%B1%81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A4%E0%B0%BF%E0%B0%95%E0%B1%8D%E0%B0%95%E0%B0%A8" TargetMode="External"/><Relationship Id="rId2" Type="http://schemas.openxmlformats.org/officeDocument/2006/relationships/hyperlink" Target="https://te.wikipedia.org/wiki/%E0%B0%95%E0%B0%BE%E0%B0%B5%E0%B1%8D%E0%B0%AF%E0%B0%8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iki/%E0%B0%95%E0%B1%81%E0%B0%AE%E0%B0%BE%E0%B0%B0_%E0%B0%B8%E0%B0%82%E0%B0%AD%E0%B0%B5%E0%B0%82" TargetMode="External"/><Relationship Id="rId5" Type="http://schemas.openxmlformats.org/officeDocument/2006/relationships/hyperlink" Target="https://te.wikipedia.org/wiki/%E0%B0%A8%E0%B0%A8%E0%B1%8D%E0%B0%A8%E0%B1%86%E0%B0%9A%E0%B1%8B%E0%B0%A1%E0%B1%81%E0%B0%A1%E0%B1%81" TargetMode="External"/><Relationship Id="rId4" Type="http://schemas.openxmlformats.org/officeDocument/2006/relationships/hyperlink" Target="https://te.wikipedia.org/wiki/%E0%B0%8E%E0%B0%B0%E0%B1%8D%E0%B0%B0%E0%B0%A8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A7%E0%B0%B0%E0%B1%8D%E0%B0%AE%E0%B0%AE%E0%B1%81" TargetMode="External"/><Relationship Id="rId2" Type="http://schemas.openxmlformats.org/officeDocument/2006/relationships/hyperlink" Target="https://te.wikipedia.org/wiki/%E0%B0%B6%E0%B1%83%E0%B0%82%E0%B0%97%E0%B0%BE%E0%B0%B0%E0%B0%82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te.wikipedia.org/wiki/%E0%B0%AE%E0%B0%BE%E0%B0%B0%E0%B1%8D%E0%B0%95%E0%B0%82%E0%B0%A1%E0%B1%87%E0%B0%AF_%E0%B0%AA%E0%B1%81%E0%B0%B0%E0%B0%BE%E0%B0%A3%E0%B0%82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te.wikipedia.org/w/index.php?title=%E0%B0%85%E0%B0%B6%E0%B1%8D%E0%B0%B5%E0%B0%BE%E0%B0%B8%E0%B0%BE%E0%B0%B2%E0%B1%81&amp;action=edit&amp;redlink=1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te.wikipedia.org/wiki/%E0%B0%AA%E0%B0%B8%E0%B0%B0%E0%B1%8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AA%E0%B0%BF%E0%B0%B2%E0%B1%8D%E0%B0%B2%E0%B0%B2%E0%B0%AE%E0%B0%B0%E0%B1%8D%E0%B0%B0%E0%B0%BF_%E0%B0%AA%E0%B0%BF%E0%B0%A8%E0%B0%B5%E0%B1%80%E0%B0%B0%E0%B0%AD%E0%B0%A6%E0%B1%8D%E0%B0%B0%E0%B1%81%E0%B0%A1%E0%B1%81" TargetMode="External"/><Relationship Id="rId2" Type="http://schemas.openxmlformats.org/officeDocument/2006/relationships/hyperlink" Target="https://te.wikipedia.org/wiki/%E0%B0%B6%E0%B1%8D%E0%B0%B0%E0%B1%80%E0%B0%A8%E0%B0%BE%E0%B0%A5%E0%B1%81%E0%B0%A1%E0%B1%8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iki/%E0%B0%95%E0%B0%B5%E0%B0%BF%E0%B0%A4%E0%B1%8D%E0%B0%B5%E0%B0%82" TargetMode="External"/><Relationship Id="rId5" Type="http://schemas.openxmlformats.org/officeDocument/2006/relationships/hyperlink" Target="https://te.wikipedia.org/wiki/%E0%B0%AE%E0%B0%A8%E0%B1%81%E0%B0%9A%E0%B0%B0%E0%B0%BF%E0%B0%A4%E0%B1%8D%E0%B0%B0" TargetMode="External"/><Relationship Id="rId4" Type="http://schemas.openxmlformats.org/officeDocument/2006/relationships/hyperlink" Target="https://te.wikipedia.org/wiki/%E0%B0%85%E0%B0%B2%E0%B1%8D%E0%B0%B2%E0%B0%B8%E0%B0%BE%E0%B0%A8%E0%B0%BF_%E0%B0%AA%E0%B1%86%E0%B0%A6%E0%B1%8D%E0%B0%A6%E0%B0%A8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B8%E0%B1%8D%E0%B0%B5%E0%B0%BE%E0%B0%B0%E0%B1%8B%E0%B0%9A%E0%B0%BF%E0%B0%B7%E0%B0%AE%E0%B0%A8%E0%B1%81%E0%B0%B8%E0%B0%82%E0%B0%AD%E0%B0%B5%E0%B0%AE%E0%B1%81" TargetMode="External"/><Relationship Id="rId2" Type="http://schemas.openxmlformats.org/officeDocument/2006/relationships/hyperlink" Target="https://te.wikipedia.org/wiki/%E0%B0%86%E0%B0%82%E0%B0%A7%E0%B1%8D%E0%B0%B0_%E0%B0%95%E0%B0%B5%E0%B0%BF%E0%B0%A4%E0%B0%BE_%E0%B0%AA%E0%B0%BF%E0%B0%A4%E0%B0%BE%E0%B0%AE%E0%B0%B9%E0%B1%81%E0%B0%A1%E0%B1%8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iki/%E0%B0%B6%E0%B1%8D%E0%B0%B0%E0%B1%80_%E0%B0%95%E0%B1%83%E0%B0%B7%E0%B1%8D%E0%B0%A3%E0%B0%A6%E0%B1%87%E0%B0%B5_%E0%B0%B0%E0%B0%BE%E0%B0%AF%E0%B0%B2%E0%B1%81" TargetMode="External"/><Relationship Id="rId5" Type="http://schemas.openxmlformats.org/officeDocument/2006/relationships/hyperlink" Target="https://te.wikipedia.org/w/index.php?title=%E0%B0%B6%E0%B0%A0%E0%B0%97%E0%B1%8B%E0%B0%AA%E0%B0%AF%E0%B0%A4%E0%B0%BF&amp;action=edit&amp;redlink=1" TargetMode="External"/><Relationship Id="rId4" Type="http://schemas.openxmlformats.org/officeDocument/2006/relationships/hyperlink" Target="https://te.wikipedia.org/wiki/%E0%B0%AE%E0%B0%A8%E0%B1%81%E0%B0%9A%E0%B0%B0%E0%B0%BF%E0%B0%A4%E0%B1%8D%E0%B0%B0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85%E0%B0%B7%E0%B1%8D%E0%B0%9F%E0%B0%A6%E0%B0%BF%E0%B0%97%E0%B1%8D%E0%B0%97%E0%B0%9C%E0%B0%AE%E0%B1%81%E0%B0%B2%E0%B1%81" TargetMode="External"/><Relationship Id="rId7" Type="http://schemas.openxmlformats.org/officeDocument/2006/relationships/hyperlink" Target="https://te.wikipedia.org/wiki/%E0%B0%AA%E0%B1%8D%E0%B0%B0%E0%B0%AC%E0%B0%82%E0%B0%A7%E0%B0%AE%E0%B1%81" TargetMode="External"/><Relationship Id="rId2" Type="http://schemas.openxmlformats.org/officeDocument/2006/relationships/hyperlink" Target="https://te.wikipedia.org/wiki/%E0%B0%B6%E0%B1%8D%E0%B0%B0%E0%B1%80_%E0%B0%95%E0%B1%83%E0%B0%B7%E0%B1%8D%E0%B0%A3%E0%B0%A6%E0%B1%87%E0%B0%B5%E0%B0%B0%E0%B0%BE%E0%B0%AF%E0%B0%B2%E0%B1%8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iki/%E0%B0%AE%E0%B0%A8%E0%B1%81%E0%B0%9A%E0%B0%B0%E0%B0%BF%E0%B0%A4%E0%B1%8D%E0%B0%B0" TargetMode="External"/><Relationship Id="rId5" Type="http://schemas.openxmlformats.org/officeDocument/2006/relationships/hyperlink" Target="https://te.wikipedia.org/wiki/%E0%B0%97%E0%B0%82%E0%B0%A1%E0%B0%AA%E0%B1%86%E0%B0%82%E0%B0%A1%E0%B1%87%E0%B0%B0%E0%B0%82" TargetMode="External"/><Relationship Id="rId4" Type="http://schemas.openxmlformats.org/officeDocument/2006/relationships/hyperlink" Target="https://te.wikipedia.org/wiki/%E0%B0%89%E0%B0%A4%E0%B1%8D%E0%B0%AA%E0%B0%B2%E0%B0%AE%E0%B0%BE%E0%B0%B2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95%E0%B0%A1%E0%B0%AA_%E0%B0%9C%E0%B0%BF%E0%B0%B2%E0%B1%8D%E0%B0%B2%E0%B0%BE" TargetMode="External"/><Relationship Id="rId2" Type="http://schemas.openxmlformats.org/officeDocument/2006/relationships/hyperlink" Target="https://te.wikipedia.org/wiki/%E0%B0%AC%E0%B0%B3%E0%B1%8D%E0%B0%B2%E0%B0%BE%E0%B0%B0%E0%B0%B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te.wikipedia.org/w/index.php?title=%E0%B0%86%E0%B0%82%E0%B0%A7%E0%B1%8D%E0%B0%B0%E0%B0%95%E0%B0%B5%E0%B0%BF%E0%B0%A4%E0%B0%BE%E0%B0%AA%E0%B0%BF%E0%B0%A4%E0%B0%BE%E0%B0%AE%E0%B0%B9%E0%B1%81%E0%B0%81%E0%B0%A1%E0%B1%81&amp;action=edit&amp;redlink=1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85%E0%B0%B2%E0%B1%8D%E0%B0%B2%E0%B0%B8%E0%B0%BE%E0%B0%A8%E0%B0%BF_%E0%B0%AA%E0%B1%86%E0%B0%A6%E0%B1%8D%E0%B0%A6%E0%B0%A8" TargetMode="External"/><Relationship Id="rId2" Type="http://schemas.openxmlformats.org/officeDocument/2006/relationships/hyperlink" Target="https://te.wikipedia.org/wiki/%E0%B0%AA%E0%B1%86%E0%B0%A6%E0%B1%8D%E0%B0%A6%E0%B0%A8%E0%B0%AA%E0%B0%BE%E0%B0%A1%E0%B1%81" TargetMode="Externa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te.wikipedia.org/wiki/%E0%B0%B8%E0%B1%8D%E0%B0%B5%E0%B0%BE%E0%B0%B0%E0%B1%8B%E0%B0%9A%E0%B0%BF%E0%B0%B7%E0%B0%AE%E0%B0%A8%E0%B1%81%E0%B0%B8%E0%B0%82%E0%B0%AD%E0%B0%B5%E0%B0%AE%E0%B1%81" TargetMode="Externa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te.wikipedia.org/wiki/%E0%B0%AA%E0%B0%BF%E0%B0%82%E0%B0%97%E0%B0%B3%E0%B0%BF_%E0%B0%B2%E0%B0%95%E0%B1%8D%E0%B0%B7%E0%B1%8D%E0%B0%AE%E0%B1%80%E0%B0%95%E0%B0%BE%E0%B0%82%E0%B0%A4%E0%B0%82" TargetMode="Externa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e.wikipedia.org/wiki/%E0%B0%AA%E0%B1%8D%E0%B0%B0%E0%B0%AC%E0%B0%82%E0%B0%A7%E0%B0%AE%E0%B1%81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AA%E0%B1%8D%E0%B0%B0%E0%B0%AC%E0%B0%82%E0%B0%A7%E0%B0%AE%E0%B1%81" TargetMode="External"/><Relationship Id="rId2" Type="http://schemas.openxmlformats.org/officeDocument/2006/relationships/hyperlink" Target="https://te.wikipedia.org/wiki/%E0%B0%85%E0%B0%B7%E0%B1%8D%E0%B0%9F%E0%B0%BE%E0%B0%A6%E0%B0%B6_%E0%B0%B5%E0%B0%B0%E0%B1%8D%E0%B0%A3%E0%B0%A8%E0%B0%B2%E0%B1%81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B6%E0%B1%83%E0%B0%82%E0%B0%97%E0%B0%BE%E0%B0%B0%E0%B0%82" TargetMode="External"/><Relationship Id="rId2" Type="http://schemas.openxmlformats.org/officeDocument/2006/relationships/hyperlink" Target="https://te.wikipedia.org/wiki/%E0%B0%A6%E0%B0%BF%E0%B0%B5%E0%B0%BE%E0%B0%95%E0%B0%B0%E0%B1%8D%E0%B0%B2_%E0%B0%B5%E0%B1%87%E0%B0%82%E0%B0%95%E0%B0%9F%E0%B0%BE%E0%B0%B5%E0%B0%A7%E0%B0%BE%E0%B0%A8%E0%B0%B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te.wikipedia.org/wiki/%E0%B0%B8%E0%B0%BF.%E0%B0%A8%E0%B0%BE%E0%B0%B0%E0%B0%BE%E0%B0%AF%E0%B0%A3%E0%B0%B0%E0%B1%86%E0%B0%A1%E0%B1%8D%E0%B0%A1%E0%B0%B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B5%E0%B1%86%E0%B0%B2%E0%B1%8D%E0%B0%9A%E0%B1%87%E0%B0%B0%E0%B1%81_%E0%B0%A8%E0%B0%BE%E0%B0%B0%E0%B0%BE%E0%B0%AF%E0%B0%A3%E0%B0%B0%E0%B0%BE%E0%B0%B5%E0%B1%81" TargetMode="External"/><Relationship Id="rId2" Type="http://schemas.openxmlformats.org/officeDocument/2006/relationships/hyperlink" Target="https://te.wikipedia.org/wiki/%E0%B0%AA%E0%B1%8D%E0%B0%B0%E0%B0%AC%E0%B0%82%E0%B0%A7%E0%B0%AE%E0%B1%81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 idx="4294967295"/>
          </p:nvPr>
        </p:nvSpPr>
        <p:spPr>
          <a:xfrm>
            <a:off x="1736725" y="1143000"/>
            <a:ext cx="7407275" cy="1471613"/>
          </a:xfrm>
        </p:spPr>
        <p:txBody>
          <a:bodyPr>
            <a:noAutofit/>
          </a:bodyPr>
          <a:lstStyle/>
          <a:p>
            <a:r>
              <a:rPr lang="en-US" sz="4400" dirty="0" smtClean="0"/>
              <a:t>P.R.GOVT.DEGREE. COLLEGE</a:t>
            </a:r>
            <a:endParaRPr lang="en-US" sz="4400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4294967295"/>
          </p:nvPr>
        </p:nvSpPr>
        <p:spPr>
          <a:xfrm>
            <a:off x="1736725" y="3733800"/>
            <a:ext cx="7407275" cy="1752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II BA SPL                  TELUGU</a:t>
            </a:r>
            <a:endParaRPr lang="en-US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304800"/>
            <a:ext cx="7848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స్పష్టత </a:t>
            </a:r>
            <a:r>
              <a:rPr lang="te-IN" sz="2400" dirty="0" smtClean="0"/>
              <a:t>కావాల్సివచ్చినా వారేమి సూచిస్తున్నారో అర్థం చేసుకునేందుకు ప్రబంధాలు పనికివచ్చాయి.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ప్రబంధాల్లో </a:t>
            </a:r>
            <a:r>
              <a:rPr lang="te-IN" sz="2400" dirty="0" smtClean="0"/>
              <a:t>జలక్రీడల వర్ణనం, సుగంధ ద్రవ్యాల వినియోగం, వారకాంతల వివరాలు, </a:t>
            </a:r>
            <a:r>
              <a:rPr lang="te-IN" sz="2400" dirty="0" smtClean="0">
                <a:hlinkClick r:id="rId2" tooltip="జాతర"/>
              </a:rPr>
              <a:t>జాతర</a:t>
            </a:r>
            <a:r>
              <a:rPr lang="te-IN" sz="2400" dirty="0" smtClean="0"/>
              <a:t>లు - మొక్కుబళ్ళు, సైనిక ప్రయత్నాలు వంటివాటి వర్ణనలు సామాజిక చరిత్ర నిర్మాణంలో ఉపకరిస్తున్నాయి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400" y="381000"/>
            <a:ext cx="22108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3200" b="1" i="1" u="sng" dirty="0" smtClean="0"/>
              <a:t>ఉదాహరణలు</a:t>
            </a:r>
            <a:endParaRPr lang="te-IN" sz="32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1219200" y="838200"/>
            <a:ext cx="7239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>
                <a:hlinkClick r:id="rId2" tooltip="మనుచరిత్ర"/>
              </a:rPr>
              <a:t>మనుచరిత్ర</a:t>
            </a:r>
            <a:endParaRPr lang="te-IN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సంస్కృతము లోని మాలవికాగ్నిమిత్రము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>
                <a:hlinkClick r:id="rId3" tooltip="ఆముక్త మాల్యద"/>
              </a:rPr>
              <a:t>ఆముక్త మాల్యద</a:t>
            </a:r>
            <a:endParaRPr lang="te-IN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>
                <a:hlinkClick r:id="rId4" tooltip="నాలాయిర దివ్య ప్రబంధము"/>
              </a:rPr>
              <a:t>నాలాయిర దివ్య ప్రబంధము</a:t>
            </a:r>
            <a:r>
              <a:rPr lang="te-IN" sz="2400" dirty="0" smtClean="0"/>
              <a:t>-తమిళము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>
                <a:hlinkClick r:id="rId5" tooltip="ముకుందవిలాసము"/>
              </a:rPr>
              <a:t>ముకుందవిలాసము</a:t>
            </a:r>
            <a:endParaRPr lang="te-IN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>
                <a:hlinkClick r:id="rId6" tooltip="వీరభద్ర విజయము"/>
              </a:rPr>
              <a:t>వీరభద్ర విజయము</a:t>
            </a:r>
            <a:endParaRPr lang="te-IN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228600"/>
            <a:ext cx="693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>
                <a:hlinkClick r:id="rId2" tooltip="సుపాణినీ పరిణయము (పుట లేదు)"/>
              </a:rPr>
              <a:t>సుపాణినీ పరిణయము</a:t>
            </a:r>
            <a:r>
              <a:rPr lang="te-IN" sz="2400" dirty="0" smtClean="0"/>
              <a:t> అను అచ్చ తెలుగు ప్రబంధ కావ్యమును రచించిన </a:t>
            </a:r>
            <a:r>
              <a:rPr lang="te-IN" sz="2400" dirty="0" smtClean="0">
                <a:hlinkClick r:id="rId3" tooltip="సంబరాజు రామచంద్రకవి (పుట లేదు)"/>
              </a:rPr>
              <a:t>సంబరాజు రామచంద్రకవి</a:t>
            </a:r>
            <a:r>
              <a:rPr lang="te-IN" sz="2400" dirty="0" smtClean="0"/>
              <a:t> దీనిని వట్టెము చెన్నకేశవస్వామికి అంకితమిచ్చాడు</a:t>
            </a:r>
            <a:r>
              <a:rPr lang="te-IN" sz="2400" dirty="0" smtClean="0"/>
              <a:t>.</a:t>
            </a:r>
            <a:r>
              <a:rPr lang="en-US" sz="2400" dirty="0" smtClean="0"/>
              <a:t>       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 </a:t>
            </a:r>
            <a:r>
              <a:rPr lang="te-IN" sz="2400" dirty="0" smtClean="0"/>
              <a:t>ఇది మూడాశ్వాసముల ప్రబంధము.సుపాణినీ కార్వవీర్యార్జునుల పరీణమిందలి యితివృత్తము.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వట్టెము </a:t>
            </a:r>
            <a:r>
              <a:rPr lang="te-IN" sz="2400" dirty="0" smtClean="0"/>
              <a:t>నాగర్ కర్నూలుకు దగ్గరలో ఒక గ్రామం.ఈ కవి తాతగారు వేంకటాచలరాజు పండితుడు; తండ్రి నరసింగరాజు సత్కవి.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nucharitra_1947print_cover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685800"/>
            <a:ext cx="3770144" cy="5608318"/>
          </a:xfrm>
          <a:prstGeom prst="rect">
            <a:avLst/>
          </a:prstGeom>
        </p:spPr>
      </p:pic>
      <p:pic>
        <p:nvPicPr>
          <p:cNvPr id="3" name="Picture 2" descr="Manucharitra_1947print_cover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04800"/>
            <a:ext cx="4276578" cy="636167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715000" y="1981200"/>
            <a:ext cx="2667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dirty="0" smtClean="0"/>
              <a:t>"మనుచరిత్రము" </a:t>
            </a:r>
            <a:r>
              <a:rPr lang="te-IN" sz="2400" dirty="0" smtClean="0">
                <a:hlinkClick r:id="rId3" tooltip="వావిళ్ల రామస్వామి శాస్త్రులు అండ్ సన్స్"/>
              </a:rPr>
              <a:t>వావిళ్ల రామస్వామి శాస్త్రులు అండ్ సన్స్</a:t>
            </a:r>
            <a:r>
              <a:rPr lang="te-IN" sz="2400" dirty="0" smtClean="0"/>
              <a:t> 1947 ముద్రణ ముఖచిత్రం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381000"/>
            <a:ext cx="52597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స్వారోచిష మనుసంభవము</a:t>
            </a:r>
            <a:endParaRPr lang="te-IN" sz="4000" b="1" i="1" u="sng" dirty="0"/>
          </a:p>
        </p:txBody>
      </p:sp>
      <p:sp>
        <p:nvSpPr>
          <p:cNvPr id="4" name="Rectangle 3"/>
          <p:cNvSpPr/>
          <p:nvPr/>
        </p:nvSpPr>
        <p:spPr>
          <a:xfrm>
            <a:off x="1295400" y="1219200"/>
            <a:ext cx="7467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smtClean="0"/>
              <a:t> </a:t>
            </a:r>
            <a:r>
              <a:rPr lang="te-IN" sz="2400" b="1" dirty="0" smtClean="0"/>
              <a:t>మను </a:t>
            </a:r>
            <a:r>
              <a:rPr lang="te-IN" sz="2400" b="1" dirty="0" smtClean="0"/>
              <a:t>చరిత్రము</a:t>
            </a:r>
            <a:r>
              <a:rPr lang="te-IN" sz="2400" dirty="0" smtClean="0"/>
              <a:t> లేదా </a:t>
            </a:r>
            <a:r>
              <a:rPr lang="te-IN" sz="2400" b="1" dirty="0" smtClean="0"/>
              <a:t>స్వారోచిష మనుసంభవము</a:t>
            </a:r>
            <a:r>
              <a:rPr lang="te-IN" sz="2400" dirty="0" smtClean="0"/>
              <a:t>, </a:t>
            </a:r>
            <a:r>
              <a:rPr lang="te-IN" sz="2400" dirty="0" smtClean="0">
                <a:hlinkClick r:id="rId2" tooltip="అల్లసాని పెద్దన"/>
              </a:rPr>
              <a:t>అల్లసాని పెద్దన</a:t>
            </a:r>
            <a:r>
              <a:rPr lang="te-IN" sz="2400" dirty="0" smtClean="0"/>
              <a:t> రచించిన ఒక </a:t>
            </a:r>
            <a:r>
              <a:rPr lang="te-IN" sz="2400" dirty="0" smtClean="0">
                <a:hlinkClick r:id="rId3" tooltip="ప్రబంధము"/>
              </a:rPr>
              <a:t>ప్రబంధ కావ్యము</a:t>
            </a:r>
            <a:r>
              <a:rPr lang="te-IN" sz="2400" dirty="0" smtClean="0"/>
              <a:t>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ఈ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4" tooltip="కావ్యము"/>
              </a:rPr>
              <a:t>కావ్యం</a:t>
            </a:r>
            <a:r>
              <a:rPr lang="te-IN" sz="2400" dirty="0" smtClean="0"/>
              <a:t> రచనా కాలం 1519-20 ప్రాంతం కావచ్చునని, అప్పటికి పెద్దనకు 45 యేండ్ల వయసు ఉండవచ్చునని పరిశీలకులు భావిస్తున్నారు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5" tooltip="పింగళి లక్ష్మీకాంతం"/>
              </a:rPr>
              <a:t>పింగళి లక్ష్మీకాంతం</a:t>
            </a:r>
            <a:r>
              <a:rPr lang="te-IN" sz="2400" dirty="0" smtClean="0"/>
              <a:t> అభిప్రాయంలో "మనుచరిత్రము శాంత </a:t>
            </a:r>
            <a:r>
              <a:rPr lang="te-IN" sz="2400" dirty="0" smtClean="0">
                <a:hlinkClick r:id="rId6" tooltip="శృంగారం"/>
              </a:rPr>
              <a:t>శృంగార</a:t>
            </a:r>
            <a:r>
              <a:rPr lang="te-IN" sz="2400" dirty="0" smtClean="0"/>
              <a:t> రసములు సమ ప్రాధాన్యముతో సంగమించిన యొక తీర్థము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381000"/>
            <a:ext cx="7543800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తత్కర్త </a:t>
            </a:r>
            <a:r>
              <a:rPr lang="te-IN" sz="2400" dirty="0" smtClean="0"/>
              <a:t>సహజముగా </a:t>
            </a:r>
            <a:r>
              <a:rPr lang="te-IN" sz="2400" dirty="0" smtClean="0">
                <a:hlinkClick r:id="rId2" tooltip="శృంగార (పుట లేదు)"/>
              </a:rPr>
              <a:t>శృంగార</a:t>
            </a:r>
            <a:r>
              <a:rPr lang="te-IN" sz="2400" dirty="0" smtClean="0"/>
              <a:t> ప్రియుడు. ఆ చిత్తవృత్తి శాంతాభిముఖమయినప్పటి </a:t>
            </a:r>
            <a:r>
              <a:rPr lang="te-IN" sz="2400" dirty="0" smtClean="0">
                <a:hlinkClick r:id="rId3" tooltip="రచన"/>
              </a:rPr>
              <a:t>రచన</a:t>
            </a:r>
            <a:r>
              <a:rPr lang="te-IN" sz="2400" dirty="0" smtClean="0"/>
              <a:t> యిది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 </a:t>
            </a:r>
            <a:r>
              <a:rPr lang="te-IN" sz="2400" dirty="0" smtClean="0"/>
              <a:t>శృంగారానుభవ రుచి, శాంతనిష్ఠయు రెండును మనోగోళమునావరించియున్నప్పటికిని శాంతివైపు </a:t>
            </a:r>
            <a:r>
              <a:rPr lang="te-IN" sz="2400" dirty="0" smtClean="0">
                <a:hlinkClick r:id="rId4" tooltip="చిత్తము"/>
              </a:rPr>
              <a:t>చిత్తము</a:t>
            </a:r>
            <a:r>
              <a:rPr lang="te-IN" sz="2400" dirty="0" smtClean="0"/>
              <a:t> మరలుచున్నదనవచ్చును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886200" y="3244334"/>
            <a:ext cx="12029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e-IN" sz="3600" i="1" u="sng" dirty="0" smtClean="0"/>
              <a:t>కవి</a:t>
            </a:r>
            <a:endParaRPr lang="te-IN" sz="3600" i="1" u="sng" dirty="0"/>
          </a:p>
        </p:txBody>
      </p:sp>
      <p:sp>
        <p:nvSpPr>
          <p:cNvPr id="4" name="Rectangle 3"/>
          <p:cNvSpPr/>
          <p:nvPr/>
        </p:nvSpPr>
        <p:spPr>
          <a:xfrm>
            <a:off x="1371600" y="4191000"/>
            <a:ext cx="693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dirty="0" smtClean="0">
                <a:hlinkClick r:id="rId5" tooltip="అల్లసాని పెద్దన"/>
              </a:rPr>
              <a:t>అల్లసాని పెద్దన</a:t>
            </a:r>
            <a:r>
              <a:rPr lang="te-IN" sz="2400" dirty="0" smtClean="0"/>
              <a:t>, కృష్ణదేవరాల ఆస్థానంలో ఆష్టదిగ్గజాలలో ఒకడు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28600"/>
            <a:ext cx="17860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2800" i="1" u="sng" dirty="0" smtClean="0"/>
              <a:t>ఇతివృత్తము</a:t>
            </a:r>
            <a:endParaRPr lang="te-IN" sz="2800" i="1" u="sng" dirty="0"/>
          </a:p>
        </p:txBody>
      </p:sp>
      <p:sp>
        <p:nvSpPr>
          <p:cNvPr id="3" name="Rectangle 2"/>
          <p:cNvSpPr/>
          <p:nvPr/>
        </p:nvSpPr>
        <p:spPr>
          <a:xfrm>
            <a:off x="1219200" y="838200"/>
            <a:ext cx="7620000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మారన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2" tooltip="మార్కండేయ పురాణం"/>
              </a:rPr>
              <a:t>మార్కండేయ పురాణంలో</a:t>
            </a:r>
            <a:r>
              <a:rPr lang="te-IN" sz="2400" dirty="0" smtClean="0"/>
              <a:t> 150 పద్యాలలో చెప్పిన విషయము. ఇది వరూధినీ, ప్రవరాఖ్యుల ప్రేమ కథతో మొదలై స్వారోచిషునితో ముగుస్తుంది.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కాశీ </a:t>
            </a:r>
            <a:r>
              <a:rPr lang="te-IN" sz="2400" dirty="0" smtClean="0"/>
              <a:t>నగరం దగ్గర ప్రవరుడనే పరమ నిష్టాగరిష్ఠుడైన </a:t>
            </a:r>
            <a:r>
              <a:rPr lang="te-IN" sz="2400" dirty="0" smtClean="0">
                <a:hlinkClick r:id="rId3" tooltip="బ్రాహ్మణుడు"/>
              </a:rPr>
              <a:t>బ్రాహ్మణుడు</a:t>
            </a:r>
            <a:r>
              <a:rPr lang="te-IN" sz="2400" dirty="0" smtClean="0"/>
              <a:t>, అతనికి అనుకూలవతియైన భార్య ఉండేవారు.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295400" y="4114800"/>
            <a:ext cx="7239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 వారు అతిథులను ఎంతగానో ఆదరించేవారు. వారి ఇంటికి వచ్చిన ఒక సిద్ధుడు ప్రవరునికి ఒక మహిమాన్వితమైన పసరును ఇచ్చాడు.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28600"/>
            <a:ext cx="7543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 </a:t>
            </a:r>
            <a:r>
              <a:rPr lang="te-IN" sz="2400" dirty="0" smtClean="0"/>
              <a:t>ఆ పసరు కాళ్ళకు పూసుకొని ఆ దివ్య ప్రభావం వలన ప్రవరుడు </a:t>
            </a:r>
            <a:r>
              <a:rPr lang="te-IN" sz="2400" dirty="0" smtClean="0">
                <a:hlinkClick r:id="rId2" tooltip="హిమాలయ"/>
              </a:rPr>
              <a:t>హిమాలయ</a:t>
            </a:r>
            <a:r>
              <a:rPr lang="te-IN" sz="2400" dirty="0" smtClean="0"/>
              <a:t> పర్వతాలకు పోయి అక్కడి సుందర దృశ్యాలను చూచి ఆనందిస్తాడు.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అయితే </a:t>
            </a:r>
            <a:r>
              <a:rPr lang="te-IN" sz="2400" dirty="0" smtClean="0"/>
              <a:t>ఎండకు ఆ పసరు మంచులో కరిగిపోయింది.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219200" y="2667000"/>
            <a:ext cx="754380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తిరుగి </a:t>
            </a:r>
            <a:r>
              <a:rPr lang="te-IN" sz="2400" dirty="0" smtClean="0"/>
              <a:t>పోయే ఉపాయం కోసం చూస్తున్న ప్రవరుడిని చూచు వరూధిని అనే అప్సరస మనసు పడింది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 </a:t>
            </a:r>
            <a:r>
              <a:rPr lang="te-IN" sz="2400" dirty="0" smtClean="0"/>
              <a:t>అయితే ప్రవరుడు ఆమెను తిరస్కరించి వెళ్ళిపోయాడు. 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457200"/>
            <a:ext cx="7467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కామవిరహంతో </a:t>
            </a:r>
            <a:r>
              <a:rPr lang="te-IN" sz="2400" dirty="0" smtClean="0"/>
              <a:t>ఉన్న వరూధినిని ఒక గంధర్వుడు ప్రవరుని వేషంలో సమీపించి తన కోరిక తీర్చుకున్నాడు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 </a:t>
            </a:r>
            <a:r>
              <a:rPr lang="te-IN" sz="2400" dirty="0" smtClean="0"/>
              <a:t>వారికి జన్మించిన స్వరోచి ఒక దేశానికి రాజయ్యాడు. ఆ స్వరోచి ఒకసారి వేటకు వెళ్ళి మనోరమ అనే యువతిని పెళ్ళాడాడు.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వారి </a:t>
            </a:r>
            <a:r>
              <a:rPr lang="te-IN" sz="2400" dirty="0" smtClean="0"/>
              <a:t>కొడుకే స్వారోచిష </a:t>
            </a:r>
            <a:r>
              <a:rPr lang="te-IN" sz="2400" dirty="0" smtClean="0">
                <a:hlinkClick r:id="rId2" tooltip="మనువు"/>
              </a:rPr>
              <a:t>మనువు</a:t>
            </a:r>
            <a:r>
              <a:rPr lang="te-IN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0" y="228600"/>
            <a:ext cx="22717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3200" b="1" i="1" u="sng" dirty="0" smtClean="0"/>
              <a:t>రచనా వైభవం</a:t>
            </a:r>
            <a:endParaRPr lang="te-IN" sz="32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1219200" y="914400"/>
            <a:ext cx="7696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మనుచరిత్రంలో </a:t>
            </a:r>
            <a:r>
              <a:rPr lang="te-IN" sz="2400" dirty="0" smtClean="0"/>
              <a:t>పెద్దన కథన కౌశలం, వర్ణనా చాతుర్యం పండితుల ప్రశంసలందుకొన్నాయి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 </a:t>
            </a:r>
            <a:r>
              <a:rPr lang="te-IN" sz="2400" dirty="0" smtClean="0"/>
              <a:t>పెద్దనను సమకాలికులు, అనంతర కవులు కూడా అనుసరించారు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 </a:t>
            </a:r>
            <a:r>
              <a:rPr lang="te-IN" sz="2400" dirty="0" smtClean="0"/>
              <a:t>మనుచరిత్రలోని కవితాశిల్పం </a:t>
            </a:r>
            <a:r>
              <a:rPr lang="te-IN" sz="2400" dirty="0" smtClean="0"/>
              <a:t>అద్వితీయం.అక్షరాలా </a:t>
            </a:r>
            <a:r>
              <a:rPr lang="te-IN" sz="2400" dirty="0" smtClean="0"/>
              <a:t>పెద్దన ఆంధ్ర ప్రబంధ కవితా పితామహుడే.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మనుచరిత్రలో </a:t>
            </a:r>
            <a:r>
              <a:rPr lang="te-IN" sz="2400" dirty="0" smtClean="0"/>
              <a:t>అనేక ఇతివృత్తాలున్నా గాని అందరినీ అలరించి పెద్దనకు కీర్తి తెచ్చిపెట్టినది వరూధినీ ప్రవరాఖ్యుల ఘట్టమే</a:t>
            </a:r>
            <a:r>
              <a:rPr lang="te-IN" sz="2400" dirty="0" smtClean="0"/>
              <a:t>.</a:t>
            </a:r>
            <a:endParaRPr lang="en-US" sz="2400" baseline="300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aseline="30000" dirty="0" smtClean="0"/>
              <a:t> </a:t>
            </a:r>
            <a:r>
              <a:rPr lang="te-IN" sz="2400" dirty="0" smtClean="0"/>
              <a:t> పెద్దన రచనలో ముఖ్యాంశాలు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304800"/>
            <a:ext cx="22236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ప్రబంధము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1143000" y="1143000"/>
            <a:ext cx="769620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తెలుగు </a:t>
            </a:r>
            <a:r>
              <a:rPr lang="te-IN" sz="2400" dirty="0" smtClean="0"/>
              <a:t>కవిత్వంలో 15వ శతాబ్ది నాటికి అభివృద్ధి చెందిన ప్రక్రియా భేదం ప్రబంధం.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ప్రకృష్టమైన </a:t>
            </a:r>
            <a:r>
              <a:rPr lang="te-IN" sz="2400" dirty="0" smtClean="0"/>
              <a:t>పదబంధమున్న </a:t>
            </a:r>
            <a:r>
              <a:rPr lang="te-IN" sz="2400" dirty="0" smtClean="0">
                <a:hlinkClick r:id="rId2" tooltip="కావ్యం"/>
              </a:rPr>
              <a:t>కావ్యం</a:t>
            </a:r>
            <a:r>
              <a:rPr lang="te-IN" sz="2400" dirty="0" smtClean="0"/>
              <a:t> </a:t>
            </a:r>
            <a:r>
              <a:rPr lang="te-IN" sz="2400" b="1" dirty="0" smtClean="0"/>
              <a:t>ప్రబంధము</a:t>
            </a:r>
            <a:r>
              <a:rPr lang="te-IN" sz="2400" dirty="0" smtClean="0"/>
              <a:t>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295400" y="2895600"/>
            <a:ext cx="7467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ప్రబంధమంటే </a:t>
            </a:r>
            <a:r>
              <a:rPr lang="te-IN" sz="2400" dirty="0" smtClean="0"/>
              <a:t>కావ్యమనే అర్థంలో </a:t>
            </a:r>
            <a:r>
              <a:rPr lang="te-IN" sz="2400" dirty="0" smtClean="0">
                <a:hlinkClick r:id="rId3" tooltip="తిక్కన"/>
              </a:rPr>
              <a:t>తిక్కన</a:t>
            </a:r>
            <a:r>
              <a:rPr lang="te-IN" sz="2400" dirty="0" smtClean="0"/>
              <a:t> తాను రచించిన 15 పర్వాలను ప్రబంధమండలి అన్నాడు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4" tooltip="ఎర్రన"/>
              </a:rPr>
              <a:t>ఎర్రనకు</a:t>
            </a:r>
            <a:r>
              <a:rPr lang="te-IN" sz="2400" dirty="0" smtClean="0"/>
              <a:t> 'ప్రబంధ పరమేశ్వరుడు' అనే బిరుదు ఉంది. అయితే ఈ ప్రబంధ శబ్దానికి ప్రక్రియపరమైన ప్రబంధ శబ్దానికి భేదం ఉంది. 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hlinkClick r:id="rId5" tooltip="నన్నెచోడుడు"/>
              </a:rPr>
              <a:t> </a:t>
            </a:r>
            <a:r>
              <a:rPr lang="te-IN" sz="2400" dirty="0" smtClean="0">
                <a:hlinkClick r:id="rId5" tooltip="నన్నెచోడుడు"/>
              </a:rPr>
              <a:t>నన్నెచోడుడు</a:t>
            </a:r>
            <a:r>
              <a:rPr lang="te-IN" sz="2400" dirty="0" smtClean="0"/>
              <a:t> అష్టాదశ వర్ణనలను పేర్కొనడమే కాక </a:t>
            </a:r>
            <a:r>
              <a:rPr lang="te-IN" sz="2400" dirty="0" smtClean="0">
                <a:hlinkClick r:id="rId6" tooltip="కుమార సంభవం"/>
              </a:rPr>
              <a:t>కుమార సంభవంలో</a:t>
            </a:r>
            <a:r>
              <a:rPr lang="te-IN" sz="2400" dirty="0" smtClean="0"/>
              <a:t> అనేక వర్ణనలు చేశాడు.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304800"/>
            <a:ext cx="75438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3200" b="1" i="1" u="sng" dirty="0" smtClean="0"/>
              <a:t>వర్ణనా కౌశలం</a:t>
            </a:r>
            <a:r>
              <a:rPr lang="te-IN" sz="2400" dirty="0" smtClean="0"/>
              <a:t> : హిమశైల వర్ణన, ఆరవ అశ్వాసంలో ఋతువర్ణనలు, యుద్ధ వర్ణనలు వంటి అనేక అద్భుతమైన వర్ణనలున్నాయి. ప్రబంధంలో ఉండవలసిన అష్టాదశవర్ణనలన్నీ ఇంచుమించుగా మనుచరిత్రలో కనబడుతాయి.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447800" y="3657600"/>
            <a:ext cx="6858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b="1" dirty="0" smtClean="0"/>
              <a:t>అటజని కాంచె భూమిసురు డంబర చుంబి శిరస్సరజ్ఝరీ</a:t>
            </a:r>
            <a:br>
              <a:rPr lang="te-IN" sz="2400" b="1" dirty="0" smtClean="0"/>
            </a:br>
            <a:r>
              <a:rPr lang="te-IN" sz="2400" b="1" dirty="0" smtClean="0"/>
              <a:t>పటల ముహుర్ముహుర్లుఠదభంగ తరంగ మృదంగ నిస్వన</a:t>
            </a:r>
            <a:br>
              <a:rPr lang="te-IN" sz="2400" b="1" dirty="0" smtClean="0"/>
            </a:br>
            <a:r>
              <a:rPr lang="te-IN" sz="2400" b="1" dirty="0" smtClean="0"/>
              <a:t>స్ఫుట నటనానుకూల పరిఫుల్ల కలాప కలాపి జాలమున్</a:t>
            </a:r>
            <a:br>
              <a:rPr lang="te-IN" sz="2400" b="1" dirty="0" smtClean="0"/>
            </a:br>
            <a:r>
              <a:rPr lang="te-IN" sz="2400" b="1" dirty="0" smtClean="0"/>
              <a:t>గటక చరత్కరేణు కరకంపిత సాలము శీత శైలమున్.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2438400" y="2819400"/>
            <a:ext cx="356860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dirty="0" smtClean="0"/>
              <a:t>మచ్చుకు ఈ పద్యం చూడండి.</a:t>
            </a: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28600"/>
            <a:ext cx="3474028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b="1" i="1" u="sng" dirty="0" smtClean="0"/>
              <a:t>పెద్దన మనుచరిత్రము నుండి.</a:t>
            </a:r>
            <a:endParaRPr lang="en-US" sz="24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1371600" y="1066800"/>
            <a:ext cx="75438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b="1" dirty="0" smtClean="0"/>
              <a:t>పాత్ర పోషణ</a:t>
            </a:r>
            <a:r>
              <a:rPr lang="te-IN" sz="2400" dirty="0" smtClean="0"/>
              <a:t> : వరూధినీ ప్రవరులు ఈనాటికీ మన సంభాషణలలో చోటు చేసుకోవడం పెద్దన పాత్ర పోషణలోని నైపుణ్యానికి చిహ్నం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371600" y="2209800"/>
            <a:ext cx="7467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b="1" dirty="0" smtClean="0"/>
              <a:t>రస పోషణ</a:t>
            </a:r>
            <a:r>
              <a:rPr lang="te-IN" sz="2400" dirty="0" smtClean="0"/>
              <a:t> : </a:t>
            </a:r>
            <a:r>
              <a:rPr lang="te-IN" sz="2400" dirty="0" smtClean="0">
                <a:hlinkClick r:id="rId2" tooltip="శృంగారం"/>
              </a:rPr>
              <a:t>శృంగారం</a:t>
            </a:r>
            <a:r>
              <a:rPr lang="te-IN" sz="2400" dirty="0" smtClean="0"/>
              <a:t>, శాంతం, </a:t>
            </a:r>
            <a:r>
              <a:rPr lang="te-IN" sz="2400" dirty="0" smtClean="0">
                <a:hlinkClick r:id="rId3" tooltip="ధర్మము"/>
              </a:rPr>
              <a:t>ధర్మం</a:t>
            </a:r>
            <a:r>
              <a:rPr lang="te-IN" sz="2400" dirty="0" smtClean="0"/>
              <a:t>, అద్భుతం, బీభత్సం వంటి అనేక రసాలు ఆయా వృత్తాంతాలలో పాత్రలకు తగినంత ఔచిత్యంతో పెద్దన పోషించాడు.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295400" y="3810000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అలంకారిక </a:t>
            </a:r>
            <a:r>
              <a:rPr lang="te-IN" sz="2400" dirty="0" smtClean="0"/>
              <a:t>రామణీయత : పాత్రలకు, సన్నివేశాలకు, రసానికి అనుగుణంగా అలంకారాలను ప్రయోగించాడు.</a:t>
            </a: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838200"/>
            <a:ext cx="7543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b="1" i="1" u="sng" dirty="0" smtClean="0"/>
              <a:t>కవితా శైలి </a:t>
            </a:r>
            <a:r>
              <a:rPr lang="te-IN" sz="2400" dirty="0" smtClean="0"/>
              <a:t>: "అల్లసానివారి అల్లిక జిగిబిగి" అనే నానుడి ఉంది. "జిగి" అంటే కాంతి. "బిగి" అంటే కూర్పు, పట్టు. అంటే పదాల ఎంపికలోను, సమాసాల కూర్పులోను, పద్యాల ఎత్తుగడలోను చక్కదనం, చిక్కదనం ఉంటాయన్నమాట</a:t>
            </a:r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228600"/>
            <a:ext cx="33650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3200" b="1" i="1" u="sng" dirty="0" smtClean="0"/>
              <a:t>ప్రశంసలు, విమర్శలు</a:t>
            </a:r>
            <a:endParaRPr lang="te-IN" sz="32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1219200" y="1066800"/>
            <a:ext cx="7543800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smtClean="0"/>
              <a:t> </a:t>
            </a:r>
            <a:r>
              <a:rPr lang="te-IN" sz="2400" b="1" dirty="0" smtClean="0"/>
              <a:t>చీమలమర్రి </a:t>
            </a:r>
            <a:r>
              <a:rPr lang="te-IN" sz="2400" b="1" dirty="0" smtClean="0"/>
              <a:t>బృందావనరావు</a:t>
            </a:r>
            <a:r>
              <a:rPr lang="te-IN" sz="2400" dirty="0" smtClean="0"/>
              <a:t> : </a:t>
            </a:r>
            <a:r>
              <a:rPr lang="te-IN" sz="2400" dirty="0" smtClean="0">
                <a:hlinkClick r:id="rId2" tooltip="మార్కండేయ పురాణం"/>
              </a:rPr>
              <a:t>మార్కండేయ పురాణం</a:t>
            </a:r>
            <a:r>
              <a:rPr lang="te-IN" sz="2400" dirty="0" smtClean="0"/>
              <a:t> లోని ఒక చిన్న కథను తీసుకొని, దాన్ని విస్తరించీ ప్రస్తరించీ ఒక అపూర్వ కళాఖండాన్ని శిల్పించాడు పెద్దన.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ఇది </a:t>
            </a:r>
            <a:r>
              <a:rPr lang="te-IN" sz="2400" dirty="0" smtClean="0"/>
              <a:t>నిజంగా అపూర్వమే. పెద్దనకు పూర్వం తెలుగులో అంత కచ్చితమైన ప్రమాణాలతో రచింపబడిన కావ్యం లేదు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 </a:t>
            </a:r>
            <a:r>
              <a:rPr lang="te-IN" sz="2400" dirty="0" smtClean="0"/>
              <a:t>పెద్దన తర్వాత కవుల్లో కూడా మనుచరిత్రమును అనుకరించి రాయబడిన కావ్యాలే ఎక్కువ.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295400" y="4800600"/>
            <a:ext cx="7543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 మనుచరిత్రమును పెద్దన గారి “సకలోహ వైభవ సనాధము” అనవల్సిందే. కొద్దో గొప్పో సాహిత్యజ్ఞానం ఉన్నవారికి మనుచరిత్రం లోని చాలా పద్యాలు కంఠతా ఉంటాయనేది అతిశయోక్తి కాదు. </a:t>
            </a:r>
            <a:endParaRPr 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381000"/>
            <a:ext cx="7696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.. కథా సంవిధానంలో గానీ, పాత్రల చిత్రణలో గానీ, సన్నివేశాలు కల్పించి సంభాషణలు నిర్వహించడంలో గానీ, పద్య నిర్వహణంలో గానీ దీనికి సాటి ఐన గ్రంథం నభూతో నభవిష్యతి అనీ అనిపించుకున్న కావ్యం ఈ మను చరిత్రము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 </a:t>
            </a:r>
            <a:r>
              <a:rPr lang="te-IN" sz="2400" dirty="0" smtClean="0"/>
              <a:t>అరుణాస్పదపురంలో ప్రవరుని గైహిక జీవనం, హిమాలయ ప్రాంతాల ప్రకృతి వర్ణన, వరూధినీ ప్రవరుల వాదోపవాదాలు గానీ, ఆమె దిగులు, ఆ తర్వాత ప్రకృతి వర్ణనా, స్వరోచి మృగయా వినోదం గానీ, ఎవరు ఎంతగా వర్ణించి చెప్పినా, రసజ్ఞుడైన పాఠకుడు, స్వయంగా చదివి అనుభవించే ఆనందం ముందు దిగదుడుపే</a:t>
            </a:r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0" y="228600"/>
            <a:ext cx="15119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3200" b="1" i="1" u="sng" dirty="0" smtClean="0"/>
              <a:t>విశేషాలు</a:t>
            </a:r>
            <a:endParaRPr lang="te-IN" sz="32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1295400" y="914400"/>
            <a:ext cx="7315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ఇది </a:t>
            </a:r>
            <a:r>
              <a:rPr lang="te-IN" sz="2400" dirty="0" smtClean="0"/>
              <a:t>తొలి తెలుగు ప్రబంధము, దీని తరువాత మొదలైనదే ప్రబంధ యుగము, తరువాతి ప్రబంధాలు దీని నుండి స్ఫూర్తిపొందినవే ఎక్కువగా ఉన్నాయి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ఇందు </a:t>
            </a:r>
            <a:r>
              <a:rPr lang="te-IN" sz="2400" dirty="0" smtClean="0"/>
              <a:t>మొత్తం ఆరు </a:t>
            </a:r>
            <a:r>
              <a:rPr lang="te-IN" sz="2400" dirty="0" smtClean="0">
                <a:hlinkClick r:id="rId2" tooltip="అశ్వాసాలు (పుట లేదు)"/>
              </a:rPr>
              <a:t>అశ్వాసాలు</a:t>
            </a:r>
            <a:r>
              <a:rPr lang="te-IN" sz="2400" dirty="0" smtClean="0"/>
              <a:t> ఉన్నాయి. ఈ ప్రబంధం తెలుగు పంచకావ్యాలలో మొదటిదిగా చెపుతారు.</a:t>
            </a:r>
            <a:endParaRPr lang="en-US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0" y="457200"/>
            <a:ext cx="22108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3200" b="1" i="1" u="sng" dirty="0" smtClean="0"/>
              <a:t>ఉదాహరణలు</a:t>
            </a:r>
            <a:endParaRPr lang="te-IN" sz="32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1371600" y="990600"/>
            <a:ext cx="2029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2400" b="1" u="sng" dirty="0" smtClean="0"/>
              <a:t>వినాయక ప్రార్థన</a:t>
            </a:r>
            <a:endParaRPr lang="en-US" sz="2400" b="1" u="sng" dirty="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447800" y="2286000"/>
            <a:ext cx="6781800" cy="19088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3920" tIns="4572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అంకముజేరి శైలతనయాస్తన దుగ్ధములానువేళ బా</a:t>
            </a: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: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ల్యాంకవిచేష్ట తొండమున అవ్వలిచన్‌ కబళింపబోయి ఆ</a:t>
            </a: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: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వంక కుచంబు గాన కహివల్లభహారము గాంచి వే మృణా</a:t>
            </a: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: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ళాంకురశంక నంటెడు గజాస్యుని కొల్తు నభీష్టసిద్ధికిన్</a:t>
            </a: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‌: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457200"/>
            <a:ext cx="2971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b="1" u="sng" dirty="0" smtClean="0"/>
              <a:t>హిమాలయ వర్ణన</a:t>
            </a:r>
            <a:endParaRPr lang="en-US" sz="2400" b="1" u="sng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600200" y="1524000"/>
            <a:ext cx="6553200" cy="338617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3920" tIns="4572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అటజనికాంచె భూమిసురు డంబరచుంబి శిర స్సర జ్ఝరీ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:</a:t>
            </a:r>
          </a:p>
          <a:p>
            <a:pPr marL="457200" marR="0" lvl="1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పటల ముహుర్ముహు ర్లుఠ దభంగ తరంగ మృదంగ నిస్వన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:</a:t>
            </a:r>
          </a:p>
          <a:p>
            <a:pPr marL="457200" marR="0" lvl="1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స్ఫుట నటనానుకూల పరిఫుల్ల కలాప కలాపిజాలమున్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‌:</a:t>
            </a:r>
          </a:p>
          <a:p>
            <a:pPr marL="457200" marR="0" lvl="1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కటకచరత్‌ కరేణు కర కంపిత సాలము శీతశైలమున్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‌: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371600" y="1524000"/>
            <a:ext cx="7162800" cy="283218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3920" tIns="4572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తలమే బ్రహ్మకు నైన నీనగమహత్త్వం బెన్న</a:t>
            </a: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? </a:t>
            </a:r>
            <a:r>
              <a:rPr kumimoji="0" lang="te-IN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నే నియ్యెడన్</a:t>
            </a: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:</a:t>
            </a:r>
          </a:p>
          <a:p>
            <a:pPr marL="457200" marR="0" lvl="1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గలచోద్యంబులు ఱేపు గన్గొనియెదన్ గా కేమి</a:t>
            </a: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, </a:t>
            </a:r>
            <a:r>
              <a:rPr kumimoji="0" lang="te-IN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నేఁ డేఁగెదన్</a:t>
            </a: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:</a:t>
            </a:r>
          </a:p>
          <a:p>
            <a:pPr marL="457200" marR="0" lvl="1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నలినీ బాంధవభానుతప్తరవికాంతస్యందినీహారకందళచూ</a:t>
            </a: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:</a:t>
            </a:r>
          </a:p>
          <a:p>
            <a:pPr marL="457200" marR="0" lvl="1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త్కారపరంపరల్ పయిపయిన్ మధ్యాహ్నమున్ దెల్పెడిన్</a:t>
            </a: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:.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304800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dirty="0" smtClean="0"/>
              <a:t>ఎండకు మంచు కరిగి దానితో పాదములకున్న </a:t>
            </a:r>
            <a:r>
              <a:rPr lang="te-IN" sz="2400" dirty="0" smtClean="0">
                <a:hlinkClick r:id="rId2" tooltip="పసరు"/>
              </a:rPr>
              <a:t>పసరు</a:t>
            </a:r>
            <a:r>
              <a:rPr lang="te-IN" sz="2400" dirty="0" smtClean="0"/>
              <a:t> కరిగి వెళ్ళుటకు అశక్తుడైనప్పుడు ఈ విధంగా చింతించును,</a:t>
            </a:r>
            <a:endParaRPr lang="en-US" sz="2400" dirty="0"/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371600" y="1981200"/>
            <a:ext cx="6553200" cy="338617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3920" tIns="4572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నను నిముసంబు గానక యున్న నూరెల్ల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:</a:t>
            </a:r>
          </a:p>
          <a:p>
            <a:pPr marL="457200" marR="0" lvl="1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నరయు మజ్జనకుఁ డెం తడలు నొక్కొ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:</a:t>
            </a:r>
          </a:p>
          <a:p>
            <a:pPr marL="457200" marR="0" lvl="1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ఎపుడు </a:t>
            </a:r>
            <a:r>
              <a:rPr kumimoji="0" lang="te-IN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సంధ్యలయందు</a:t>
            </a:r>
            <a:r>
              <a:rPr kumimoji="0" lang="te-I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 నిలు వెళ్ళనీక 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:</a:t>
            </a:r>
          </a:p>
          <a:p>
            <a:pPr marL="457200" marR="0" lvl="1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న్నోమెడు తల్లి యెంతొఱలు నొక్కొ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:</a:t>
            </a:r>
          </a:p>
          <a:p>
            <a:pPr marL="457200" marR="0" lvl="1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యనుకూల గతి నాదుమనసులో వర్తించు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28600"/>
            <a:ext cx="7848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hlinkClick r:id="rId2" tooltip="శ్రీనాథుడు"/>
              </a:rPr>
              <a:t> </a:t>
            </a:r>
            <a:r>
              <a:rPr lang="te-IN" sz="2400" dirty="0" smtClean="0">
                <a:hlinkClick r:id="rId2" tooltip="శ్రీనాథుడు"/>
              </a:rPr>
              <a:t>శ్రీనాథుడు</a:t>
            </a:r>
            <a:r>
              <a:rPr lang="te-IN" sz="2400" dirty="0" smtClean="0"/>
              <a:t>, </a:t>
            </a:r>
            <a:r>
              <a:rPr lang="te-IN" sz="2400" dirty="0" smtClean="0">
                <a:hlinkClick r:id="rId3" tooltip="పిల్లలమర్రి పినవీరభద్రుడు"/>
              </a:rPr>
              <a:t>పిల్లలమర్రి పినవీరభద్రుడు</a:t>
            </a:r>
            <a:r>
              <a:rPr lang="te-IN" sz="2400" dirty="0" smtClean="0"/>
              <a:t> అష్టాదశ వర్ణనల్లో కొన్నింటిని రసరమ్యంగా నిర్వహించారు.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కొన్ని </a:t>
            </a:r>
            <a:r>
              <a:rPr lang="te-IN" sz="2400" dirty="0" smtClean="0"/>
              <a:t>ప్రబంధ ప్రక్రియా లక్షణాలు లేకపోవడం వల్ల ఇవి ప్రబంధాలు కాలేకపోయాయి. 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hlinkClick r:id="rId4" tooltip="అల్లసాని పెద్దన"/>
              </a:rPr>
              <a:t> </a:t>
            </a:r>
            <a:r>
              <a:rPr lang="te-IN" sz="2400" dirty="0" smtClean="0">
                <a:hlinkClick r:id="rId4" tooltip="అల్లసాని పెద్దన"/>
              </a:rPr>
              <a:t>అల్లసాని </a:t>
            </a:r>
            <a:r>
              <a:rPr lang="te-IN" sz="2400" dirty="0" smtClean="0">
                <a:hlinkClick r:id="rId4" tooltip="అల్లసాని పెద్దన"/>
              </a:rPr>
              <a:t>పెద్దన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5" tooltip="మనుచరిత్ర"/>
              </a:rPr>
              <a:t>మనుచరిత్ర</a:t>
            </a:r>
            <a:r>
              <a:rPr lang="te-IN" sz="2400" dirty="0" smtClean="0"/>
              <a:t> రచనతో ప్రబంధ ప్రక్రియకు అంకురార్పణ జరిగింది.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143000" y="3657600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పెద్దన </a:t>
            </a:r>
            <a:r>
              <a:rPr lang="te-IN" sz="2400" dirty="0" smtClean="0"/>
              <a:t>రాసిన </a:t>
            </a:r>
            <a:r>
              <a:rPr lang="te-IN" sz="2400" dirty="0" smtClean="0">
                <a:hlinkClick r:id="rId5" tooltip="మనుచరిత్ర"/>
              </a:rPr>
              <a:t>మనుచరిత్ర</a:t>
            </a:r>
            <a:r>
              <a:rPr lang="te-IN" sz="2400" dirty="0" smtClean="0"/>
              <a:t> బహుళ ఆదరణ సంపాదించి ప్రక్రియగా ప్రబంధానికి రాజాదరణ సాధించిపెట్టింది.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066800" y="4826675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వచ్చిన </a:t>
            </a:r>
            <a:r>
              <a:rPr lang="te-IN" sz="2400" dirty="0" smtClean="0"/>
              <a:t>వసుచరిత్ర </a:t>
            </a:r>
            <a:r>
              <a:rPr lang="te-IN" sz="2400" dirty="0" smtClean="0">
                <a:hlinkClick r:id="rId5" tooltip="మనుచరిత్ర"/>
              </a:rPr>
              <a:t>మనుచరిత్ర</a:t>
            </a:r>
            <a:r>
              <a:rPr lang="te-IN" sz="2400" dirty="0" smtClean="0"/>
              <a:t>కు మించిన </a:t>
            </a:r>
            <a:r>
              <a:rPr lang="te-IN" sz="2400" dirty="0" smtClean="0">
                <a:hlinkClick r:id="rId6" tooltip="కవిత్వం"/>
              </a:rPr>
              <a:t>కవిత్వం</a:t>
            </a:r>
            <a:r>
              <a:rPr lang="te-IN" sz="2400" dirty="0" smtClean="0"/>
              <a:t> కలిగిన కావ్యమనే పేరు సంపాదించింది. </a:t>
            </a:r>
            <a:endParaRPr lang="en-US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752600" y="838200"/>
            <a:ext cx="5486400" cy="220970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3920" tIns="4572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కులకాంత విది నెంత కుందు నొక్కొ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:</a:t>
            </a:r>
          </a:p>
          <a:p>
            <a:pPr marL="457200" marR="0" lvl="1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కెడఁ దోడునీడ లై క్రీడించు సచ్ఛాత్రు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:</a:t>
            </a:r>
          </a:p>
          <a:p>
            <a:pPr marL="457200" marR="0" lvl="1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లింతకు నెంత చింతింతు రొక్కొ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743200" y="3124200"/>
            <a:ext cx="6400800" cy="2763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3920" tIns="4572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యతిథిసంతర్పణంబు లే మయ్యె నొక్కొ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:</a:t>
            </a:r>
          </a:p>
          <a:p>
            <a:pPr marL="457200" marR="0" lvl="1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యగ్ను లేమయ్యె నొక్కొ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, </a:t>
            </a:r>
            <a:r>
              <a:rPr kumimoji="0" lang="te-I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నిత్యంబు లైన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:</a:t>
            </a:r>
          </a:p>
          <a:p>
            <a:pPr marL="457200" marR="0" lvl="1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కృత్యముఁ బాపి దైవంబ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| </a:t>
            </a:r>
            <a:r>
              <a:rPr kumimoji="0" lang="te-I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కినుక నిట్లు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:</a:t>
            </a:r>
          </a:p>
          <a:p>
            <a:pPr marL="457200" marR="0" lvl="1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పాఱ వైచితె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 ? </a:t>
            </a:r>
            <a:r>
              <a:rPr kumimoji="0" lang="te-I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మిన్నులు పడ్డచోట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:.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533400"/>
            <a:ext cx="51812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3200" b="1" u="sng" dirty="0" smtClean="0"/>
              <a:t>నర్మగర్భంగా వరూధిని పలుకులు</a:t>
            </a:r>
            <a:endParaRPr lang="en-US" sz="3200" b="1" u="sng" dirty="0"/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828800" y="2286000"/>
            <a:ext cx="6934200" cy="19088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3920" tIns="4572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ఇంతలు కన్నులుండ తెరువెవ్వరి వేడెదు భూసురేంద్ర ఏ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: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కాంతమునందునున్న జవరాండ్ర నెపంబిడి పల్కరించు లా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: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గింతియ కాక నీవెరుగవే మునువచ్చిన త్రోవచొప్పు నీ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: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కింత భయంబులే కడుగ నెల్లిదమైతిమె మాటలేటికిన్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‌: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838200"/>
            <a:ext cx="55643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3200" b="1" u="sng" dirty="0" smtClean="0"/>
              <a:t>ప్రవరుడు వరూధినిని తిరస్కరించుట</a:t>
            </a:r>
            <a:endParaRPr lang="en-US" sz="3200" b="1" u="sng" dirty="0"/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1371600" y="2057400"/>
            <a:ext cx="7391400" cy="283218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3920" tIns="4572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ప్రాంచద్భూషణ బాహుమూలగతితో పాలిండ్లుపొంగార పై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:</a:t>
            </a:r>
          </a:p>
          <a:p>
            <a:pPr marL="457200" marR="0" lvl="1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యంచుల్‌ మోవగ కౌగిలించి యధరంబాసింప హా శ్రీహరీ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:</a:t>
            </a:r>
          </a:p>
          <a:p>
            <a:pPr marL="457200" marR="0" lvl="1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యంచున్‌ బ్రాహ్మణు డోరమోమిడి తదీయాంసద్వయం బంటి పొ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:</a:t>
            </a:r>
          </a:p>
          <a:p>
            <a:pPr marL="457200" marR="0" lvl="1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మ్మంచున్‌ ద్రోచె కలంచునే సతులమాయల్‌ ధీరచిత్తంబులన్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‌: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228600"/>
            <a:ext cx="29770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అల్లసాని పెద్దన</a:t>
            </a:r>
            <a:endParaRPr lang="te-IN" sz="4000" b="1" i="1" u="sng" dirty="0"/>
          </a:p>
        </p:txBody>
      </p:sp>
      <p:pic>
        <p:nvPicPr>
          <p:cNvPr id="3" name="Picture 2" descr="220px-Portrait_of_Allasani_Peddan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219200"/>
            <a:ext cx="3886200" cy="5175711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990599"/>
          <a:ext cx="6096000" cy="4876802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591128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e-IN" b="1" dirty="0"/>
                        <a:t>అల్లసాని పెద్దన</a:t>
                      </a:r>
                      <a:endParaRPr lang="te-IN" dirty="0"/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77818">
                <a:tc>
                  <a:txBody>
                    <a:bodyPr/>
                    <a:lstStyle/>
                    <a:p>
                      <a:pPr algn="l" fontAlgn="t"/>
                      <a:r>
                        <a:rPr lang="te-IN"/>
                        <a:t>జననం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e-IN"/>
                        <a:t>15, 16 శతాబ్దాల నడుమ</a:t>
                      </a:r>
                      <a:br>
                        <a:rPr lang="te-IN"/>
                      </a:br>
                      <a:r>
                        <a:rPr lang="te-IN"/>
                        <a:t>బళ్ళారి మండలం, దోరాల (దోర్ణాల) గ్రామం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591128">
                <a:tc>
                  <a:txBody>
                    <a:bodyPr/>
                    <a:lstStyle/>
                    <a:p>
                      <a:pPr algn="l" fontAlgn="t"/>
                      <a:r>
                        <a:rPr lang="te-IN"/>
                        <a:t>ఇతర పేర్లు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e-IN" u="none" strike="noStrike">
                          <a:solidFill>
                            <a:srgbClr val="0B0080"/>
                          </a:solidFill>
                          <a:hlinkClick r:id="rId2" tooltip="ఆంధ్ర కవితా పితామహుడు"/>
                        </a:rPr>
                        <a:t>ఆంధ్ర కవితా పితామహుడు</a:t>
                      </a:r>
                      <a:endParaRPr lang="te-IN"/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1034472">
                <a:tc>
                  <a:txBody>
                    <a:bodyPr/>
                    <a:lstStyle/>
                    <a:p>
                      <a:pPr algn="l" fontAlgn="t"/>
                      <a:r>
                        <a:rPr lang="te-IN" dirty="0"/>
                        <a:t>రచనలు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e-IN" u="none" strike="noStrike">
                          <a:solidFill>
                            <a:srgbClr val="0B0080"/>
                          </a:solidFill>
                          <a:hlinkClick r:id="rId3" tooltip="స్వారోచిషమనుసంభవము"/>
                        </a:rPr>
                        <a:t>స్వారోచిషమనుసంభవము</a:t>
                      </a:r>
                      <a:r>
                        <a:rPr lang="te-IN"/>
                        <a:t> లేదా </a:t>
                      </a:r>
                      <a:r>
                        <a:rPr lang="te-IN" u="none" strike="noStrike">
                          <a:solidFill>
                            <a:srgbClr val="0B0080"/>
                          </a:solidFill>
                          <a:hlinkClick r:id="rId4" tooltip="మనుచరిత్ర"/>
                        </a:rPr>
                        <a:t>మనుచరిత్ర</a:t>
                      </a:r>
                      <a:endParaRPr lang="te-IN"/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591128">
                <a:tc>
                  <a:txBody>
                    <a:bodyPr/>
                    <a:lstStyle/>
                    <a:p>
                      <a:pPr algn="l" fontAlgn="t"/>
                      <a:r>
                        <a:rPr lang="te-IN"/>
                        <a:t>గురువు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e-IN" u="none" strike="noStrike">
                          <a:solidFill>
                            <a:srgbClr val="A55858"/>
                          </a:solidFill>
                          <a:hlinkClick r:id="rId5" tooltip="శఠగోపయతి (పుట లేదు)"/>
                        </a:rPr>
                        <a:t>శఠగోపయతి</a:t>
                      </a:r>
                      <a:endParaRPr lang="te-IN"/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591128">
                <a:tc>
                  <a:txBody>
                    <a:bodyPr/>
                    <a:lstStyle/>
                    <a:p>
                      <a:pPr algn="l" fontAlgn="t"/>
                      <a:r>
                        <a:rPr lang="te-IN" dirty="0"/>
                        <a:t>ఆశ్రయమిచ్చిన రాజులు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e-IN" u="none" strike="noStrike" dirty="0">
                          <a:solidFill>
                            <a:srgbClr val="0B0080"/>
                          </a:solidFill>
                          <a:hlinkClick r:id="rId6" tooltip="శ్రీ కృష్ణదేవ రాయలు"/>
                        </a:rPr>
                        <a:t>శ్రీ కృష్ణదేవ రాయలు</a:t>
                      </a:r>
                      <a:endParaRPr lang="te-IN" dirty="0"/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533400"/>
            <a:ext cx="723900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ఆంధ్ర </a:t>
            </a:r>
            <a:r>
              <a:rPr lang="te-IN" sz="2400" dirty="0" smtClean="0"/>
              <a:t>కవితా పితామహునిగా పేరుగాంచిన </a:t>
            </a:r>
            <a:r>
              <a:rPr lang="te-IN" sz="2400" b="1" dirty="0" smtClean="0"/>
              <a:t>అల్లసాని పెద్దన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2" tooltip="శ్రీ కృష్ణదేవరాయలు"/>
              </a:rPr>
              <a:t>శ్రీ కృష్ణదేవరాయల</a:t>
            </a:r>
            <a:r>
              <a:rPr lang="te-IN" sz="2400" dirty="0" smtClean="0"/>
              <a:t> ఆస్తానంలోని </a:t>
            </a:r>
            <a:r>
              <a:rPr lang="te-IN" sz="2400" dirty="0" smtClean="0">
                <a:hlinkClick r:id="rId3" tooltip="అష్టదిగ్గజములు"/>
              </a:rPr>
              <a:t>అష్టదిగ్గజములలో</a:t>
            </a:r>
            <a:r>
              <a:rPr lang="te-IN" sz="2400" dirty="0" smtClean="0"/>
              <a:t> అగ్రగణ్యుడు.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సంస్కృతాంధ్ర </a:t>
            </a:r>
            <a:r>
              <a:rPr lang="te-IN" sz="2400" dirty="0" smtClean="0"/>
              <a:t>కవిత్వం ఎలా ఉండవలెను అని ఒక </a:t>
            </a:r>
            <a:r>
              <a:rPr lang="te-IN" sz="2400" dirty="0" smtClean="0">
                <a:hlinkClick r:id="rId4" tooltip="ఉత్పలమాల"/>
              </a:rPr>
              <a:t>ఉత్పలమాల</a:t>
            </a:r>
            <a:r>
              <a:rPr lang="te-IN" sz="2400" dirty="0" smtClean="0"/>
              <a:t> చెప్పి రాయల చేత సన్మానం </a:t>
            </a:r>
            <a:r>
              <a:rPr lang="te-IN" sz="2400" dirty="0" smtClean="0">
                <a:hlinkClick r:id="rId5" tooltip="గండపెండేరం"/>
              </a:rPr>
              <a:t>గండపెండేరం</a:t>
            </a:r>
            <a:r>
              <a:rPr lang="te-IN" sz="2400" dirty="0" smtClean="0"/>
              <a:t> తొడిగించుకున్నవాడు.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ఇతడు </a:t>
            </a:r>
            <a:r>
              <a:rPr lang="te-IN" sz="2400" dirty="0" smtClean="0"/>
              <a:t>రచించిన </a:t>
            </a:r>
            <a:r>
              <a:rPr lang="te-IN" sz="2400" dirty="0" smtClean="0">
                <a:hlinkClick r:id="rId6" tooltip="మనుచరిత్ర"/>
              </a:rPr>
              <a:t>మనుచరిత్ర</a:t>
            </a:r>
            <a:r>
              <a:rPr lang="te-IN" sz="2400" dirty="0" smtClean="0"/>
              <a:t> ఆంధ్రవాఙ్మయములో ప్రథమ </a:t>
            </a:r>
            <a:r>
              <a:rPr lang="te-IN" sz="2400" dirty="0" smtClean="0">
                <a:hlinkClick r:id="rId7" tooltip="ప్రబంధము"/>
              </a:rPr>
              <a:t>ప్రబంధముగా</a:t>
            </a:r>
            <a:r>
              <a:rPr lang="te-IN" sz="2400" dirty="0" smtClean="0"/>
              <a:t> ప్రసిద్ధికెక్కినది.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ఇతను </a:t>
            </a:r>
            <a:r>
              <a:rPr lang="te-IN" sz="2400" dirty="0" smtClean="0"/>
              <a:t>కవి మాత్రమే కాక రాచకార్యాలలో కూడా రాయలవారికి సలహాలు ఇచ్చువాడు అందుకే ఇతనిని పెద్దనామాత్యుడు అని కూడా అంటారు. </a:t>
            </a:r>
            <a:endParaRPr lang="en-US" sz="2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533400"/>
            <a:ext cx="7239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 ఒక గొప్ప యాంధ్రకవి. ఇతఁడు </a:t>
            </a:r>
            <a:r>
              <a:rPr lang="te-IN" sz="2400" dirty="0" smtClean="0">
                <a:hlinkClick r:id="rId2" tooltip="బళ్లారి"/>
              </a:rPr>
              <a:t>బళ్లారి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3" tooltip="కడప జిల్లా"/>
              </a:rPr>
              <a:t>కడప జిల్లాలప్రాంతములయందు</a:t>
            </a:r>
            <a:r>
              <a:rPr lang="te-IN" sz="2400" dirty="0" smtClean="0"/>
              <a:t> దూపాడు అను దేశంబున దొరాళ అను గ్రామం వాసస్థలముగా కలవాఁడు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 </a:t>
            </a:r>
            <a:r>
              <a:rPr lang="te-IN" sz="2400" dirty="0" smtClean="0"/>
              <a:t>ఈయన శాలివాహనశకము 1430 సంవత్సరమున జన్మించినట్లు తెలియఁబడుచున్నది.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కృష్ణదేవరాయలవారి </a:t>
            </a:r>
            <a:r>
              <a:rPr lang="te-IN" sz="2400" dirty="0" smtClean="0"/>
              <a:t>ఆస్థానపండితులు ఎనమండ్రలోను ఈతఁడు ఒక్కఁడు అయి ఉండినదికాక ఆరాజుచే </a:t>
            </a:r>
            <a:r>
              <a:rPr lang="te-IN" sz="2400" dirty="0" smtClean="0">
                <a:hlinkClick r:id="rId4" tooltip="ఆంధ్రకవితాపితామహుఁడు (పుట లేదు)"/>
              </a:rPr>
              <a:t>ఆంధ్రకవితాపితామహుఁడు</a:t>
            </a:r>
            <a:r>
              <a:rPr lang="te-IN" sz="2400" dirty="0" smtClean="0"/>
              <a:t> అను బిరుదాంకము సహితము పడసెను.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ఈతనికృతి </a:t>
            </a:r>
            <a:r>
              <a:rPr lang="te-IN" sz="2400" dirty="0" smtClean="0"/>
              <a:t>స్వారోచిషమనుసంభవము. ఇది మిక్కిలి ప్రౌఢకావ్యము.</a:t>
            </a:r>
            <a:endParaRPr lang="en-US" sz="24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609600"/>
            <a:ext cx="7010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అల్లసాని </a:t>
            </a:r>
            <a:r>
              <a:rPr lang="te-IN" sz="2400" dirty="0" smtClean="0"/>
              <a:t>వారిదే ప్రాంతం అన్న విషయం ప్రసక్తికి వచ్చినపుడు వేటూరు ప్రభాకరశాస్త్రిగారు ‘బళ్లారి ప్రాంతమందలి దోపాడు పరగణాలోని దోరాల గ్రామమీతని వాసస్థలము’ అన్నారు (సింహావలోకనము).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కాని </a:t>
            </a:r>
            <a:r>
              <a:rPr lang="te-IN" sz="2400" dirty="0" smtClean="0"/>
              <a:t>పరిశోధకులు అధిక సంఖ్యాకులు పెద్దన కోకటం గ్రామమన్నారు. వై.యస్‌.ఆర్‌ (కడప) జిల్లాలోని కమలాపురానికి సమీపంలో కోకట గ్రామం ఉంది.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ఆ </a:t>
            </a:r>
            <a:r>
              <a:rPr lang="te-IN" sz="2400" dirty="0" smtClean="0"/>
              <a:t>గ్రామంలో సకలేశ్వరుడూ ఉన్నాడు. ప్రక్కన పెద్దనపాడు ఉంది. ఆయన పేరు మీదనే </a:t>
            </a:r>
            <a:r>
              <a:rPr lang="te-IN" sz="2400" dirty="0" smtClean="0">
                <a:hlinkClick r:id="rId2" tooltip="పెద్దనపాడు"/>
              </a:rPr>
              <a:t>పెద్దనపాడు</a:t>
            </a:r>
            <a:r>
              <a:rPr lang="te-IN" sz="2400" dirty="0" smtClean="0"/>
              <a:t> ఏర్పడిందంటారు</a:t>
            </a:r>
            <a:r>
              <a:rPr lang="te-IN" sz="2400" baseline="30000" dirty="0" smtClean="0">
                <a:hlinkClick r:id="rId3"/>
              </a:rPr>
              <a:t>[1</a:t>
            </a:r>
            <a:r>
              <a:rPr lang="te-IN" sz="2400" baseline="30000" dirty="0" smtClean="0">
                <a:hlinkClick r:id="rId3"/>
              </a:rPr>
              <a:t>]</a:t>
            </a:r>
            <a:r>
              <a:rPr lang="te-IN" sz="2400" dirty="0" smtClean="0"/>
              <a:t>.</a:t>
            </a:r>
            <a:endParaRPr lang="te-IN" sz="2400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0" y="304800"/>
            <a:ext cx="17107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రచనలు</a:t>
            </a:r>
            <a:endParaRPr lang="te-IN" sz="4000" b="1" i="1" u="sng" dirty="0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1828800" y="1447800"/>
            <a:ext cx="4648200" cy="33720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50784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te-IN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Gautami"/>
                <a:hlinkClick r:id="rId2" tooltip="స్వారోచిషమనుసంభవము"/>
              </a:rPr>
              <a:t>స్వారోచిషమనుసంభవము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(</a:t>
            </a:r>
            <a:r>
              <a:rPr kumimoji="0" lang="te-I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మనుచరిత్ర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అలభ్య రచనలు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Gautam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te-I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హరికథాసారము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te-I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రామస్తవరాజము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te-I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అద్వైత సిద్ధాంతము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te-I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చాటు పద్యాలు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52400"/>
            <a:ext cx="208422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400" b="1" i="1" u="sng" dirty="0" smtClean="0"/>
              <a:t>లక్షణాలు</a:t>
            </a:r>
            <a:endParaRPr lang="te-IN" sz="44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1295400" y="914400"/>
            <a:ext cx="74676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b="1" dirty="0" smtClean="0"/>
              <a:t>ప్రబంధ లక్షణాలను పలువురు విమర్శకులు ఇలా వివరించారు.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1371600" y="1752600"/>
            <a:ext cx="701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b="1" i="1" u="sng" dirty="0" smtClean="0">
                <a:hlinkClick r:id="rId2" tooltip="పింగళి లక్ష్మీకాంతం"/>
              </a:rPr>
              <a:t>పింగళి లక్ష్మీకాంతం</a:t>
            </a:r>
            <a:r>
              <a:rPr lang="te-IN" sz="2400" dirty="0" smtClean="0"/>
              <a:t>: ప్రబంధమునకు ఏక నాయకాశ్రయత్వము, దానితోపాటు వస్త్వైక్యము ప్రధాన ధర్మములు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 </a:t>
            </a:r>
            <a:r>
              <a:rPr lang="te-IN" sz="2400" dirty="0" smtClean="0"/>
              <a:t>ప్రబంధము అష్టాదశ వర్ణనాత్మకమై యుండవలెను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524000" y="3810000"/>
            <a:ext cx="7620000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 అందు శృంగారము ప్రధాన రసము.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ఆవశ్యకతను </a:t>
            </a:r>
            <a:r>
              <a:rPr lang="te-IN" sz="2400" dirty="0" smtClean="0"/>
              <a:t>బట్టి తక్కిన రసములు గౌణములు కావచ్చును. ఆలంకారిక శైలి ప్రబంధమునకు జీవము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 </a:t>
            </a:r>
            <a:r>
              <a:rPr lang="te-IN" sz="2400" dirty="0" smtClean="0"/>
              <a:t>ప్రబంధము భాషాంతరీకరణము కాకూడదు. </a:t>
            </a:r>
            <a:endParaRPr lang="en-US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304800"/>
            <a:ext cx="7620000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 స్వతంత్ర రచనయై యుండవలెను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 </a:t>
            </a:r>
            <a:r>
              <a:rPr lang="te-IN" sz="2400" dirty="0" smtClean="0"/>
              <a:t>పదునారవ శతాబ్ది ఆది నుండి వెలువడిన మనుచరిత్రాది కావ్యములన్నిటికి పైన పేర్కొన్న లక్షణములన్నియు సమగ్రముగా పట్టినను, పట్టకున్నాను, స్వతంత్ర రచనలగుట చేతను, ఆలంకారిక శైలీ శోభితములగుట చేతను అవన్నియు ప్రబంధములుగానే పరిగణింపబడినవి.</a:t>
            </a:r>
            <a:r>
              <a:rPr lang="te-IN" sz="2400" u="sng" baseline="30000" dirty="0" smtClean="0">
                <a:hlinkClick r:id="rId2"/>
              </a:rPr>
              <a:t>[1]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381000"/>
            <a:ext cx="7467600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3200" b="1" i="1" u="sng" dirty="0" smtClean="0"/>
              <a:t>కాకర్ల వెంకట రామ నరసింహము</a:t>
            </a:r>
            <a:r>
              <a:rPr lang="te-IN" sz="2400" dirty="0" smtClean="0"/>
              <a:t>: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కథైక్యమును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2" tooltip="అష్టాదశ వర్ణనలు"/>
              </a:rPr>
              <a:t>అష్టాదశ</a:t>
            </a:r>
            <a:r>
              <a:rPr lang="te-IN" sz="2400" dirty="0" smtClean="0"/>
              <a:t> వర్ణనలును గలిగి శృంగార రస ప్రధానమై, అర్థాతిశాయియైన శబ్దమును గ్రహించి యాలంకారిక సాంకేతికములకు విధేయమై, ఆనాటి విస్తృతిగల యితివృత్తముతో, భాషాంతరీకరణముగాక, స్వతంత్రరచనయేయైన తెలుగు కావ్యము ప్రబంధము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 </a:t>
            </a:r>
            <a:r>
              <a:rPr lang="te-IN" sz="2400" dirty="0" smtClean="0"/>
              <a:t>అయితే పైని వివరించిన లక్షణములు కొన్ని ప్రబంధములందు గానరాకున్నను నాయా యుగధర్మ ప్రాధాన్యము బట్టియు, రచనా ధోరణి బట్టియు నవియు బ్రబంధనామముననే వ్యవహరింపబడుచున్నవి.</a:t>
            </a:r>
            <a:r>
              <a:rPr lang="te-IN" sz="2400" baseline="30000" dirty="0" smtClean="0">
                <a:hlinkClick r:id="rId3"/>
              </a:rPr>
              <a:t>[2]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52400"/>
            <a:ext cx="7620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3200" dirty="0" smtClean="0">
                <a:hlinkClick r:id="rId2" tooltip="దివాకర్ల వేంకటావధాని"/>
              </a:rPr>
              <a:t>దివాకర్ల వేంకటావధాని</a:t>
            </a:r>
            <a:r>
              <a:rPr lang="te-IN" sz="3200" dirty="0" smtClean="0"/>
              <a:t>: </a:t>
            </a:r>
            <a:r>
              <a:rPr lang="te-IN" sz="2400" dirty="0" smtClean="0"/>
              <a:t>ధీరోదాత్త నాయకములును, </a:t>
            </a:r>
            <a:r>
              <a:rPr lang="te-IN" sz="2400" dirty="0" smtClean="0">
                <a:hlinkClick r:id="rId3" tooltip="శృంగారం"/>
              </a:rPr>
              <a:t>శృంగార</a:t>
            </a:r>
            <a:r>
              <a:rPr lang="te-IN" sz="2400" dirty="0" smtClean="0"/>
              <a:t> రస ప్రధానములును, పంచమాశ్వాస పరిమితములును ఐన కావ్యములు ఆలంకారిక శైలిలో వ్రాయబడినవి- వీటికే ప్రబంధములని పేరు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295400" y="2590800"/>
            <a:ext cx="75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3200" b="1" i="1" u="sng" dirty="0" smtClean="0">
                <a:hlinkClick r:id="rId4" tooltip="సి.నారాయణరెడ్డి"/>
              </a:rPr>
              <a:t>సి.నారాయణరెడ్డి</a:t>
            </a:r>
            <a:r>
              <a:rPr lang="te-IN" sz="3200" b="1" i="1" u="sng" dirty="0" smtClean="0"/>
              <a:t>: </a:t>
            </a:r>
            <a:r>
              <a:rPr lang="te-IN" sz="2400" dirty="0" smtClean="0"/>
              <a:t>ప్రబంధము యొక్క లక్షణములు నాలుగు.</a:t>
            </a:r>
            <a:endParaRPr lang="en-US" sz="2400" dirty="0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219200" y="3429001"/>
            <a:ext cx="7696200" cy="2763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3920" tIns="4572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ఒకటి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: </a:t>
            </a:r>
            <a:r>
              <a:rPr kumimoji="0" lang="te-I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కథానాయకుని యొక్క తృతీయ పురుషార్థమునకు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(</a:t>
            </a:r>
            <a:r>
              <a:rPr kumimoji="0" lang="te-I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కామమునకు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 </a:t>
            </a:r>
            <a:r>
              <a:rPr kumimoji="0" lang="te-I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చెంది ప్రాయికముగా తద్వివాహ సంబంధియగుట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marL="457200" marR="0" lvl="1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Gautami"/>
              </a:rPr>
              <a:t>రెండు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: </a:t>
            </a:r>
            <a:r>
              <a:rPr kumimoji="0" lang="te-I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శృంగారము అంగీరసముగా నుండుట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295400" y="381000"/>
            <a:ext cx="7239000" cy="11701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3920" tIns="4572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Gautami"/>
              </a:rPr>
              <a:t>మూడు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charset="0"/>
              </a:rPr>
              <a:t>: </a:t>
            </a:r>
            <a:r>
              <a:rPr kumimoji="0" lang="te-IN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charset="0"/>
              </a:rPr>
              <a:t>వర్ణన బాహుళ్యము కలిగియుండుట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charset="0"/>
              </a:rPr>
              <a:t>.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e-IN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Gautami"/>
              </a:rPr>
              <a:t>నాలుగు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charset="0"/>
              </a:rPr>
              <a:t>: </a:t>
            </a:r>
            <a:r>
              <a:rPr kumimoji="0" lang="te-IN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charset="0"/>
              </a:rPr>
              <a:t>రీతి ప్రాధాన్యము కలిగి యుండుట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charset="0"/>
              </a:rPr>
              <a:t>.</a:t>
            </a:r>
            <a:r>
              <a:rPr kumimoji="0" lang="en-US" sz="2400" b="0" i="0" u="none" strike="noStrike" cap="none" normalizeH="0" baseline="30000" smtClean="0">
                <a:ln>
                  <a:noFill/>
                </a:ln>
                <a:solidFill>
                  <a:srgbClr val="0B0080"/>
                </a:solidFill>
                <a:effectLst/>
                <a:latin typeface="Georgia" pitchFamily="18" charset="0"/>
                <a:cs typeface="Arial" charset="0"/>
                <a:hlinkClick r:id="rId2"/>
              </a:rPr>
              <a:t>[4]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1066800"/>
            <a:ext cx="75438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3200" b="1" i="1" u="sng" dirty="0" smtClean="0">
                <a:hlinkClick r:id="rId3" tooltip="వెల్చేరు నారాయణరావు"/>
              </a:rPr>
              <a:t>వెల్చేరు </a:t>
            </a:r>
            <a:r>
              <a:rPr lang="te-IN" sz="3200" b="1" i="1" u="sng" dirty="0" smtClean="0">
                <a:hlinkClick r:id="rId3" tooltip="వెల్చేరు నారాయణరావు"/>
              </a:rPr>
              <a:t>నారాయణరావు</a:t>
            </a:r>
            <a:r>
              <a:rPr lang="te-IN" sz="3200" b="1" i="1" u="sng" dirty="0" smtClean="0"/>
              <a:t>: </a:t>
            </a:r>
            <a:r>
              <a:rPr lang="te-IN" sz="2400" dirty="0" smtClean="0"/>
              <a:t>పురాణామార్గం కథనమార్గం, ప్రబంధమార్గం వర్ణనమార్గం. ప్రబంధానికీ, పురానానికి తేడా కథనం వర్ణన-వీటి ఎక్కువ తక్కువలలో మాత్రమే వుందనే అభిప్రాయం బలపడింది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4200" y="304800"/>
            <a:ext cx="28280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చరిత్ర రచనలో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1295400" y="838200"/>
            <a:ext cx="7543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తెలుగు </a:t>
            </a:r>
            <a:r>
              <a:rPr lang="te-IN" sz="2400" dirty="0" smtClean="0"/>
              <a:t>ప్రబంధాలకు అప్పటి స్థితిగతులను కాక కవుల ఊహాలోకాలనే అద్దంపట్టాయన్న అపప్రధ ఉన్నా చాలామంది పండితులు, చరిత్రకారులు వీటికి చరిత్ర రచనలో ఎంత ప్రాధాన్యత ఉందో, ఆనాటి స్థితిగతులు ప్రబంధాల్లో ఎలా ప్రతిబింబించాయో వివరించారు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371600" y="3505200"/>
            <a:ext cx="7467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ప్రబంధ </a:t>
            </a:r>
            <a:r>
              <a:rPr lang="te-IN" sz="2400" dirty="0" smtClean="0"/>
              <a:t>యుగంగా వర్దిల్లిన విజయనగర సామ్రాజ్య కాలంలోని ఆచారాలు, వ్యవహారాలు, జీవనశైలి వంటివాటికి ప్రబంధాలు ప్రతిబింబాలుగా నిలిచాయి. 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452</TotalTime>
  <Words>791</Words>
  <Application>Microsoft Office PowerPoint</Application>
  <PresentationFormat>On-screen Show (4:3)</PresentationFormat>
  <Paragraphs>160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Solstice</vt:lpstr>
      <vt:lpstr>P.R.GOVT.DEGREE. COLLEGE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41</cp:revision>
  <dcterms:created xsi:type="dcterms:W3CDTF">2006-08-16T00:00:00Z</dcterms:created>
  <dcterms:modified xsi:type="dcterms:W3CDTF">2020-04-21T16:12:05Z</dcterms:modified>
</cp:coreProperties>
</file>