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5"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te.wikipedia.org/wiki/%E0%B0%95%E0%B1%8B%E0%B0%AA%E0%B0%82"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te.wikipedia.org/wiki/%E0%B0%9A%E0%B0%BF%E0%B0%A4%E0%B1%8D%E0%B0%B0%E0%B0%95%E0%B0%B3"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te.wikipedia.org/wiki/%E0%B0%B6%E0%B0%BF%E0%B0%B2%E0%B1%8D%E0%B0%AA%E0%B0%95%E0%B0%B3" TargetMode="External"/><Relationship Id="rId3" Type="http://schemas.openxmlformats.org/officeDocument/2006/relationships/hyperlink" Target="https://te.wikipedia.org/wiki/%E0%B0%85%E0%B0%B7%E0%B1%8D%E0%B0%9F%E0%B0%B5%E0%B0%BF%E0%B0%A7_%E0%B0%A8%E0%B0%BE%E0%B0%AF%E0%B0%BF%E0%B0%95%E0%B0%B2%E0%B1%81" TargetMode="External"/><Relationship Id="rId7" Type="http://schemas.openxmlformats.org/officeDocument/2006/relationships/hyperlink" Target="https://te.wikipedia.org/wiki/%E0%B0%9A%E0%B0%BF%E0%B0%A4%E0%B1%8D%E0%B0%B0%E0%B0%95%E0%B0%B3" TargetMode="External"/><Relationship Id="rId2" Type="http://schemas.openxmlformats.org/officeDocument/2006/relationships/hyperlink" Target="https://te.wikipedia.org/w/index.php?title=%E0%B0%85%E0%B0%B7%E0%B1%8D%E0%B0%9F%E0%B0%B5%E0%B0%BF%E0%B0%A7_%E0%B0%B6%E0%B1%83%E0%B0%82%E0%B0%97%E0%B0%BE%E0%B0%B0_%E0%B0%A8%E0%B0%BE%E0%B0%AF%E0%B0%BF%E0%B0%95%E0%B0%B2%E0%B1%81&amp;redirect=no" TargetMode="External"/><Relationship Id="rId1" Type="http://schemas.openxmlformats.org/officeDocument/2006/relationships/slideLayout" Target="../slideLayouts/slideLayout7.xml"/><Relationship Id="rId6" Type="http://schemas.openxmlformats.org/officeDocument/2006/relationships/hyperlink" Target="https://te.wikipedia.org/wiki/%E0%B0%A8%E0%B0%BE%E0%B0%AF%E0%B0%BF%E0%B0%95" TargetMode="External"/><Relationship Id="rId5" Type="http://schemas.openxmlformats.org/officeDocument/2006/relationships/hyperlink" Target="https://te.wikipedia.org/wiki/%E0%B0%A8%E0%B0%BE%E0%B0%9F%E0%B1%8D%E0%B0%AF_%E0%B0%B6%E0%B0%BE%E0%B0%B8%E0%B1%8D%E0%B0%A4%E0%B1%8D%E0%B0%B0%E0%B0%82" TargetMode="External"/><Relationship Id="rId4" Type="http://schemas.openxmlformats.org/officeDocument/2006/relationships/hyperlink" Target="https://te.wikipedia.org/w/index.php?title=%E0%B0%AD%E0%B0%B0%E0%B0%A4_%E0%B0%AE%E0%B1%81%E0%B0%A8%E0%B0%BF&amp;action=edit&amp;redlink=1" TargetMode="External"/><Relationship Id="rId9" Type="http://schemas.openxmlformats.org/officeDocument/2006/relationships/hyperlink" Target="https://te.wikipedia.org/wiki/%E0%B0%AD%E0%B0%BE%E0%B0%B0%E0%B0%A4%E0%B1%80%E0%B0%AF_%E0%B0%B6%E0%B0%BE%E0%B0%B8%E0%B1%8D%E0%B0%A4%E0%B1%8D%E0%B0%B0%E0%B1%80%E0%B0%AF_%E0%B0%A8%E0%B1%83%E0%B0%A4%E0%B1%8D%E0%B0%AF%E0%B0%82"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te.wikipedia.org/wiki/%E0%B0%9C%E0%B0%AF%E0%B0%A6%E0%B1%87%E0%B0%B5%E0%B1%81%E0%B0%A1%E0%B1%81" TargetMode="External"/><Relationship Id="rId3" Type="http://schemas.openxmlformats.org/officeDocument/2006/relationships/hyperlink" Target="https://te.wikipedia.org/wiki/%E0%B0%95%E0%B1%87%E0%B0%B6%E0%B0%B5%E0%B0%A6%E0%B0%BE%E0%B0%B8%E0%B1%81" TargetMode="External"/><Relationship Id="rId7" Type="http://schemas.openxmlformats.org/officeDocument/2006/relationships/hyperlink" Target="https://te.wikipedia.org/w/index.php?title=%E0%B0%B0%E0%B0%BE%E0%B0%97%E0%B0%AE%E0%B0%BE%E0%B0%B2_%E0%B0%9A%E0%B0%BF%E0%B0%A4%E0%B1%8D%E0%B0%B0%E0%B0%BE%E0%B0%B2%E0%B1%81&amp;action=edit&amp;redlink=1" TargetMode="External"/><Relationship Id="rId2" Type="http://schemas.openxmlformats.org/officeDocument/2006/relationships/hyperlink" Target="https://te.wikipedia.org/w/index.php?title=%E0%B0%95%E0%B0%BE%E0%B0%AE%E0%B0%B6%E0%B0%BE%E0%B0%B8%E0%B1%8D%E0%B0%A4%E0%B1%8D%E0%B0%B0&amp;action=edit&amp;redlink=1" TargetMode="External"/><Relationship Id="rId1" Type="http://schemas.openxmlformats.org/officeDocument/2006/relationships/slideLayout" Target="../slideLayouts/slideLayout7.xml"/><Relationship Id="rId6" Type="http://schemas.openxmlformats.org/officeDocument/2006/relationships/hyperlink" Target="https://te.wikipedia.org/wiki/%E0%B0%B6%E0%B0%BF%E0%B0%B2%E0%B1%8D%E0%B0%AA%E0%B0%95%E0%B0%B3" TargetMode="External"/><Relationship Id="rId5" Type="http://schemas.openxmlformats.org/officeDocument/2006/relationships/hyperlink" Target="https://te.wikipedia.org/wiki/%E0%B0%B8%E0%B0%BE%E0%B0%B9%E0%B0%BF%E0%B0%A4%E0%B1%8D%E0%B0%AF%E0%B0%82" TargetMode="External"/><Relationship Id="rId4" Type="http://schemas.openxmlformats.org/officeDocument/2006/relationships/hyperlink" Target="https://te.wikipedia.org/wiki/%E0%B0%9A%E0%B0%BF%E0%B0%A4%E0%B1%8D%E0%B0%B0%E0%B0%95%E0%B0%B3" TargetMode="External"/><Relationship Id="rId9" Type="http://schemas.openxmlformats.org/officeDocument/2006/relationships/hyperlink" Target="https://te.wikipedia.org/wiki/%E0%B0%B0%E0%B0%BE%E0%B0%A7"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te.wikipedia.org/wiki/%E0%B0%97%E0%B1%80%E0%B0%A4_%E0%B0%97%E0%B1%8B%E0%B0%B5%E0%B0%BF%E0%B0%82%E0%B0%A6%E0%B0%82" TargetMode="External"/><Relationship Id="rId3" Type="http://schemas.openxmlformats.org/officeDocument/2006/relationships/hyperlink" Target="https://te.wikipedia.org/wiki/%E0%B0%AD%E0%B0%B0%E0%B1%8D%E0%B0%A4" TargetMode="External"/><Relationship Id="rId7" Type="http://schemas.openxmlformats.org/officeDocument/2006/relationships/hyperlink" Target="https://te.wikipedia.org/wiki/%E0%B0%9C%E0%B0%AF%E0%B0%A6%E0%B1%87%E0%B0%B5%E0%B1%81%E0%B0%A1%E0%B1%81" TargetMode="External"/><Relationship Id="rId2" Type="http://schemas.openxmlformats.org/officeDocument/2006/relationships/hyperlink" Target="https://te.wikipedia.org/w/index.php?title=%E0%B0%AA%E0%B1%8D%E0%B0%B0%E0%B1%87%E0%B0%AE&amp;action=edit&amp;redlink=1" TargetMode="External"/><Relationship Id="rId1" Type="http://schemas.openxmlformats.org/officeDocument/2006/relationships/slideLayout" Target="../slideLayouts/slideLayout7.xml"/><Relationship Id="rId6" Type="http://schemas.openxmlformats.org/officeDocument/2006/relationships/hyperlink" Target="https://te.wikipedia.org/wiki/%E0%B0%A4%E0%B0%BF%E0%B0%B2%E0%B0%95%E0%B0%82" TargetMode="External"/><Relationship Id="rId5" Type="http://schemas.openxmlformats.org/officeDocument/2006/relationships/hyperlink" Target="https://te.wikipedia.org/wiki/%E0%B0%AA%E0%B0%BE%E0%B0%B0%E0%B0%BE%E0%B0%A3%E0%B0%BF" TargetMode="External"/><Relationship Id="rId4" Type="http://schemas.openxmlformats.org/officeDocument/2006/relationships/hyperlink" Target="https://te.wikipedia.org/wiki/%E0%B0%9A%E0%B0%BF%E0%B0%A4%E0%B1%8D%E0%B0%B0%E0%B0%95%E0%B0%B3" TargetMode="External"/><Relationship Id="rId9" Type="http://schemas.openxmlformats.org/officeDocument/2006/relationships/hyperlink" Target="https://te.wikipedia.org/wiki/%E0%B0%B0%E0%B0%BE%E0%B0%A7"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te.wikipedia.org/wiki/%E0%B0%96%E0%B0%9C%E0%B1%81%E0%B0%B0%E0%B0%B9%E0%B1%8B" TargetMode="External"/><Relationship Id="rId2" Type="http://schemas.openxmlformats.org/officeDocument/2006/relationships/hyperlink" Target="https://te.wikipedia.org/wiki/%E0%B0%9A%E0%B0%BF%E0%B0%A4%E0%B1%8D%E0%B0%B0%E0%B0%95%E0%B0%B3" TargetMode="External"/><Relationship Id="rId1" Type="http://schemas.openxmlformats.org/officeDocument/2006/relationships/slideLayout" Target="../slideLayouts/slideLayout7.xml"/><Relationship Id="rId4" Type="http://schemas.openxmlformats.org/officeDocument/2006/relationships/hyperlink" Target="https://te.wikipedia.org/wiki/%E0%B0%85%E0%B0%B7%E0%B1%8D%E0%B0%9F%E0%B0%B5%E0%B0%BF%E0%B0%A7_%E0%B0%A8%E0%B0%BE%E0%B0%AF%E0%B0%BF%E0%B0%95%E0%B0%B2%E0%B1%81"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te.wikipedia.org/w/index.php?title=%E0%B0%B5%E0%B0%BF%E0%B0%B0%E0%B0%B9%E0%B0%82&amp;action=edit&amp;redlink=1"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1295400"/>
            <a:ext cx="7772400" cy="147002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rPr>
              <a:t>P.R GOVT DEGREE COLLEGE(A)</a:t>
            </a:r>
            <a:br>
              <a:rPr kumimoji="0" lang="en-US" sz="4800" b="1" i="0" u="none" strike="noStrike" kern="120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rPr>
            </a:br>
            <a:r>
              <a:rPr kumimoji="0" lang="en-US" sz="4800" b="1" i="0" u="none" strike="noStrike" kern="120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rPr>
              <a:t>KAKINADA</a:t>
            </a:r>
            <a:endParaRPr kumimoji="0" lang="en-US" sz="4800" b="1" i="0" u="none" strike="noStrike" kern="1200" normalizeH="0" baseline="0"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endParaRPr>
          </a:p>
        </p:txBody>
      </p:sp>
      <p:sp>
        <p:nvSpPr>
          <p:cNvPr id="3" name="Subtitle 2"/>
          <p:cNvSpPr txBox="1">
            <a:spLocks/>
          </p:cNvSpPr>
          <p:nvPr/>
        </p:nvSpPr>
        <p:spPr>
          <a:xfrm>
            <a:off x="381000" y="3886200"/>
            <a:ext cx="8458200" cy="914400"/>
          </a:xfrm>
          <a:prstGeom prst="rect">
            <a:avLst/>
          </a:prstGeom>
        </p:spPr>
        <p:txBody>
          <a:bodyPr>
            <a:noAutofit/>
          </a:bodyPr>
          <a:lstStyle/>
          <a:p>
            <a:pPr marL="2171700" lvl="4" indent="-342900">
              <a:spcBef>
                <a:spcPct val="20000"/>
              </a:spcBef>
              <a:buFont typeface="Arial" pitchFamily="34" charset="0"/>
              <a:buChar char="•"/>
            </a:pPr>
            <a:r>
              <a:rPr kumimoji="0" lang="en-US" sz="3200" b="1" i="0" u="none" strike="noStrike" kern="120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n-lt"/>
                <a:ea typeface="+mn-ea"/>
                <a:cs typeface="+mn-cs"/>
              </a:rPr>
              <a:t>DEPT OF TELUGU</a:t>
            </a:r>
          </a:p>
          <a:p>
            <a:pPr marL="2171700" lvl="4" indent="-342900">
              <a:spcBef>
                <a:spcPct val="20000"/>
              </a:spcBef>
              <a:buFont typeface="Arial" pitchFamily="34" charset="0"/>
              <a:buChar char="•"/>
            </a:pPr>
            <a:r>
              <a:rPr kumimoji="0" lang="en-US" sz="3200" b="1" i="0" u="none" strike="noStrike" kern="120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n-lt"/>
                <a:ea typeface="+mn-ea"/>
                <a:cs typeface="+mn-cs"/>
              </a:rPr>
              <a:t>III rd B.A Special Telugu</a:t>
            </a:r>
          </a:p>
          <a:p>
            <a:pPr marL="2171700" lvl="4" indent="-342900">
              <a:spcBef>
                <a:spcPct val="20000"/>
              </a:spcBef>
              <a:buFont typeface="Arial" pitchFamily="34" charset="0"/>
              <a:buChar char="•"/>
            </a:pPr>
            <a:r>
              <a:rPr lang="en-US"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IV Paper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1000"/>
          </a:schemeClr>
        </a:solidFill>
        <a:effectLst/>
      </p:bgPr>
    </p:bg>
    <p:spTree>
      <p:nvGrpSpPr>
        <p:cNvPr id="1" name=""/>
        <p:cNvGrpSpPr/>
        <p:nvPr/>
      </p:nvGrpSpPr>
      <p:grpSpPr>
        <a:xfrm>
          <a:off x="0" y="0"/>
          <a:ext cx="0" cy="0"/>
          <a:chOff x="0" y="0"/>
          <a:chExt cx="0" cy="0"/>
        </a:xfrm>
      </p:grpSpPr>
      <p:sp>
        <p:nvSpPr>
          <p:cNvPr id="2" name="Rectangle 1"/>
          <p:cNvSpPr/>
          <p:nvPr/>
        </p:nvSpPr>
        <p:spPr>
          <a:xfrm>
            <a:off x="3352800" y="685800"/>
            <a:ext cx="2153154" cy="707886"/>
          </a:xfrm>
          <a:prstGeom prst="rect">
            <a:avLst/>
          </a:prstGeom>
        </p:spPr>
        <p:txBody>
          <a:bodyPr wrap="none">
            <a:spAutoFit/>
          </a:bodyPr>
          <a:lstStyle/>
          <a:p>
            <a:r>
              <a:rPr lang="te-IN" sz="4000" b="1" i="1" dirty="0" smtClean="0"/>
              <a:t>4. విప్రలబ్ధ</a:t>
            </a:r>
            <a:endParaRPr lang="en-US" sz="4000" i="1" dirty="0"/>
          </a:p>
        </p:txBody>
      </p:sp>
      <p:pic>
        <p:nvPicPr>
          <p:cNvPr id="3" name="Picture 2" descr="ragama.jpg"/>
          <p:cNvPicPr>
            <a:picLocks noChangeAspect="1"/>
          </p:cNvPicPr>
          <p:nvPr/>
        </p:nvPicPr>
        <p:blipFill>
          <a:blip r:embed="rId2"/>
          <a:stretch>
            <a:fillRect/>
          </a:stretch>
        </p:blipFill>
        <p:spPr>
          <a:xfrm>
            <a:off x="2406650" y="1447800"/>
            <a:ext cx="4330700" cy="5397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1000"/>
          </a:schemeClr>
        </a:solidFill>
        <a:effectLst/>
      </p:bgPr>
    </p:bg>
    <p:spTree>
      <p:nvGrpSpPr>
        <p:cNvPr id="1" name=""/>
        <p:cNvGrpSpPr/>
        <p:nvPr/>
      </p:nvGrpSpPr>
      <p:grpSpPr>
        <a:xfrm>
          <a:off x="0" y="0"/>
          <a:ext cx="0" cy="0"/>
          <a:chOff x="0" y="0"/>
          <a:chExt cx="0" cy="0"/>
        </a:xfrm>
      </p:grpSpPr>
      <p:sp>
        <p:nvSpPr>
          <p:cNvPr id="2" name="Rectangle 1"/>
          <p:cNvSpPr/>
          <p:nvPr/>
        </p:nvSpPr>
        <p:spPr>
          <a:xfrm>
            <a:off x="838200" y="1905000"/>
            <a:ext cx="7391400" cy="2631490"/>
          </a:xfrm>
          <a:prstGeom prst="rect">
            <a:avLst/>
          </a:prstGeom>
        </p:spPr>
        <p:txBody>
          <a:bodyPr wrap="square">
            <a:spAutoFit/>
          </a:bodyPr>
          <a:lstStyle/>
          <a:p>
            <a:pPr>
              <a:lnSpc>
                <a:spcPct val="150000"/>
              </a:lnSpc>
            </a:pPr>
            <a:r>
              <a:rPr lang="te-IN" sz="2200" b="1" dirty="0" smtClean="0"/>
              <a:t>విప్రలబ్ధ</a:t>
            </a:r>
            <a:r>
              <a:rPr lang="te-IN" sz="2200" dirty="0" smtClean="0"/>
              <a:t> : (</a:t>
            </a:r>
            <a:r>
              <a:rPr lang="en-US" sz="2200" b="1" dirty="0" err="1" smtClean="0"/>
              <a:t>Vipralabdha</a:t>
            </a:r>
            <a:r>
              <a:rPr lang="en-US" sz="2200" dirty="0" smtClean="0"/>
              <a:t> - "one deceived by her lover") </a:t>
            </a:r>
            <a:r>
              <a:rPr lang="en-US" sz="2200" dirty="0" smtClean="0"/>
              <a:t>"</a:t>
            </a:r>
            <a:r>
              <a:rPr lang="te-IN" sz="2200" dirty="0" smtClean="0"/>
              <a:t>శృంగార నాయిక, సంకేత స్థలానికి ప్రియుడు రానందుకు వ్యాకులపడే నాయిక, మోసగించబడినది". ఈమె రాత్రంతా ప్రియుని కోసం వేచియున్న నాయిక</a:t>
            </a:r>
            <a:r>
              <a:rPr lang="te-IN" sz="2200" dirty="0" smtClean="0"/>
              <a:t>.</a:t>
            </a:r>
            <a:r>
              <a:rPr lang="te-IN" sz="2200" dirty="0" smtClean="0"/>
              <a:t> ఈమెను ప్రియుడు నమ్మించి రానందుకు కోపగించి ఆభరణాలను విసిరిపారేసే వనితగా చిత్రిస్తారు</a:t>
            </a:r>
            <a:endParaRPr lang="en-US"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1000"/>
          </a:schemeClr>
        </a:solidFill>
        <a:effectLst/>
      </p:bgPr>
    </p:bg>
    <p:spTree>
      <p:nvGrpSpPr>
        <p:cNvPr id="1" name=""/>
        <p:cNvGrpSpPr/>
        <p:nvPr/>
      </p:nvGrpSpPr>
      <p:grpSpPr>
        <a:xfrm>
          <a:off x="0" y="0"/>
          <a:ext cx="0" cy="0"/>
          <a:chOff x="0" y="0"/>
          <a:chExt cx="0" cy="0"/>
        </a:xfrm>
      </p:grpSpPr>
      <p:pic>
        <p:nvPicPr>
          <p:cNvPr id="2" name="Picture 1" descr="kalantarika.jpg"/>
          <p:cNvPicPr>
            <a:picLocks noChangeAspect="1"/>
          </p:cNvPicPr>
          <p:nvPr/>
        </p:nvPicPr>
        <p:blipFill>
          <a:blip r:embed="rId2"/>
          <a:stretch>
            <a:fillRect/>
          </a:stretch>
        </p:blipFill>
        <p:spPr>
          <a:xfrm>
            <a:off x="2492375" y="1308100"/>
            <a:ext cx="4159250" cy="5397500"/>
          </a:xfrm>
          <a:prstGeom prst="rect">
            <a:avLst/>
          </a:prstGeom>
        </p:spPr>
      </p:pic>
      <p:sp>
        <p:nvSpPr>
          <p:cNvPr id="3" name="Rectangle 2"/>
          <p:cNvSpPr/>
          <p:nvPr/>
        </p:nvSpPr>
        <p:spPr>
          <a:xfrm>
            <a:off x="3276600" y="663714"/>
            <a:ext cx="2943434" cy="707886"/>
          </a:xfrm>
          <a:prstGeom prst="rect">
            <a:avLst/>
          </a:prstGeom>
        </p:spPr>
        <p:txBody>
          <a:bodyPr wrap="none">
            <a:spAutoFit/>
          </a:bodyPr>
          <a:lstStyle/>
          <a:p>
            <a:r>
              <a:rPr lang="en-US" sz="4000" b="1" i="1" dirty="0" smtClean="0"/>
              <a:t>5.</a:t>
            </a:r>
            <a:r>
              <a:rPr lang="te-IN" sz="4000" b="1" i="1" dirty="0" smtClean="0"/>
              <a:t>కలహాంతరిత</a:t>
            </a:r>
            <a:endParaRPr lang="en-US" sz="4000"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1000"/>
          </a:schemeClr>
        </a:solidFill>
        <a:effectLst/>
      </p:bgPr>
    </p:bg>
    <p:spTree>
      <p:nvGrpSpPr>
        <p:cNvPr id="1" name=""/>
        <p:cNvGrpSpPr/>
        <p:nvPr/>
      </p:nvGrpSpPr>
      <p:grpSpPr>
        <a:xfrm>
          <a:off x="0" y="0"/>
          <a:ext cx="0" cy="0"/>
          <a:chOff x="0" y="0"/>
          <a:chExt cx="0" cy="0"/>
        </a:xfrm>
      </p:grpSpPr>
      <p:sp>
        <p:nvSpPr>
          <p:cNvPr id="3" name="Rectangle 2"/>
          <p:cNvSpPr/>
          <p:nvPr/>
        </p:nvSpPr>
        <p:spPr>
          <a:xfrm>
            <a:off x="685800" y="1582341"/>
            <a:ext cx="7772400" cy="4154984"/>
          </a:xfrm>
          <a:prstGeom prst="rect">
            <a:avLst/>
          </a:prstGeom>
        </p:spPr>
        <p:txBody>
          <a:bodyPr wrap="square">
            <a:spAutoFit/>
          </a:bodyPr>
          <a:lstStyle/>
          <a:p>
            <a:pPr>
              <a:lnSpc>
                <a:spcPct val="150000"/>
              </a:lnSpc>
            </a:pPr>
            <a:r>
              <a:rPr lang="te-IN" sz="2200" b="1" dirty="0" smtClean="0"/>
              <a:t>కలహాంతరిత</a:t>
            </a:r>
            <a:r>
              <a:rPr lang="te-IN" sz="2200" dirty="0" smtClean="0"/>
              <a:t> : (</a:t>
            </a:r>
            <a:r>
              <a:rPr lang="en-US" sz="2200" b="1" dirty="0" err="1" smtClean="0"/>
              <a:t>Kalahantarita</a:t>
            </a:r>
            <a:r>
              <a:rPr lang="en-US" sz="2200" dirty="0" smtClean="0"/>
              <a:t> - "one separated by quarrel") or </a:t>
            </a:r>
            <a:r>
              <a:rPr lang="en-US" sz="2200" b="1" dirty="0" err="1" smtClean="0"/>
              <a:t>Abhisandhita</a:t>
            </a:r>
            <a:r>
              <a:rPr lang="en-US" sz="2200" dirty="0" smtClean="0"/>
              <a:t>)  </a:t>
            </a:r>
            <a:r>
              <a:rPr lang="te-IN" sz="2200" dirty="0" smtClean="0">
                <a:hlinkClick r:id="rId2" tooltip="కోపం"/>
              </a:rPr>
              <a:t>కోపంతో</a:t>
            </a:r>
            <a:r>
              <a:rPr lang="te-IN" sz="2200" dirty="0" smtClean="0"/>
              <a:t> ప్రియుని వదిలి, తర్వాత బాధపడే స్త్రీ. ఈమె కోపంతో కలహించి లేదా ద్వేషంతో లేదా తనయొక్క చపలత్వంతో ప్రియుని వదిలిన నాయిక.ఈమె ప్రియుడు గృహాన్ని విడిచిపోతున్నట్లుగా తర్వాత నాయిక అందులకు బాధపడుతున్నట్లుగా చిత్రిస్తారు. మరికొన్ని సందర్భాలలో ఈమె ప్రియుని లేదా తానిచ్చిన మధువును తిరస్కరిస్తున్నట్లుగా చిత్రించబడింది. జయదేవుడు గీత గోవిందంలో ఒక సందర్భంలో రాధను కలహాంతరితగా వర్ణించాడు</a:t>
            </a:r>
            <a:endParaRPr lang="en-US"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1000"/>
          </a:schemeClr>
        </a:solidFill>
        <a:effectLst/>
      </p:bgPr>
    </p:bg>
    <p:spTree>
      <p:nvGrpSpPr>
        <p:cNvPr id="1" name=""/>
        <p:cNvGrpSpPr/>
        <p:nvPr/>
      </p:nvGrpSpPr>
      <p:grpSpPr>
        <a:xfrm>
          <a:off x="0" y="0"/>
          <a:ext cx="0" cy="0"/>
          <a:chOff x="0" y="0"/>
          <a:chExt cx="0" cy="0"/>
        </a:xfrm>
      </p:grpSpPr>
      <p:sp>
        <p:nvSpPr>
          <p:cNvPr id="2" name="Rectangle 1"/>
          <p:cNvSpPr/>
          <p:nvPr/>
        </p:nvSpPr>
        <p:spPr>
          <a:xfrm>
            <a:off x="3200400" y="838200"/>
            <a:ext cx="2217274" cy="707886"/>
          </a:xfrm>
          <a:prstGeom prst="rect">
            <a:avLst/>
          </a:prstGeom>
        </p:spPr>
        <p:txBody>
          <a:bodyPr wrap="none">
            <a:spAutoFit/>
          </a:bodyPr>
          <a:lstStyle/>
          <a:p>
            <a:r>
              <a:rPr lang="en-US" sz="4000" b="1" i="1" dirty="0" smtClean="0"/>
              <a:t>6</a:t>
            </a:r>
            <a:r>
              <a:rPr lang="te-IN" sz="4000" b="1" i="1" dirty="0" smtClean="0"/>
              <a:t>. ఖండిత </a:t>
            </a:r>
            <a:endParaRPr lang="en-US" sz="4000" i="1" dirty="0"/>
          </a:p>
        </p:txBody>
      </p:sp>
      <p:pic>
        <p:nvPicPr>
          <p:cNvPr id="3" name="Picture 2" descr="kanditha.jpg"/>
          <p:cNvPicPr>
            <a:picLocks noChangeAspect="1"/>
          </p:cNvPicPr>
          <p:nvPr/>
        </p:nvPicPr>
        <p:blipFill>
          <a:blip r:embed="rId2"/>
          <a:stretch>
            <a:fillRect/>
          </a:stretch>
        </p:blipFill>
        <p:spPr>
          <a:xfrm>
            <a:off x="2895600" y="1524000"/>
            <a:ext cx="3263704" cy="515053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1000"/>
          </a:schemeClr>
        </a:solidFill>
        <a:effectLst/>
      </p:bgPr>
    </p:bg>
    <p:spTree>
      <p:nvGrpSpPr>
        <p:cNvPr id="1" name=""/>
        <p:cNvGrpSpPr/>
        <p:nvPr/>
      </p:nvGrpSpPr>
      <p:grpSpPr>
        <a:xfrm>
          <a:off x="0" y="0"/>
          <a:ext cx="0" cy="0"/>
          <a:chOff x="0" y="0"/>
          <a:chExt cx="0" cy="0"/>
        </a:xfrm>
      </p:grpSpPr>
      <p:sp>
        <p:nvSpPr>
          <p:cNvPr id="2" name="Rectangle 1"/>
          <p:cNvSpPr/>
          <p:nvPr/>
        </p:nvSpPr>
        <p:spPr>
          <a:xfrm>
            <a:off x="838200" y="2551837"/>
            <a:ext cx="7467600" cy="2123658"/>
          </a:xfrm>
          <a:prstGeom prst="rect">
            <a:avLst/>
          </a:prstGeom>
        </p:spPr>
        <p:txBody>
          <a:bodyPr wrap="square">
            <a:spAutoFit/>
          </a:bodyPr>
          <a:lstStyle/>
          <a:p>
            <a:pPr>
              <a:lnSpc>
                <a:spcPct val="150000"/>
              </a:lnSpc>
            </a:pPr>
            <a:r>
              <a:rPr lang="te-IN" sz="2200" b="1" dirty="0" smtClean="0"/>
              <a:t>ఖండిత</a:t>
            </a:r>
            <a:r>
              <a:rPr lang="te-IN" sz="2200" dirty="0" smtClean="0"/>
              <a:t> : (</a:t>
            </a:r>
            <a:r>
              <a:rPr lang="en-US" sz="2200" b="1" dirty="0" err="1" smtClean="0"/>
              <a:t>Khandita</a:t>
            </a:r>
            <a:r>
              <a:rPr lang="en-US" sz="2200" dirty="0" smtClean="0"/>
              <a:t> - "one enraged with her lover")  "</a:t>
            </a:r>
            <a:r>
              <a:rPr lang="te-IN" sz="2200" dirty="0" smtClean="0"/>
              <a:t>ప్రియుడు అన్యస్త్రీని పొందిరాగా క్రుంగునది". నమ్మించిన ప్రియుడు రాత్రంతో వేరొక స్త్రీతో గడిపి మరునాడు వచ్చినందుకు విపరీతమైన కోపంతోవున్న నాయిక. ఈమెను ప్రియునిపై తిరగబడుతున్నట్లుగా చిత్రీకరిస్తారు</a:t>
            </a:r>
            <a:endParaRPr lang="en-US"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1000"/>
          </a:schemeClr>
        </a:solidFill>
        <a:effectLst/>
      </p:bgPr>
    </p:bg>
    <p:spTree>
      <p:nvGrpSpPr>
        <p:cNvPr id="1" name=""/>
        <p:cNvGrpSpPr/>
        <p:nvPr/>
      </p:nvGrpSpPr>
      <p:grpSpPr>
        <a:xfrm>
          <a:off x="0" y="0"/>
          <a:ext cx="0" cy="0"/>
          <a:chOff x="0" y="0"/>
          <a:chExt cx="0" cy="0"/>
        </a:xfrm>
      </p:grpSpPr>
      <p:sp>
        <p:nvSpPr>
          <p:cNvPr id="2" name="Rectangle 1"/>
          <p:cNvSpPr/>
          <p:nvPr/>
        </p:nvSpPr>
        <p:spPr>
          <a:xfrm>
            <a:off x="3048000" y="838200"/>
            <a:ext cx="3124573" cy="707886"/>
          </a:xfrm>
          <a:prstGeom prst="rect">
            <a:avLst/>
          </a:prstGeom>
        </p:spPr>
        <p:txBody>
          <a:bodyPr wrap="none">
            <a:spAutoFit/>
          </a:bodyPr>
          <a:lstStyle/>
          <a:p>
            <a:r>
              <a:rPr lang="te-IN" sz="4000" b="1" i="1" dirty="0" smtClean="0"/>
              <a:t>7. ప్రోషితభర్తృక </a:t>
            </a:r>
            <a:endParaRPr lang="en-US" sz="4000" i="1" dirty="0"/>
          </a:p>
        </p:txBody>
      </p:sp>
      <p:pic>
        <p:nvPicPr>
          <p:cNvPr id="3" name="Picture 2" descr="rasakosa.jpg"/>
          <p:cNvPicPr>
            <a:picLocks noChangeAspect="1"/>
          </p:cNvPicPr>
          <p:nvPr/>
        </p:nvPicPr>
        <p:blipFill>
          <a:blip r:embed="rId2"/>
          <a:stretch>
            <a:fillRect/>
          </a:stretch>
        </p:blipFill>
        <p:spPr>
          <a:xfrm>
            <a:off x="2400300" y="1447800"/>
            <a:ext cx="4343400" cy="5397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1000"/>
          </a:schemeClr>
        </a:solidFill>
        <a:effectLst/>
      </p:bgPr>
    </p:bg>
    <p:spTree>
      <p:nvGrpSpPr>
        <p:cNvPr id="1" name=""/>
        <p:cNvGrpSpPr/>
        <p:nvPr/>
      </p:nvGrpSpPr>
      <p:grpSpPr>
        <a:xfrm>
          <a:off x="0" y="0"/>
          <a:ext cx="0" cy="0"/>
          <a:chOff x="0" y="0"/>
          <a:chExt cx="0" cy="0"/>
        </a:xfrm>
      </p:grpSpPr>
      <p:sp>
        <p:nvSpPr>
          <p:cNvPr id="2" name="Rectangle 1"/>
          <p:cNvSpPr/>
          <p:nvPr/>
        </p:nvSpPr>
        <p:spPr>
          <a:xfrm>
            <a:off x="685800" y="1752600"/>
            <a:ext cx="7391400" cy="3139321"/>
          </a:xfrm>
          <a:prstGeom prst="rect">
            <a:avLst/>
          </a:prstGeom>
        </p:spPr>
        <p:txBody>
          <a:bodyPr wrap="square">
            <a:spAutoFit/>
          </a:bodyPr>
          <a:lstStyle/>
          <a:p>
            <a:pPr>
              <a:lnSpc>
                <a:spcPct val="150000"/>
              </a:lnSpc>
            </a:pPr>
            <a:r>
              <a:rPr lang="te-IN" sz="2200" b="1" dirty="0" smtClean="0"/>
              <a:t>ప్రోషిత భర్తృక</a:t>
            </a:r>
            <a:r>
              <a:rPr lang="te-IN" sz="2200" dirty="0" smtClean="0"/>
              <a:t> లేదా </a:t>
            </a:r>
            <a:r>
              <a:rPr lang="te-IN" sz="2200" b="1" dirty="0" smtClean="0"/>
              <a:t>ప్రోషిత పతిక</a:t>
            </a:r>
            <a:r>
              <a:rPr lang="te-IN" sz="2200" dirty="0" smtClean="0"/>
              <a:t>: </a:t>
            </a:r>
            <a:r>
              <a:rPr lang="en-US" sz="2200" b="1" dirty="0" err="1" smtClean="0"/>
              <a:t>Proshitabhartruka</a:t>
            </a:r>
            <a:r>
              <a:rPr lang="en-US" sz="2200" dirty="0" smtClean="0"/>
              <a:t> - "one with a sojourning husband")  or </a:t>
            </a:r>
            <a:r>
              <a:rPr lang="en-US" sz="2200" b="1" dirty="0" err="1" smtClean="0"/>
              <a:t>Proshitapatika</a:t>
            </a:r>
            <a:r>
              <a:rPr lang="en-US" sz="2200" dirty="0" smtClean="0"/>
              <a:t>) "</a:t>
            </a:r>
            <a:r>
              <a:rPr lang="te-IN" sz="2200" dirty="0" smtClean="0"/>
              <a:t>ప్రియుడు దేశాంతరం వెళ్ళగా బాధపడే నాయిక". ఈమె భర్త కార్యార్థం దూరదేశాలకు వెళ్లగా సమయానికి రానందుకు చింతిస్తున్న నాయిక. ఈమెను చెలికత్తెలు పరామర్శిస్తున్నా దుఃఖంతో చింతిస్తున్నట్లుగా చిత్రిస్తారు.</a:t>
            </a:r>
            <a:endParaRPr lang="en-US" sz="2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1000"/>
          </a:schemeClr>
        </a:solidFill>
        <a:effectLst/>
      </p:bgPr>
    </p:bg>
    <p:spTree>
      <p:nvGrpSpPr>
        <p:cNvPr id="1" name=""/>
        <p:cNvGrpSpPr/>
        <p:nvPr/>
      </p:nvGrpSpPr>
      <p:grpSpPr>
        <a:xfrm>
          <a:off x="0" y="0"/>
          <a:ext cx="0" cy="0"/>
          <a:chOff x="0" y="0"/>
          <a:chExt cx="0" cy="0"/>
        </a:xfrm>
      </p:grpSpPr>
      <p:sp>
        <p:nvSpPr>
          <p:cNvPr id="2" name="Rectangle 1"/>
          <p:cNvSpPr/>
          <p:nvPr/>
        </p:nvSpPr>
        <p:spPr>
          <a:xfrm>
            <a:off x="3276600" y="914400"/>
            <a:ext cx="2667718" cy="707886"/>
          </a:xfrm>
          <a:prstGeom prst="rect">
            <a:avLst/>
          </a:prstGeom>
        </p:spPr>
        <p:txBody>
          <a:bodyPr wrap="none">
            <a:spAutoFit/>
          </a:bodyPr>
          <a:lstStyle/>
          <a:p>
            <a:r>
              <a:rPr lang="te-IN" sz="4000" b="1" i="1" dirty="0" smtClean="0"/>
              <a:t>8. అభిసారిక </a:t>
            </a:r>
            <a:endParaRPr lang="en-US" sz="4000" i="1" dirty="0"/>
          </a:p>
        </p:txBody>
      </p:sp>
      <p:pic>
        <p:nvPicPr>
          <p:cNvPr id="4" name="Picture 3" descr="priyani.jpg"/>
          <p:cNvPicPr>
            <a:picLocks noChangeAspect="1"/>
          </p:cNvPicPr>
          <p:nvPr/>
        </p:nvPicPr>
        <p:blipFill>
          <a:blip r:embed="rId2"/>
          <a:stretch>
            <a:fillRect/>
          </a:stretch>
        </p:blipFill>
        <p:spPr>
          <a:xfrm>
            <a:off x="2869809" y="1586228"/>
            <a:ext cx="3404382" cy="511937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1000"/>
          </a:schemeClr>
        </a:solidFill>
        <a:effectLst/>
      </p:bgPr>
    </p:bg>
    <p:spTree>
      <p:nvGrpSpPr>
        <p:cNvPr id="1" name=""/>
        <p:cNvGrpSpPr/>
        <p:nvPr/>
      </p:nvGrpSpPr>
      <p:grpSpPr>
        <a:xfrm>
          <a:off x="0" y="0"/>
          <a:ext cx="0" cy="0"/>
          <a:chOff x="0" y="0"/>
          <a:chExt cx="0" cy="0"/>
        </a:xfrm>
      </p:grpSpPr>
      <p:sp>
        <p:nvSpPr>
          <p:cNvPr id="2" name="Rectangle 1"/>
          <p:cNvSpPr/>
          <p:nvPr/>
        </p:nvSpPr>
        <p:spPr>
          <a:xfrm>
            <a:off x="990600" y="1305342"/>
            <a:ext cx="6934200" cy="4154984"/>
          </a:xfrm>
          <a:prstGeom prst="rect">
            <a:avLst/>
          </a:prstGeom>
        </p:spPr>
        <p:txBody>
          <a:bodyPr wrap="square">
            <a:spAutoFit/>
          </a:bodyPr>
          <a:lstStyle/>
          <a:p>
            <a:pPr>
              <a:lnSpc>
                <a:spcPct val="150000"/>
              </a:lnSpc>
            </a:pPr>
            <a:r>
              <a:rPr lang="te-IN" sz="2200" b="1" dirty="0" smtClean="0"/>
              <a:t>అభిసారిక</a:t>
            </a:r>
            <a:r>
              <a:rPr lang="te-IN" sz="2200" dirty="0" smtClean="0"/>
              <a:t> లేదా </a:t>
            </a:r>
            <a:r>
              <a:rPr lang="te-IN" sz="2200" b="1" dirty="0" smtClean="0"/>
              <a:t>అభిసారిణి</a:t>
            </a:r>
            <a:r>
              <a:rPr lang="te-IN" sz="2200" dirty="0" smtClean="0"/>
              <a:t> : (</a:t>
            </a:r>
            <a:r>
              <a:rPr lang="en-US" sz="2200" b="1" dirty="0" err="1" smtClean="0"/>
              <a:t>Abhisarika</a:t>
            </a:r>
            <a:r>
              <a:rPr lang="en-US" sz="2200" dirty="0" smtClean="0"/>
              <a:t> - "one who moves") </a:t>
            </a:r>
            <a:r>
              <a:rPr lang="en-US" sz="2200" baseline="30000" dirty="0" smtClean="0"/>
              <a:t> </a:t>
            </a:r>
            <a:r>
              <a:rPr lang="en-US" sz="2200" dirty="0" smtClean="0"/>
              <a:t>"</a:t>
            </a:r>
            <a:r>
              <a:rPr lang="te-IN" sz="2200" dirty="0" smtClean="0"/>
              <a:t>ప్రియుడి కోసం సంకేతస్థలానికి పోయే నాయిక". (అభిసారం = ప్రేమికులు సంగమార్థం చేసుకునే నిర్ణయం, ప్రేమికుల సంకేతస్థలం) ఈమె నియమాల్ని అతిక్రమించి ఇల్లు వదలి రహస్యంగా ప్రియుడ్ని కలవడానికి వెళుతున్న నాయిక</a:t>
            </a:r>
            <a:r>
              <a:rPr lang="en-US" sz="2200" dirty="0" smtClean="0"/>
              <a:t>.</a:t>
            </a:r>
            <a:r>
              <a:rPr lang="te-IN" sz="2200" dirty="0" smtClean="0"/>
              <a:t> ఈమెను ఇంటి ద్వారం దగ్గర లేదా త్రోవలో అన్ని అడ్డంకులను అతిక్రమిస్తున్నట్లు చిత్రిస్తారు.</a:t>
            </a:r>
            <a:r>
              <a:rPr lang="en-US" sz="2200" dirty="0" smtClean="0"/>
              <a:t> </a:t>
            </a:r>
            <a:r>
              <a:rPr lang="te-IN" sz="2200" dirty="0" smtClean="0">
                <a:hlinkClick r:id="rId2" tooltip="చిత్రకళ"/>
              </a:rPr>
              <a:t>చిత్రకళలో</a:t>
            </a:r>
            <a:r>
              <a:rPr lang="te-IN" sz="2200" dirty="0" smtClean="0"/>
              <a:t> అభిసారికను తొందరలో ప్రియున్ని కలవడానికి పోతున్నట్లు చూపిస్తారు</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1000"/>
          </a:schemeClr>
        </a:solidFill>
        <a:effectLst/>
      </p:bgPr>
    </p:bg>
    <p:spTree>
      <p:nvGrpSpPr>
        <p:cNvPr id="1" name=""/>
        <p:cNvGrpSpPr/>
        <p:nvPr/>
      </p:nvGrpSpPr>
      <p:grpSpPr>
        <a:xfrm>
          <a:off x="0" y="0"/>
          <a:ext cx="0" cy="0"/>
          <a:chOff x="0" y="0"/>
          <a:chExt cx="0" cy="0"/>
        </a:xfrm>
      </p:grpSpPr>
      <p:sp>
        <p:nvSpPr>
          <p:cNvPr id="2" name="Rectangle 1"/>
          <p:cNvSpPr/>
          <p:nvPr/>
        </p:nvSpPr>
        <p:spPr>
          <a:xfrm>
            <a:off x="2743200" y="838200"/>
            <a:ext cx="4039888" cy="769441"/>
          </a:xfrm>
          <a:prstGeom prst="rect">
            <a:avLst/>
          </a:prstGeom>
        </p:spPr>
        <p:txBody>
          <a:bodyPr wrap="none">
            <a:spAutoFit/>
          </a:bodyPr>
          <a:lstStyle/>
          <a:p>
            <a:r>
              <a:rPr lang="te-IN" sz="4400" b="1" i="1" dirty="0" smtClean="0"/>
              <a:t>అష్టవిధ నాయికలు</a:t>
            </a:r>
            <a:endParaRPr lang="te-IN" sz="4400" b="1" i="1" dirty="0"/>
          </a:p>
        </p:txBody>
      </p:sp>
      <p:sp>
        <p:nvSpPr>
          <p:cNvPr id="3" name="Rectangle 2"/>
          <p:cNvSpPr/>
          <p:nvPr/>
        </p:nvSpPr>
        <p:spPr>
          <a:xfrm>
            <a:off x="457200" y="1859340"/>
            <a:ext cx="8229600" cy="2585323"/>
          </a:xfrm>
          <a:prstGeom prst="rect">
            <a:avLst/>
          </a:prstGeom>
        </p:spPr>
        <p:txBody>
          <a:bodyPr wrap="square">
            <a:spAutoFit/>
          </a:bodyPr>
          <a:lstStyle/>
          <a:p>
            <a:pPr>
              <a:lnSpc>
                <a:spcPct val="150000"/>
              </a:lnSpc>
            </a:pPr>
            <a:r>
              <a:rPr lang="te-IN" dirty="0" smtClean="0"/>
              <a:t>(</a:t>
            </a:r>
            <a:r>
              <a:rPr lang="te-IN" dirty="0" smtClean="0">
                <a:hlinkClick r:id="rId2" tooltip="అష్టవిధ శృంగార నాయికలు"/>
              </a:rPr>
              <a:t>అష్టవిధ శృంగార నాయికలు</a:t>
            </a:r>
            <a:r>
              <a:rPr lang="te-IN" dirty="0" smtClean="0"/>
              <a:t> నుండి దారిమార్పు చెందింది)</a:t>
            </a:r>
          </a:p>
          <a:p>
            <a:pPr>
              <a:lnSpc>
                <a:spcPct val="150000"/>
              </a:lnSpc>
            </a:pPr>
            <a:r>
              <a:rPr lang="en-US" dirty="0" smtClean="0">
                <a:hlinkClick r:id="rId3"/>
              </a:rPr>
              <a:t>Jump to </a:t>
            </a:r>
            <a:r>
              <a:rPr lang="en-US" dirty="0" err="1" smtClean="0">
                <a:hlinkClick r:id="rId3"/>
              </a:rPr>
              <a:t>navigationJump</a:t>
            </a:r>
            <a:r>
              <a:rPr lang="en-US" dirty="0" smtClean="0">
                <a:hlinkClick r:id="rId3"/>
              </a:rPr>
              <a:t> to search</a:t>
            </a:r>
            <a:r>
              <a:rPr lang="en-US" dirty="0" smtClean="0"/>
              <a:t>150</a:t>
            </a:r>
            <a:r>
              <a:rPr lang="te-IN" b="1" dirty="0" smtClean="0"/>
              <a:t>అష్టవిధ నాయికలు</a:t>
            </a:r>
            <a:r>
              <a:rPr lang="te-IN" dirty="0" smtClean="0"/>
              <a:t> (</a:t>
            </a:r>
            <a:r>
              <a:rPr lang="en-US" b="1" dirty="0" err="1" smtClean="0"/>
              <a:t>Ashta-Nayika</a:t>
            </a:r>
            <a:r>
              <a:rPr lang="en-US" dirty="0" smtClean="0"/>
              <a:t>) </a:t>
            </a:r>
            <a:r>
              <a:rPr lang="te-IN" dirty="0" smtClean="0">
                <a:hlinkClick r:id="rId4" tooltip="భరత ముని (పుట లేదు)"/>
              </a:rPr>
              <a:t>భరత ముని</a:t>
            </a:r>
            <a:r>
              <a:rPr lang="te-IN" dirty="0" smtClean="0"/>
              <a:t> రచించిన </a:t>
            </a:r>
            <a:r>
              <a:rPr lang="te-IN" dirty="0" smtClean="0">
                <a:hlinkClick r:id="rId5" tooltip="నాట్య శాస్త్రం"/>
              </a:rPr>
              <a:t>నాట్య శాస్త్రంలో</a:t>
            </a:r>
            <a:r>
              <a:rPr lang="te-IN" dirty="0" smtClean="0"/>
              <a:t> పేర్కొనిన ఎనిమిది రకాల </a:t>
            </a:r>
            <a:r>
              <a:rPr lang="te-IN" u="sng" dirty="0" smtClean="0">
                <a:hlinkClick r:id="rId6"/>
              </a:rPr>
              <a:t>నాయికలను</a:t>
            </a:r>
            <a:r>
              <a:rPr lang="te-IN" dirty="0" smtClean="0"/>
              <a:t> కలిపి ప్రయోగించే పదం. ఈ ఎనిమిది రకాల నాయికలు ఎనిమిది వివిధములైన మానసిక అవస్థలను తెలియజేస్తుంది.</a:t>
            </a:r>
            <a:r>
              <a:rPr lang="te-IN" baseline="30000" dirty="0" smtClean="0">
                <a:hlinkClick r:id="rId3"/>
              </a:rPr>
              <a:t>[1]</a:t>
            </a:r>
            <a:r>
              <a:rPr lang="te-IN" dirty="0" smtClean="0"/>
              <a:t> వీనిని భారతీయ </a:t>
            </a:r>
            <a:r>
              <a:rPr lang="te-IN" dirty="0" smtClean="0">
                <a:hlinkClick r:id="rId7" tooltip="చిత్రకళ"/>
              </a:rPr>
              <a:t>చిత్రకళలోను</a:t>
            </a:r>
            <a:r>
              <a:rPr lang="te-IN" dirty="0" smtClean="0"/>
              <a:t>, సాహిత్యం, </a:t>
            </a:r>
            <a:r>
              <a:rPr lang="te-IN" dirty="0" smtClean="0">
                <a:hlinkClick r:id="rId8" tooltip="శిల్పకళ"/>
              </a:rPr>
              <a:t>శిల్పకళ</a:t>
            </a:r>
            <a:r>
              <a:rPr lang="te-IN" dirty="0" smtClean="0"/>
              <a:t>, </a:t>
            </a:r>
            <a:r>
              <a:rPr lang="te-IN" dirty="0" smtClean="0">
                <a:hlinkClick r:id="rId9" tooltip="భారతీయ శాస్త్రీయ నృత్యం"/>
              </a:rPr>
              <a:t>శాస్త్రీయ నృత్యాలలో</a:t>
            </a:r>
            <a:r>
              <a:rPr lang="te-IN" dirty="0" smtClean="0"/>
              <a:t> ప్రామాణికంగా పేర్కొన్నారు.</a:t>
            </a:r>
            <a:endParaRPr lang="te-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1000"/>
          </a:schemeClr>
        </a:solidFill>
        <a:effectLst/>
      </p:bgPr>
    </p:bg>
    <p:spTree>
      <p:nvGrpSpPr>
        <p:cNvPr id="1" name=""/>
        <p:cNvGrpSpPr/>
        <p:nvPr/>
      </p:nvGrpSpPr>
      <p:grpSpPr>
        <a:xfrm>
          <a:off x="0" y="0"/>
          <a:ext cx="0" cy="0"/>
          <a:chOff x="0" y="0"/>
          <a:chExt cx="0" cy="0"/>
        </a:xfrm>
      </p:grpSpPr>
      <p:sp>
        <p:nvSpPr>
          <p:cNvPr id="2" name="Rectangle 1"/>
          <p:cNvSpPr/>
          <p:nvPr/>
        </p:nvSpPr>
        <p:spPr>
          <a:xfrm>
            <a:off x="2743200" y="990600"/>
            <a:ext cx="3498073" cy="707886"/>
          </a:xfrm>
          <a:prstGeom prst="rect">
            <a:avLst/>
          </a:prstGeom>
        </p:spPr>
        <p:txBody>
          <a:bodyPr wrap="none">
            <a:spAutoFit/>
          </a:bodyPr>
          <a:lstStyle/>
          <a:p>
            <a:r>
              <a:rPr lang="te-IN" sz="4000" b="1" i="1" dirty="0" smtClean="0"/>
              <a:t>హిందూ సంస్కృతి</a:t>
            </a:r>
            <a:endParaRPr lang="te-IN" sz="4000" b="1" i="1" dirty="0"/>
          </a:p>
        </p:txBody>
      </p:sp>
      <p:sp>
        <p:nvSpPr>
          <p:cNvPr id="3" name="Rectangle 2"/>
          <p:cNvSpPr/>
          <p:nvPr/>
        </p:nvSpPr>
        <p:spPr>
          <a:xfrm>
            <a:off x="381000" y="1696283"/>
            <a:ext cx="8458200" cy="4247317"/>
          </a:xfrm>
          <a:prstGeom prst="rect">
            <a:avLst/>
          </a:prstGeom>
        </p:spPr>
        <p:txBody>
          <a:bodyPr wrap="square">
            <a:spAutoFit/>
          </a:bodyPr>
          <a:lstStyle/>
          <a:p>
            <a:pPr>
              <a:lnSpc>
                <a:spcPct val="150000"/>
              </a:lnSpc>
            </a:pPr>
            <a:r>
              <a:rPr lang="te-IN" dirty="0" smtClean="0"/>
              <a:t>అష్టవిధ నాయికల వర్గీకరణ మొట్టమొదట భరత ముని (2వ శతాబ్దం </a:t>
            </a:r>
            <a:r>
              <a:rPr lang="en-US" dirty="0" smtClean="0"/>
              <a:t>BC </a:t>
            </a:r>
            <a:r>
              <a:rPr lang="te-IN" dirty="0" smtClean="0"/>
              <a:t>నుండి 2వ శతాబ్దం </a:t>
            </a:r>
            <a:r>
              <a:rPr lang="en-US" dirty="0" smtClean="0"/>
              <a:t>AD) </a:t>
            </a:r>
            <a:r>
              <a:rPr lang="te-IN" dirty="0" smtClean="0"/>
              <a:t>సంస్కృతంలో రచించిన నాట్య శాస్త్రంలో పేర్కొనబడింది. ఈ వర్గీకరణ వివరాలు తర్వాత రచనలైన </a:t>
            </a:r>
            <a:r>
              <a:rPr lang="te-IN" i="1" dirty="0" smtClean="0"/>
              <a:t>దశరూపకం</a:t>
            </a:r>
            <a:r>
              <a:rPr lang="te-IN" dirty="0" smtClean="0"/>
              <a:t> (10వ శతాబ్దం), </a:t>
            </a:r>
            <a:r>
              <a:rPr lang="te-IN" i="1" dirty="0" smtClean="0"/>
              <a:t>సాహిత్య దర్పణం</a:t>
            </a:r>
            <a:r>
              <a:rPr lang="te-IN" dirty="0" smtClean="0"/>
              <a:t> (14వ శతాబ్దం), ఇతర </a:t>
            </a:r>
            <a:r>
              <a:rPr lang="te-IN" i="1" dirty="0" smtClean="0">
                <a:hlinkClick r:id="rId2" tooltip="కామశాస్త్ర (పుట లేదు)"/>
              </a:rPr>
              <a:t>కామశాస్త్ర</a:t>
            </a:r>
            <a:r>
              <a:rPr lang="te-IN" dirty="0" smtClean="0"/>
              <a:t> గ్రంథాలలో తెలిపాయి. . </a:t>
            </a:r>
            <a:r>
              <a:rPr lang="te-IN" dirty="0" smtClean="0">
                <a:hlinkClick r:id="rId3" tooltip="కేశవదాసు"/>
              </a:rPr>
              <a:t>కేశవదాసు</a:t>
            </a:r>
            <a:r>
              <a:rPr lang="te-IN" dirty="0" smtClean="0"/>
              <a:t> హిందీలో రచించిన </a:t>
            </a:r>
            <a:r>
              <a:rPr lang="te-IN" i="1" dirty="0" smtClean="0"/>
              <a:t>రసికప్రియ</a:t>
            </a:r>
            <a:r>
              <a:rPr lang="te-IN" dirty="0" smtClean="0"/>
              <a:t> (16వ శతాబ్దం) కూడా అష్టనాయికలను విశదీకరించిరి..</a:t>
            </a:r>
          </a:p>
          <a:p>
            <a:pPr>
              <a:lnSpc>
                <a:spcPct val="150000"/>
              </a:lnSpc>
            </a:pPr>
            <a:r>
              <a:rPr lang="te-IN" dirty="0" smtClean="0"/>
              <a:t>అష్టవిధ నాయికలు భారతీయ </a:t>
            </a:r>
            <a:r>
              <a:rPr lang="te-IN" dirty="0" smtClean="0">
                <a:hlinkClick r:id="rId4" tooltip="చిత్రకళ"/>
              </a:rPr>
              <a:t>చిత్రకళ</a:t>
            </a:r>
            <a:r>
              <a:rPr lang="te-IN" dirty="0" smtClean="0"/>
              <a:t>, </a:t>
            </a:r>
            <a:r>
              <a:rPr lang="te-IN" dirty="0" smtClean="0">
                <a:hlinkClick r:id="rId5" tooltip="సాహిత్యం"/>
              </a:rPr>
              <a:t>సాహిత్యం</a:t>
            </a:r>
            <a:r>
              <a:rPr lang="te-IN" dirty="0" smtClean="0"/>
              <a:t>, </a:t>
            </a:r>
            <a:r>
              <a:rPr lang="te-IN" dirty="0" smtClean="0">
                <a:hlinkClick r:id="rId6" tooltip="శిల్పకళ"/>
              </a:rPr>
              <a:t>శిల్పకళ</a:t>
            </a:r>
            <a:r>
              <a:rPr lang="te-IN" dirty="0" smtClean="0"/>
              <a:t>, శాస్త్రీయ నృత్య సంప్రదాయాలలో తెలిపబడ్డాయి</a:t>
            </a:r>
            <a:r>
              <a:rPr lang="en-US" dirty="0" smtClean="0"/>
              <a:t>.</a:t>
            </a:r>
            <a:r>
              <a:rPr lang="te-IN" dirty="0" smtClean="0"/>
              <a:t> మధ్యయుగపు చిత్రకళాఖండాలైన </a:t>
            </a:r>
            <a:r>
              <a:rPr lang="te-IN" dirty="0" smtClean="0">
                <a:hlinkClick r:id="rId7" tooltip="రాగమాల చిత్రాలు (పుట లేదు)"/>
              </a:rPr>
              <a:t>రాగమాల చిత్రాలు</a:t>
            </a:r>
            <a:r>
              <a:rPr lang="te-IN" dirty="0" smtClean="0"/>
              <a:t> అష్టవిధ నాయికలను ప్రముఖంగా చిత్రించాయి.</a:t>
            </a:r>
          </a:p>
          <a:p>
            <a:pPr>
              <a:lnSpc>
                <a:spcPct val="150000"/>
              </a:lnSpc>
            </a:pPr>
            <a:r>
              <a:rPr lang="te-IN" dirty="0" smtClean="0"/>
              <a:t>భారతీయ సాహిత్యంలో </a:t>
            </a:r>
            <a:r>
              <a:rPr lang="te-IN" dirty="0" smtClean="0">
                <a:hlinkClick r:id="rId8" tooltip="జయదేవుడు"/>
              </a:rPr>
              <a:t>జయదేవుడు</a:t>
            </a:r>
            <a:r>
              <a:rPr lang="te-IN" dirty="0" smtClean="0"/>
              <a:t> 12వ శతాబ్దంలో రచించిన గీత గోవిందంలోను, వైష్ణవ కవి వనమాలి రచనలలో </a:t>
            </a:r>
            <a:r>
              <a:rPr lang="te-IN" dirty="0" smtClean="0">
                <a:hlinkClick r:id="rId9" tooltip="రాధ"/>
              </a:rPr>
              <a:t>రాధ</a:t>
            </a:r>
            <a:r>
              <a:rPr lang="te-IN" dirty="0" smtClean="0"/>
              <a:t> వివిధ నాయికల భూమిక పోషించి, నాయకుడిగా శ్రీకృష్ణుడు కీర్తించబడ్డారు</a:t>
            </a:r>
            <a:endParaRPr lang="te-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1000"/>
          </a:schemeClr>
        </a:solidFill>
        <a:effectLst/>
      </p:bgPr>
    </p:bg>
    <p:spTree>
      <p:nvGrpSpPr>
        <p:cNvPr id="1" name=""/>
        <p:cNvGrpSpPr/>
        <p:nvPr/>
      </p:nvGrpSpPr>
      <p:grpSpPr>
        <a:xfrm>
          <a:off x="0" y="0"/>
          <a:ext cx="0" cy="0"/>
          <a:chOff x="0" y="0"/>
          <a:chExt cx="0" cy="0"/>
        </a:xfrm>
      </p:grpSpPr>
      <p:sp>
        <p:nvSpPr>
          <p:cNvPr id="2" name="Rectangle 1"/>
          <p:cNvSpPr/>
          <p:nvPr/>
        </p:nvSpPr>
        <p:spPr>
          <a:xfrm>
            <a:off x="3048000" y="838200"/>
            <a:ext cx="3449983" cy="769441"/>
          </a:xfrm>
          <a:prstGeom prst="rect">
            <a:avLst/>
          </a:prstGeom>
        </p:spPr>
        <p:txBody>
          <a:bodyPr wrap="none">
            <a:spAutoFit/>
          </a:bodyPr>
          <a:lstStyle/>
          <a:p>
            <a:r>
              <a:rPr lang="te-IN" sz="4400" b="1" dirty="0" smtClean="0"/>
              <a:t>1. స్వాధీనపతిక</a:t>
            </a:r>
            <a:endParaRPr lang="en-US" sz="4400" dirty="0"/>
          </a:p>
        </p:txBody>
      </p:sp>
      <p:pic>
        <p:nvPicPr>
          <p:cNvPr id="3" name="Picture 2" descr="Svadhinapatika_Nayika.jpg"/>
          <p:cNvPicPr>
            <a:picLocks noChangeAspect="1"/>
          </p:cNvPicPr>
          <p:nvPr/>
        </p:nvPicPr>
        <p:blipFill>
          <a:blip r:embed="rId2"/>
          <a:stretch>
            <a:fillRect/>
          </a:stretch>
        </p:blipFill>
        <p:spPr>
          <a:xfrm>
            <a:off x="2434630" y="1683434"/>
            <a:ext cx="4423370" cy="486976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1000"/>
          </a:schemeClr>
        </a:solidFill>
        <a:effectLst/>
      </p:bgPr>
    </p:bg>
    <p:spTree>
      <p:nvGrpSpPr>
        <p:cNvPr id="1" name=""/>
        <p:cNvGrpSpPr/>
        <p:nvPr/>
      </p:nvGrpSpPr>
      <p:grpSpPr>
        <a:xfrm>
          <a:off x="0" y="0"/>
          <a:ext cx="0" cy="0"/>
          <a:chOff x="0" y="0"/>
          <a:chExt cx="0" cy="0"/>
        </a:xfrm>
      </p:grpSpPr>
      <p:sp>
        <p:nvSpPr>
          <p:cNvPr id="2" name="Rectangle 1"/>
          <p:cNvSpPr/>
          <p:nvPr/>
        </p:nvSpPr>
        <p:spPr>
          <a:xfrm>
            <a:off x="304800" y="1066800"/>
            <a:ext cx="8610600" cy="4524315"/>
          </a:xfrm>
          <a:prstGeom prst="rect">
            <a:avLst/>
          </a:prstGeom>
        </p:spPr>
        <p:txBody>
          <a:bodyPr wrap="square">
            <a:spAutoFit/>
          </a:bodyPr>
          <a:lstStyle/>
          <a:p>
            <a:pPr>
              <a:lnSpc>
                <a:spcPct val="150000"/>
              </a:lnSpc>
            </a:pPr>
            <a:r>
              <a:rPr lang="te-IN" sz="2400" b="1" dirty="0" smtClean="0"/>
              <a:t>స్వాధీన పతిక</a:t>
            </a:r>
            <a:r>
              <a:rPr lang="te-IN" sz="2400" dirty="0" smtClean="0"/>
              <a:t> లేదా </a:t>
            </a:r>
            <a:r>
              <a:rPr lang="te-IN" sz="2400" b="1" dirty="0" smtClean="0"/>
              <a:t>స్వాధీన భర్తృక</a:t>
            </a:r>
            <a:r>
              <a:rPr lang="te-IN" sz="2400" dirty="0" smtClean="0"/>
              <a:t> : (</a:t>
            </a:r>
            <a:r>
              <a:rPr lang="en-US" sz="2400" b="1" dirty="0" err="1" smtClean="0"/>
              <a:t>Svadhinabhartruka</a:t>
            </a:r>
            <a:r>
              <a:rPr lang="en-US" sz="2400" dirty="0" smtClean="0"/>
              <a:t> - "one having her husband in </a:t>
            </a:r>
            <a:r>
              <a:rPr lang="en-US" sz="2400" dirty="0" err="1" smtClean="0"/>
              <a:t>subjection"or</a:t>
            </a:r>
            <a:r>
              <a:rPr lang="en-US" sz="2400" dirty="0" smtClean="0"/>
              <a:t> </a:t>
            </a:r>
            <a:r>
              <a:rPr lang="en-US" sz="2400" b="1" dirty="0" err="1" smtClean="0"/>
              <a:t>Svadhinapatika</a:t>
            </a:r>
            <a:r>
              <a:rPr lang="en-US" sz="2400" dirty="0" smtClean="0"/>
              <a:t>) "</a:t>
            </a:r>
            <a:r>
              <a:rPr lang="te-IN" sz="2400" dirty="0" smtClean="0"/>
              <a:t>స్వాధీనుడగు భర్త గల నాయిక" ఈమెలోని ప్రగాఢమైన </a:t>
            </a:r>
            <a:r>
              <a:rPr lang="te-IN" sz="2400" dirty="0" smtClean="0">
                <a:hlinkClick r:id="rId2" tooltip="ప్రేమ (పుట లేదు)"/>
              </a:rPr>
              <a:t>ప్రేమ</a:t>
            </a:r>
            <a:r>
              <a:rPr lang="te-IN" sz="2400" dirty="0" smtClean="0"/>
              <a:t>, సుగుణాలకు </a:t>
            </a:r>
            <a:r>
              <a:rPr lang="te-IN" sz="2400" dirty="0" smtClean="0">
                <a:hlinkClick r:id="rId3" tooltip="భర్త"/>
              </a:rPr>
              <a:t>భర్త</a:t>
            </a:r>
            <a:r>
              <a:rPr lang="te-IN" sz="2400" dirty="0" smtClean="0"/>
              <a:t> పూర్తిగా ఆధీనుడౌతాడు. </a:t>
            </a:r>
            <a:r>
              <a:rPr lang="te-IN" sz="2400" dirty="0" smtClean="0">
                <a:hlinkClick r:id="rId4" tooltip="చిత్రకళ"/>
              </a:rPr>
              <a:t>చిత్రకళలో</a:t>
            </a:r>
            <a:r>
              <a:rPr lang="te-IN" sz="2400" dirty="0" smtClean="0"/>
              <a:t> ఈ నాయికను నాయకునితో పాదాలకు </a:t>
            </a:r>
            <a:r>
              <a:rPr lang="te-IN" sz="2400" dirty="0" smtClean="0">
                <a:hlinkClick r:id="rId5" tooltip="పారాణి"/>
              </a:rPr>
              <a:t>పారాణిని</a:t>
            </a:r>
            <a:r>
              <a:rPr lang="te-IN" sz="2400" dirty="0" smtClean="0"/>
              <a:t> గాని లేదా నుదుట </a:t>
            </a:r>
            <a:r>
              <a:rPr lang="te-IN" sz="2400" dirty="0" smtClean="0">
                <a:hlinkClick r:id="rId6" tooltip="తిలకం"/>
              </a:rPr>
              <a:t>తిలకం</a:t>
            </a:r>
            <a:r>
              <a:rPr lang="te-IN" sz="2400" dirty="0" smtClean="0"/>
              <a:t> దిద్దుతున్నట్లుగా చూపిస్తారు.. </a:t>
            </a:r>
            <a:r>
              <a:rPr lang="te-IN" sz="2400" dirty="0" smtClean="0">
                <a:hlinkClick r:id="rId7" tooltip="జయదేవుడు"/>
              </a:rPr>
              <a:t>జయదేవుడు</a:t>
            </a:r>
            <a:r>
              <a:rPr lang="te-IN" sz="2400" dirty="0" smtClean="0"/>
              <a:t> </a:t>
            </a:r>
            <a:r>
              <a:rPr lang="te-IN" sz="2400" dirty="0" smtClean="0">
                <a:hlinkClick r:id="rId8" tooltip="గీత గోవిందం"/>
              </a:rPr>
              <a:t>గీత గోవిందంలో</a:t>
            </a:r>
            <a:r>
              <a:rPr lang="te-IN" sz="2400" dirty="0" smtClean="0"/>
              <a:t> </a:t>
            </a:r>
            <a:r>
              <a:rPr lang="te-IN" sz="2400" dirty="0" smtClean="0">
                <a:hlinkClick r:id="rId9" tooltip="రాధ"/>
              </a:rPr>
              <a:t>రాధను</a:t>
            </a:r>
            <a:r>
              <a:rPr lang="te-IN" sz="2400" dirty="0" smtClean="0"/>
              <a:t> స్వాధీనపతికగా వర్ణించాడు. రాధమాధవుల రతిలో చెదిరిన తన అలంకరణను శ్రీకృష్ణునితో సరిచేయించుకుంటుంది.</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1000"/>
          </a:schemeClr>
        </a:solidFill>
        <a:effectLst/>
      </p:bgPr>
    </p:bg>
    <p:spTree>
      <p:nvGrpSpPr>
        <p:cNvPr id="1" name=""/>
        <p:cNvGrpSpPr/>
        <p:nvPr/>
      </p:nvGrpSpPr>
      <p:grpSpPr>
        <a:xfrm>
          <a:off x="0" y="0"/>
          <a:ext cx="0" cy="0"/>
          <a:chOff x="0" y="0"/>
          <a:chExt cx="0" cy="0"/>
        </a:xfrm>
      </p:grpSpPr>
      <p:sp>
        <p:nvSpPr>
          <p:cNvPr id="2" name="Rectangle 1"/>
          <p:cNvSpPr/>
          <p:nvPr/>
        </p:nvSpPr>
        <p:spPr>
          <a:xfrm>
            <a:off x="3276600" y="685800"/>
            <a:ext cx="2710999" cy="707886"/>
          </a:xfrm>
          <a:prstGeom prst="rect">
            <a:avLst/>
          </a:prstGeom>
        </p:spPr>
        <p:txBody>
          <a:bodyPr wrap="none">
            <a:spAutoFit/>
          </a:bodyPr>
          <a:lstStyle/>
          <a:p>
            <a:r>
              <a:rPr lang="en-US" sz="4000" b="1" i="1" dirty="0" smtClean="0"/>
              <a:t>2.</a:t>
            </a:r>
            <a:r>
              <a:rPr lang="te-IN" sz="4000" b="1" i="1" dirty="0" smtClean="0"/>
              <a:t>వాసకసజ్జిక</a:t>
            </a:r>
            <a:endParaRPr lang="en-US" sz="4000" i="1" dirty="0"/>
          </a:p>
        </p:txBody>
      </p:sp>
      <p:pic>
        <p:nvPicPr>
          <p:cNvPr id="3" name="Picture 2" descr="Brooklyn_Museum_-_Vasaka_Sajja_Nayika.jpg"/>
          <p:cNvPicPr>
            <a:picLocks noChangeAspect="1"/>
          </p:cNvPicPr>
          <p:nvPr/>
        </p:nvPicPr>
        <p:blipFill>
          <a:blip r:embed="rId2"/>
          <a:stretch>
            <a:fillRect/>
          </a:stretch>
        </p:blipFill>
        <p:spPr>
          <a:xfrm>
            <a:off x="1904200" y="1371600"/>
            <a:ext cx="5715800" cy="53808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1000"/>
          </a:schemeClr>
        </a:solidFill>
        <a:effectLst/>
      </p:bgPr>
    </p:bg>
    <p:spTree>
      <p:nvGrpSpPr>
        <p:cNvPr id="1" name=""/>
        <p:cNvGrpSpPr/>
        <p:nvPr/>
      </p:nvGrpSpPr>
      <p:grpSpPr>
        <a:xfrm>
          <a:off x="0" y="0"/>
          <a:ext cx="0" cy="0"/>
          <a:chOff x="0" y="0"/>
          <a:chExt cx="0" cy="0"/>
        </a:xfrm>
      </p:grpSpPr>
      <p:sp>
        <p:nvSpPr>
          <p:cNvPr id="2" name="Rectangle 1"/>
          <p:cNvSpPr/>
          <p:nvPr/>
        </p:nvSpPr>
        <p:spPr>
          <a:xfrm>
            <a:off x="762000" y="1128385"/>
            <a:ext cx="7467600" cy="4154984"/>
          </a:xfrm>
          <a:prstGeom prst="rect">
            <a:avLst/>
          </a:prstGeom>
        </p:spPr>
        <p:txBody>
          <a:bodyPr wrap="square">
            <a:spAutoFit/>
          </a:bodyPr>
          <a:lstStyle/>
          <a:p>
            <a:pPr>
              <a:lnSpc>
                <a:spcPct val="150000"/>
              </a:lnSpc>
            </a:pPr>
            <a:r>
              <a:rPr lang="te-IN" sz="2200" b="1" dirty="0" smtClean="0"/>
              <a:t>వాసకసజ్జిక</a:t>
            </a:r>
            <a:r>
              <a:rPr lang="te-IN" sz="2200" dirty="0" smtClean="0"/>
              <a:t> : (</a:t>
            </a:r>
            <a:r>
              <a:rPr lang="en-US" sz="2200" b="1" dirty="0" err="1" smtClean="0"/>
              <a:t>Vasakasajja</a:t>
            </a:r>
            <a:r>
              <a:rPr lang="en-US" sz="2200" dirty="0" smtClean="0"/>
              <a:t> :"one dressed up for union") </a:t>
            </a:r>
            <a:r>
              <a:rPr lang="te-IN" sz="2200" dirty="0" smtClean="0"/>
              <a:t>వాసకసజ్జిక సుదీర్ఘ దూరప్రయాణం నుండి తిరిగివచ్చే ప్రియుని కోసం నిరీక్షిస్తుంది. </a:t>
            </a:r>
            <a:r>
              <a:rPr lang="te-IN" sz="2200" dirty="0" smtClean="0">
                <a:hlinkClick r:id="rId2" tooltip="చిత్రకళ"/>
              </a:rPr>
              <a:t>చిత్రకళలో</a:t>
            </a:r>
            <a:r>
              <a:rPr lang="te-IN" sz="2200" dirty="0" smtClean="0"/>
              <a:t> ఈమెను పడకగదిలో పద్మాలు, పూలదండలతో ఉన్నట్లు చూపిస్తారు</a:t>
            </a:r>
            <a:r>
              <a:rPr lang="en-US" sz="2200" dirty="0" smtClean="0"/>
              <a:t>.</a:t>
            </a:r>
            <a:r>
              <a:rPr lang="te-IN" sz="2200" dirty="0" smtClean="0"/>
              <a:t> "సర్వమునలంకరించుకుని ప్రియుని రాకకై ఎదురుచూసే నాయిక". ఈమె అందంగా తయారై ప్రియుని రాకకోసం తద్వారా లభించే ఆనందాల కోసం నిరీక్షిస్తుంది.</a:t>
            </a:r>
            <a:r>
              <a:rPr lang="en-US" sz="2200" baseline="30000" dirty="0" smtClean="0"/>
              <a:t> </a:t>
            </a:r>
            <a:r>
              <a:rPr lang="te-IN" sz="2200" dirty="0" smtClean="0"/>
              <a:t> ఈమె అందాన్ని రతీదేవితో పోలుస్తారు.వాసవసజ్జిక శిల్పం </a:t>
            </a:r>
            <a:r>
              <a:rPr lang="te-IN" sz="2200" dirty="0" smtClean="0">
                <a:hlinkClick r:id="rId3" tooltip="ఖజురహో"/>
              </a:rPr>
              <a:t>ఖజురహో</a:t>
            </a:r>
            <a:r>
              <a:rPr lang="te-IN" sz="2200" dirty="0" smtClean="0"/>
              <a:t> లోని లక్ష్మణ దేవాలయంలోను, జాతీయ సంగ్రహాలయాలలో కనిపిస్తాయి.</a:t>
            </a:r>
            <a:r>
              <a:rPr lang="te-IN" sz="2200" baseline="30000" dirty="0" smtClean="0">
                <a:hlinkClick r:id="rId4"/>
              </a:rPr>
              <a:t>[</a:t>
            </a:r>
            <a:endParaRPr lang="en-US"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1000"/>
          </a:schemeClr>
        </a:solidFill>
        <a:effectLst/>
      </p:bgPr>
    </p:bg>
    <p:spTree>
      <p:nvGrpSpPr>
        <p:cNvPr id="1" name=""/>
        <p:cNvGrpSpPr/>
        <p:nvPr/>
      </p:nvGrpSpPr>
      <p:grpSpPr>
        <a:xfrm>
          <a:off x="0" y="0"/>
          <a:ext cx="0" cy="0"/>
          <a:chOff x="0" y="0"/>
          <a:chExt cx="0" cy="0"/>
        </a:xfrm>
      </p:grpSpPr>
      <p:sp>
        <p:nvSpPr>
          <p:cNvPr id="2" name="Rectangle 1"/>
          <p:cNvSpPr/>
          <p:nvPr/>
        </p:nvSpPr>
        <p:spPr>
          <a:xfrm>
            <a:off x="2819400" y="587514"/>
            <a:ext cx="3599062" cy="707886"/>
          </a:xfrm>
          <a:prstGeom prst="rect">
            <a:avLst/>
          </a:prstGeom>
        </p:spPr>
        <p:txBody>
          <a:bodyPr wrap="none">
            <a:spAutoFit/>
          </a:bodyPr>
          <a:lstStyle/>
          <a:p>
            <a:r>
              <a:rPr lang="te-IN" sz="4000" b="1" i="1" dirty="0" smtClean="0"/>
              <a:t>3. విరహోత్కంఠిత </a:t>
            </a:r>
            <a:endParaRPr lang="en-US" sz="4000" i="1" dirty="0"/>
          </a:p>
        </p:txBody>
      </p:sp>
      <p:pic>
        <p:nvPicPr>
          <p:cNvPr id="4" name="Picture 3" descr="kesavadasa.jpg"/>
          <p:cNvPicPr>
            <a:picLocks noChangeAspect="1"/>
          </p:cNvPicPr>
          <p:nvPr/>
        </p:nvPicPr>
        <p:blipFill>
          <a:blip r:embed="rId2"/>
          <a:stretch>
            <a:fillRect/>
          </a:stretch>
        </p:blipFill>
        <p:spPr>
          <a:xfrm>
            <a:off x="2593983" y="1219200"/>
            <a:ext cx="3956034" cy="548405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1000"/>
          </a:schemeClr>
        </a:solidFill>
        <a:effectLst/>
      </p:bgPr>
    </p:bg>
    <p:spTree>
      <p:nvGrpSpPr>
        <p:cNvPr id="1" name=""/>
        <p:cNvGrpSpPr/>
        <p:nvPr/>
      </p:nvGrpSpPr>
      <p:grpSpPr>
        <a:xfrm>
          <a:off x="0" y="0"/>
          <a:ext cx="0" cy="0"/>
          <a:chOff x="0" y="0"/>
          <a:chExt cx="0" cy="0"/>
        </a:xfrm>
      </p:grpSpPr>
      <p:sp>
        <p:nvSpPr>
          <p:cNvPr id="2" name="Rectangle 1"/>
          <p:cNvSpPr/>
          <p:nvPr/>
        </p:nvSpPr>
        <p:spPr>
          <a:xfrm>
            <a:off x="914400" y="1720840"/>
            <a:ext cx="7162800" cy="3139321"/>
          </a:xfrm>
          <a:prstGeom prst="rect">
            <a:avLst/>
          </a:prstGeom>
        </p:spPr>
        <p:txBody>
          <a:bodyPr wrap="square">
            <a:spAutoFit/>
          </a:bodyPr>
          <a:lstStyle/>
          <a:p>
            <a:pPr>
              <a:lnSpc>
                <a:spcPct val="150000"/>
              </a:lnSpc>
            </a:pPr>
            <a:r>
              <a:rPr lang="te-IN" sz="2200" b="1" dirty="0" smtClean="0"/>
              <a:t>విరహోత్కంఠిత</a:t>
            </a:r>
            <a:r>
              <a:rPr lang="te-IN" sz="2200" dirty="0" smtClean="0"/>
              <a:t>: </a:t>
            </a:r>
            <a:r>
              <a:rPr lang="en-US" sz="2200" b="1" dirty="0" err="1" smtClean="0"/>
              <a:t>Virahotkanthita</a:t>
            </a:r>
            <a:r>
              <a:rPr lang="en-US" sz="2200" dirty="0" smtClean="0"/>
              <a:t> - "One distressed by separation</a:t>
            </a:r>
            <a:r>
              <a:rPr lang="en-US" sz="2200" dirty="0" smtClean="0"/>
              <a:t>")</a:t>
            </a:r>
            <a:r>
              <a:rPr lang="en-US" sz="2200" dirty="0" smtClean="0"/>
              <a:t> "</a:t>
            </a:r>
            <a:r>
              <a:rPr lang="te-IN" sz="2200" dirty="0" smtClean="0"/>
              <a:t>విరహం వల్ల వేదనపడు నాయిక". ఈమె ప్రియుడు పనికారణంగా ఇంటికి రాలేకపోయినప్పుడు </a:t>
            </a:r>
            <a:r>
              <a:rPr lang="te-IN" sz="2200" dirty="0" smtClean="0">
                <a:hlinkClick r:id="rId2" tooltip="విరహం (పుట లేదు)"/>
              </a:rPr>
              <a:t>విరహంతో</a:t>
            </a:r>
            <a:r>
              <a:rPr lang="te-IN" sz="2200" dirty="0" smtClean="0"/>
              <a:t> బాధపడుతుంది. ఈమెను పానుపుమీద కూర్చున్నట్లు లేదా నిలబడినట్లుగా లేదా వరండాలో నిలబడినట్లుగా చూపిస్తారు</a:t>
            </a:r>
            <a:endParaRPr lang="en-US" sz="2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77</Words>
  <Application>Microsoft Office PowerPoint</Application>
  <PresentationFormat>On-screen Show (4:3)</PresentationFormat>
  <Paragraphs>27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2</cp:revision>
  <dcterms:created xsi:type="dcterms:W3CDTF">2006-08-16T00:00:00Z</dcterms:created>
  <dcterms:modified xsi:type="dcterms:W3CDTF">2020-04-12T09:13:18Z</dcterms:modified>
</cp:coreProperties>
</file>