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4" r:id="rId18"/>
    <p:sldId id="272" r:id="rId19"/>
    <p:sldId id="273" r:id="rId20"/>
    <p:sldId id="284" r:id="rId21"/>
    <p:sldId id="275" r:id="rId22"/>
    <p:sldId id="276" r:id="rId23"/>
    <p:sldId id="277" r:id="rId24"/>
    <p:sldId id="282" r:id="rId25"/>
    <p:sldId id="283" r:id="rId26"/>
    <p:sldId id="278" r:id="rId27"/>
    <p:sldId id="279" r:id="rId28"/>
    <p:sldId id="285" r:id="rId29"/>
    <p:sldId id="280" r:id="rId30"/>
    <p:sldId id="281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7F45A-DBDA-4681-8FC4-582AC88D978D}" type="datetimeFigureOut">
              <a:rPr lang="en-US" smtClean="0"/>
              <a:t>18/04/2020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A7B4F-B642-4062-A3F7-5B43219F03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A7B4F-B642-4062-A3F7-5B43219F0320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9C%E0%B1%80%E0%B0%B5%E0%B0%BF%E0%B0%A4%E0%B0%82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0%E0%B0%BE%E0%B0%AE%E0%B0%BE%E0%B0%AF%E0%B0%A3%E0%B0%AE%E0%B1%8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D%E0%B0%BE%E0%B0%B0%E0%B0%A4%E0%B0%BF_%E0%B0%AA%E0%B0%A4%E0%B1%8D%E0%B0%B0%E0%B0%BF%E0%B0%95" TargetMode="External"/><Relationship Id="rId2" Type="http://schemas.openxmlformats.org/officeDocument/2006/relationships/hyperlink" Target="https://te.wikipedia.org/wiki/%E0%B0%B5%E0%B1%87%E0%B0%9F%E0%B1%82%E0%B0%B0%E0%B0%BF_%E0%B0%AA%E0%B1%8D%E0%B0%B0%E0%B0%AD%E0%B0%BE%E0%B0%95%E0%B0%B0%E0%B0%B6%E0%B0%BE%E0%B0%B8%E0%B1%8D%E0%B0%A4%E0%B1%8D%E0%B0%B0%E0%B0%B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8%E0%B0%BE%E0%B0%9A%E0%B0%A8_%E0%B0%B8%E0%B1%8B%E0%B0%AE%E0%B0%A8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85%E0%B0%B0%E0%B0%A3%E0%B1%8D%E0%B0%AF_%E0%B0%AA%E0%B0%B0%E0%B1%8D%E0%B0%B5%E0%B0%82&amp;action=edit&amp;redlink=1" TargetMode="External"/><Relationship Id="rId2" Type="http://schemas.openxmlformats.org/officeDocument/2006/relationships/hyperlink" Target="https://te.wikipedia.org/wiki/%E0%B0%95%E0%B0%B5%E0%B0%BF%E0%B0%A4%E0%B1%8D%E0%B0%B0%E0%B0%AF%E0%B0%8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A4%E0%B0%BF%E0%B0%95%E0%B1%8D%E0%B0%95%E0%B0%A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E%E0%B0%B9%E0%B0%BE%E0%B0%AD%E0%B0%BE%E0%B0%B0%E0%B0%A4%E0%B0%AE%E0%B1%81" TargetMode="External"/><Relationship Id="rId2" Type="http://schemas.openxmlformats.org/officeDocument/2006/relationships/hyperlink" Target="https://te.wikipedia.org/wiki/%E0%B0%A4%E0%B1%86%E0%B0%B2%E0%B1%81%E0%B0%97%E0%B1%81_%E0%B0%B8%E0%B0%BE%E0%B0%B9%E0%B0%BF%E0%B0%A4%E0%B1%8D%E0%B0%AF%E0%B0%82_-_%E0%B0%8E%E0%B0%B1%E0%B1%8D%E0%B0%B1%E0%B0%A8_%E0%B0%AF%E0%B1%81%E0%B0%97%E0%B0%AE%E0%B1%8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A4%E0%B0%BF%E0%B0%95%E0%B1%8D%E0%B0%95%E0%B0%A8%E0%B1%8D%E0%B0%A8" TargetMode="External"/><Relationship Id="rId4" Type="http://schemas.openxmlformats.org/officeDocument/2006/relationships/hyperlink" Target="https://te.wikipedia.org/wiki/%E0%B0%A8%E0%B0%A8%E0%B1%8D%E0%B0%A8%E0%B0%AF%E0%B1%8D%E0%B0%A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A8%E0%B1%83%E0%B0%B8%E0%B0%BF%E0%B0%82%E0%B0%B9_%E0%B0%AA%E0%B1%81%E0%B0%B0%E0%B0%BE%E0%B0%A3%E0%B0%AE%E0%B1%81&amp;action=edit&amp;redlink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/index.php?title=%E0%B0%B6%E0%B1%8D%E0%B0%B0%E0%B1%80%E0%B0%A8%E0%B0%BE%E0%B0%B0%E0%B0%B8%E0%B0%BF%E0%B0%82%E0%B0%B9%E0%B1%81%E0%B0%A8%E0%B0%BF%E0%B0%95%E0%B0%BF&amp;action=edit&amp;redlink=1" TargetMode="External"/><Relationship Id="rId4" Type="http://schemas.openxmlformats.org/officeDocument/2006/relationships/hyperlink" Target="https://te.wikipedia.org/w/index.php?title=%E0%B0%85%E0%B0%B9%E0%B1%8B%E0%B0%AC%E0%B0%BF%E0%B0%B2&amp;action=edit&amp;redlink=1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/index.php?title=%E0%B0%AC%E0%B1%8D%E0%B0%B0%E0%B0%B9%E0%B1%8D%E0%B0%AE%E0%B0%BE%E0%B0%82%E0%B0%A1%E0%B0%AA%E0%B1%81%E0%B0%B0%E0%B0%BE%E0%B0%A3%E0%B0%82&amp;action=edit&amp;redlink=1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4%E0%B1%86%E0%B0%B2%E0%B1%81%E0%B0%97%E0%B1%81_%E0%B0%B8%E0%B0%BE%E0%B0%B9%E0%B0%BF%E0%B0%A4%E0%B1%8D%E0%B0%AF%E0%B0%82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A%E0%B0%BF%E0%B0%82%E0%B0%97%E0%B0%B3%E0%B0%BF_%E0%B0%B2%E0%B0%95%E0%B1%8D%E0%B0%B7%E0%B1%8D%E0%B0%AE%E0%B1%80%E0%B0%95%E0%B0%BE%E0%B0%82%E0%B0%A4%E0%B0%82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8%E0%B0%BE%E0%B0%B9%E0%B0%BF%E0%B0%A4%E0%B1%8D%E0%B0%AF_%E0%B0%85%E0%B0%95%E0%B0%BE%E0%B0%A1%E0%B0%AE%E0%B1%80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7%E0%B1%82%E0%B0%B0%E0%B1%8D%E0%B0%9C%E0%B0%9F%E0%B0%B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1%8D%E0%B0%B0%E0%B1%8B%E0%B0%B2%E0%B0%AF_%E0%B0%B5%E0%B1%87%E0%B0%AE%E0%B0%BE%E0%B0%B0%E0%B1%86%E0%B0%A1%E0%B1%8D%E0%B0%A1%E0%B0%BF" TargetMode="External"/><Relationship Id="rId2" Type="http://schemas.openxmlformats.org/officeDocument/2006/relationships/hyperlink" Target="https://te.wikipedia.org/w/index.php?title=14%E0%B0%B5_%E0%B0%B6%E0%B0%A4%E0%B0%BE%E0%B0%AC%E0%B1%8D%E0%B0%A6%E0%B0%AE%E0%B1%81&amp;action=edit&amp;redlink=1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/index.php?title=%E0%B0%A8%E0%B1%87%E0%B0%B2%E0%B0%9F%E0%B1%82%E0%B0%B0%E0%B1%81_%E0%B0%B5%E0%B1%87%E0%B0%82%E0%B0%95%E0%B0%9F%E0%B0%B0%E0%B0%AE%E0%B0%A3%E0%B0%AF%E0%B1%8D%E0%B0%AF&amp;action=edit&amp;redlink=1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0%82%E0%B0%A6%E0%B1%81%E0%B0%95%E0%B1%82%E0%B0%B0%E0%B1%81" TargetMode="External"/><Relationship Id="rId7" Type="http://schemas.openxmlformats.org/officeDocument/2006/relationships/hyperlink" Target="https://te.wikipedia.org/wiki/%E0%B0%9A%E0%B0%A6%E0%B0%B2%E0%B0%B5%E0%B0%BE%E0%B0%A1(%E0%B0%B5%E0%B1%87%E0%B0%AE%E0%B1%82%E0%B0%B0%E0%B1%81_%E0%B0%AE%E0%B0%82%E0%B0%A1%E0%B0%B2%E0%B0%82)" TargetMode="External"/><Relationship Id="rId2" Type="http://schemas.openxmlformats.org/officeDocument/2006/relationships/hyperlink" Target="https://te.wikipedia.org/wiki/%E0%B0%AA%E0%B1%8D%E0%B0%B0%E0%B0%95%E0%B0%BE%E0%B0%B6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5%E0%B1%87%E0%B0%AE%E0%B1%82%E0%B0%B0%E0%B1%81" TargetMode="External"/><Relationship Id="rId5" Type="http://schemas.openxmlformats.org/officeDocument/2006/relationships/hyperlink" Target="https://te.wikipedia.org/wiki/%E0%B0%97%E0%B1%81%E0%B0%82%E0%B0%9F%E0%B1%82%E0%B0%B0%E0%B1%81" TargetMode="External"/><Relationship Id="rId4" Type="http://schemas.openxmlformats.org/officeDocument/2006/relationships/hyperlink" Target="https://te.wikipedia.org/wiki/%E0%B0%97%E0%B1%81%E0%B0%A1%E0%B1%8D%E0%B0%B2%E0%B1%82%E0%B0%B0%E0%B1%8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1%81%E0%B0%9F%E0%B1%81%E0%B0%82%E0%B0%AC%E0%B0%AE%E0%B1%81" TargetMode="External"/><Relationship Id="rId2" Type="http://schemas.openxmlformats.org/officeDocument/2006/relationships/hyperlink" Target="https://te.wikipedia.org/wiki/%E0%B0%B6%E0%B0%BF%E0%B0%B5%E0%B1%81%E0%B0%A1%E0%B1%8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iki/%E0%B0%B5%E0%B0%BF%E0%B0%B7%E0%B1%8D%E0%B0%A3%E0%B1%81%E0%B0%B5%E0%B1%8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P.R.GC </a:t>
            </a:r>
            <a:r>
              <a:rPr lang="en-US" sz="6000" dirty="0" err="1" smtClean="0"/>
              <a:t>kakinada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3200400"/>
            <a:ext cx="4572000" cy="1905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TELUGU</a:t>
            </a:r>
          </a:p>
          <a:p>
            <a:r>
              <a:rPr lang="en-US" sz="4800" dirty="0" smtClean="0"/>
              <a:t>II BA SPL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1353లో ప్రోలయ వేముడు మరణించాడు. ఎర్రన శేషజీవితం గురించి వివరాలు స్పష్టంగాలేవు.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అయితే 1364లో అనపోతవేమారెడ్డి వేయించిన దానశాసనం (కొల్లూరు శాసనం) ప్రకారం కనీసం 1364వరకూ, బహుశా ఆ తరువాత మరికొంతకాలం కూడా ఎర్రాప్రగడ జీవించి ఉండవచ్చునని చరిత్రకారులు భావిస్తున్నారు. (ఈ విషయమై ఏకాభిప్రాయం లేదు.)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733800" y="3886200"/>
            <a:ext cx="21018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బిరుదులు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0" y="4419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ఎర్రనకు రెండు బిరుదులున్నాయి (1) శంభుదాసుడు (2) ప్రబంధ పరమేశ్వరుడు.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మొదటి బిరుదు అతని ఆధ్యాత్మిక ప్రవృత్తినీ, రెండవ బిరుదు అతని సాహిత్య విశిష్టతనూ తెలుపుతాయి.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469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శంభుదాసుడు'గా తాను ప్రశస్తుడవుతాడని తన తాతగారు కలలో కనిపించి ఆశీర్వదించారని నృసింహపురాణం పీఠికలో ఎర్రన వ్రాసుకొన్నాడు.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అతని బిరుదు శంభుదాసుడు అయినప్పటికీ అతడు గ్రహించినవన్నీ విష్ణుకథలే.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ఈ విధంగా ఎర్రన హరిహరాద్వైతమును </a:t>
            </a:r>
            <a:r>
              <a:rPr lang="te-IN" sz="2400" dirty="0" smtClean="0">
                <a:hlinkClick r:id="rId2" tooltip="జీవితం"/>
              </a:rPr>
              <a:t>జీవితం</a:t>
            </a:r>
            <a:r>
              <a:rPr lang="te-IN" sz="2400" dirty="0" smtClean="0"/>
              <a:t>లోనూ, రచనలలోనూ కూడా పాటించాడని తెలుస్తుంది.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'ప్రబంధ పరమేశ్వరుడు' అనే ప్రశస్తి అరణ్య పర్వశేష రచన వలన కలిగి, తరువాత అది బిరుదంగా కొనసాగిందని నృసింహపురాణంలోని ఒక పద్యం ద్వారా తెలుస్తున్నది.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పురాణకవుల కోవకు చెందినవాడయనా గాని, అద్భుతమైన తన వర్ణనాత్మకత ద్వారా తరువాతి ప్రబంధ కవులకు మార్గదర్శకమైనాడు.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అతని ప్రబంధశైలి నృసింహపురాణంలో ఉన్నత స్థాయిని చేరుకుంది.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381000"/>
            <a:ext cx="17107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రచనలు</a:t>
            </a:r>
            <a:endParaRPr lang="te-IN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ప్రోలయవేమారెడ్డి ఆస్థానంలో చేరడానికి ముందు ఎర్రన చేసిన రచనలగురించి ఏ విధమైన వివరాలూ లేవు.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అప్పటికే ఎర్రన మాన్యుడైన కవి గనుక కొన్ని రచనలు చేసిఉండవచ్చును కాని వాటిని ఆయన ఎక్కడా ప్రస్తావించలేదు.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రచనలన్నీ వేమారెడ్డి ఆస్థానంలో ఉండగానే సాగాయి.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28600"/>
            <a:ext cx="3050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i="1" u="sng" dirty="0" smtClean="0"/>
              <a:t>రామాయణము</a:t>
            </a:r>
            <a:endParaRPr lang="te-IN" sz="40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ప్రోలయ వేముని కోరికపై ఎర్రన ముందుగా రామాయణాన్ని రచించాడు. కాని అది ఇప్పుడు దొరకడంలేదు.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ఎర్రన వంశంవాడైన చదలవాడ మల్లన, ఎర్రన రచనల గురించి వ్రాస్తూ "వల్మీకభవు వచోవైఖరి రామాయణంబు నాంధ్ర ప్రబంధంబు జేసె" అని చెప్పాడు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400" y="3733800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అనగా ఇది వాల్మీకి రామయణానికి ఆంధ్రీకరణమేననీ, అదీ ఒక ఉద్గ్రంధమైన ప్రబంధమనీ తెలుస్తుంది.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అయితే హుళక్కి భాస్కరాదులు వ్రాసి, సాహిణి సూరనకంకితమిచ్చిన భాస్కర </a:t>
            </a:r>
            <a:r>
              <a:rPr lang="te-IN" sz="2400" dirty="0" smtClean="0">
                <a:hlinkClick r:id="rId2" tooltip="రామాయణము"/>
              </a:rPr>
              <a:t>రామాయణము</a:t>
            </a:r>
            <a:r>
              <a:rPr lang="te-IN" sz="2400" dirty="0" smtClean="0"/>
              <a:t>లోని కొన్ని ఘట్టాలు పాఠాంతరాలుగా చాలాపద్యాలు కనిపిస్తున్నాయి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 పద్యాలు ఎర్రాప్రగడవే కావచ్చునని పండితుల ఊహ.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అలాంటి 46 పద్యాలను ఎంతో శ్రమతో సేకరించి </a:t>
            </a:r>
            <a:r>
              <a:rPr lang="te-IN" sz="2400" dirty="0" smtClean="0">
                <a:hlinkClick r:id="rId2" tooltip="వేటూరి ప్రభాకరశాస్త్రి"/>
              </a:rPr>
              <a:t>వేటూరి ప్రభాకరశాస్త్రి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భారతి పత్రిక"/>
              </a:rPr>
              <a:t>భారతి పత్రికలో</a:t>
            </a:r>
            <a:r>
              <a:rPr lang="te-IN" sz="2400" dirty="0" smtClean="0"/>
              <a:t> "ఎర్రాప్రగడ రామాయణం" అనే శీర్షికతో ప్రకటించాడు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861060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కూడా ప్రోలయవేముని కోరికపై రచించి ఎర్రన ఆ రాజుకే అంకితమిచ్చాడు.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రచన 1335 - 1343 మధ్యకాలంలో జరిగి ఉండవచ్చును (అమరేశ్వరాలయ శాసనం, ముట్లూరి శాసనం ఆధారంగా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ఇది ఖిలపురాణము. సంస్కృతంలో హరివంశం హరివంశ, విష్ణు, భవిష్య పర్ాలుగా </a:t>
            </a:r>
            <a:r>
              <a:rPr lang="te-IN" sz="2400" dirty="0" smtClean="0"/>
              <a:t>విభజింపబడిఉన్నది.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ఎర్రాప్రగడ </a:t>
            </a:r>
            <a:r>
              <a:rPr lang="te-IN" sz="2400" dirty="0" smtClean="0"/>
              <a:t>మాత్రం దాన్ని పూర్వోత్తర భాగాలుగా విభజించాడు.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305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ఈ హరివంశం ఆరంభంలో ఎర్రన తన గురువునూ, నన్నయనూ, తిక్కననూ ప్రశంసించాడు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ఈ రచనలో మూలకథ ప్రాశస్త్యం చెడకుండా దాన్ని సంగ్రహించి, అందులోని కథలను ఔచిత్యశుద్ధంగా, క్రమబద్ధంగా వ్రాయడంలో ఎర్రన ఎంతో నేర్పును </a:t>
            </a:r>
            <a:r>
              <a:rPr lang="te-IN" sz="2400" dirty="0" smtClean="0"/>
              <a:t>కనబరచాడు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4800" y="3105835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(</a:t>
            </a:r>
            <a:r>
              <a:rPr lang="te-IN" sz="2400" dirty="0" smtClean="0"/>
              <a:t>హరివంశాన్ని ఎర్రన సమకాలికుడైన </a:t>
            </a:r>
            <a:r>
              <a:rPr lang="te-IN" sz="2400" dirty="0" smtClean="0">
                <a:hlinkClick r:id="rId2" tooltip="నాచన సోమన"/>
              </a:rPr>
              <a:t>నాచన సోమన</a:t>
            </a:r>
            <a:r>
              <a:rPr lang="te-IN" sz="2400" dirty="0" smtClean="0"/>
              <a:t> కూడా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929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e-IN" sz="4000" i="1" u="sng" dirty="0" smtClean="0"/>
              <a:t>మహాభారతము అరణ్యపర్వశేషము</a:t>
            </a:r>
            <a:endParaRPr lang="te-IN" sz="40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ఎఱ్ఱాప్రగడ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కవిత్రయం"/>
              </a:rPr>
              <a:t>కవిత్రయంలో</a:t>
            </a:r>
            <a:r>
              <a:rPr lang="te-IN" sz="2400" dirty="0" smtClean="0"/>
              <a:t> మూడవ కవి, కాని ఆయన అనువదించినది మధ్య భాగము.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నన్నయ </a:t>
            </a:r>
            <a:r>
              <a:rPr lang="te-IN" sz="2400" dirty="0" smtClean="0"/>
              <a:t>మహాభారత అనువాదం </a:t>
            </a:r>
            <a:r>
              <a:rPr lang="te-IN" sz="2400" dirty="0" smtClean="0">
                <a:hlinkClick r:id="rId3" tooltip="అరణ్య పర్వం (పుట లేదు)"/>
              </a:rPr>
              <a:t>అరణ్య పర్వం</a:t>
            </a:r>
            <a:r>
              <a:rPr lang="te-IN" sz="2400" dirty="0" smtClean="0"/>
              <a:t> మధ్యలో ఆగిపోయింది.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శేషభాగాన్ని మహాకవి </a:t>
            </a:r>
            <a:r>
              <a:rPr lang="te-IN" sz="2400" dirty="0" smtClean="0">
                <a:hlinkClick r:id="rId4" tooltip="తిక్కన"/>
              </a:rPr>
              <a:t>తిక్కన</a:t>
            </a:r>
            <a:r>
              <a:rPr lang="te-IN" sz="2400" dirty="0" smtClean="0"/>
              <a:t> ఏ కారణం చేతనో అనువదించలేదు. అలా మిగిలిపోయిన అరణ్య పర్వాన్ని తెలుగు లోకి ఎఱ్ఱన అనువదించాడు.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41148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అరణ్యపర్వములోని </a:t>
            </a:r>
            <a:r>
              <a:rPr lang="te-IN" sz="2400" dirty="0" smtClean="0"/>
              <a:t>మొదటి మూడు ఆశ్వాసాలనూ, నాలుగవ ఆశ్వాసంలో 142 పద్యాలనూ నన్నయ వ్రాశాడు.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తరువాత </a:t>
            </a:r>
            <a:r>
              <a:rPr lang="te-IN" sz="2400" dirty="0" smtClean="0"/>
              <a:t>బహుశా నన్నయ మరణం కారణంగా ఆ కార్యం అక్కడితో ఆగిపోయింది. 143వ పద్యంనుండి ఎఱ్ఱన వ్రాశాడు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382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ఈ రచన బహుశా ప్రోలయ వేమునికాలంలోనే, హరివంశం రచన తరువాత, జరిగినట్లు అనిపిస్తుంది.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ఈ </a:t>
            </a:r>
            <a:r>
              <a:rPr lang="te-IN" sz="2400" dirty="0" smtClean="0"/>
              <a:t>విధంగా అరణ్యపర్వ శేషాన్ని కూడా ఆంధ్రీకరించడంతో తెలుగులో మహాభారత సమగ్రతను సాధించిన గౌరవం ఎర్రనకు దక్కింది.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ఎర్రనకున్న </a:t>
            </a:r>
            <a:r>
              <a:rPr lang="te-IN" sz="2400" dirty="0" smtClean="0"/>
              <a:t>సౌజన్యమూ, వినయమూ కారణంగా ఈ అరణ్యపర్వశేషాన్ని నన్నయ రచనతో కలిపే వ్రాసి, దానిని రాజరాజనరేంద్రునికే అంకితమిచ్చాడు.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"</a:t>
            </a:r>
            <a:r>
              <a:rPr lang="te-IN" sz="2400" dirty="0" smtClean="0"/>
              <a:t>ప్రయత్నించి తత్కవితా రీతియు గొంత దోప దద్రచనయకా నారణ్యపర్వశేషం" పూరించినట్లు చెప్పుకొన్నాడు."నన్నయభట్ట మహాకవీంద్రు సరస సారస్వతాంశ ప్రశస్తి తన్ను జెందుటయే" అందుకు కారణమని కూడా ఎర్రన చెప్పుకొన్నాడు.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అరణ్యపర్వశేషం </a:t>
            </a:r>
            <a:r>
              <a:rPr lang="te-IN" sz="2400" dirty="0" smtClean="0"/>
              <a:t>ఎర్రన వ్రాయలేదనీ, నన్నయ పూర్తిగా వ్రాసినదానిలో కొంతభాగం పాడు కాగా దానిని ఎర్రన పూరించాడనీ ఒక వాదం ఉన్నది (ఉత్సన్నవాదము - శతఘంటం వేంకటరంగశాస్త్రి</a:t>
            </a:r>
            <a:r>
              <a:rPr lang="te-IN" sz="2400" dirty="0" smtClean="0"/>
              <a:t>).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అలా కాదు నన్నయ వ్రాసినదానిలో కొన్ని పద్యాలు చెదలు తినడంవల్ల లోపించాయనీ, వాటిని ఎర్రన పూరించాడనీ మరొక వాదం ఉన్నది (శిథిల పూరణ వాదము - నడికుదుటి వీరరాజు).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కాని </a:t>
            </a:r>
            <a:r>
              <a:rPr lang="te-IN" sz="2400" dirty="0" smtClean="0"/>
              <a:t>ఈ రెండు వాదనలూ నిర్హేతుకమైనవనీ, ఎర్రన నిస్సందేహంగా అరణ్యపర్వాన్ని పూరించాడనీ పండితులు అభిప్రాయానికి వచ్చారు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పైగా శైలి, భాషషావిషయకమైన ఆధారాలద్వారా కూడా ఎర్రన స్వతంత్రరచనను కవులు నిర్ణయించారు.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20217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ఎఱ్రాప్రగడ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hlinkClick r:id="rId2" tooltip="తెలుగు సాహిత్యం - ఎఱ్ఱన యుగము"/>
              </a:rPr>
              <a:t> </a:t>
            </a:r>
            <a:r>
              <a:rPr lang="te-IN" sz="2400" b="1" dirty="0" smtClean="0">
                <a:hlinkClick r:id="rId2" tooltip="తెలుగు సాహిత్యం - ఎఱ్ఱన యుగము"/>
              </a:rPr>
              <a:t>ఎఱ్ఱాప్రగడ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మహాభారతము"/>
              </a:rPr>
              <a:t>మహాభారతములో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నన్నయ్య"/>
              </a:rPr>
              <a:t>నన్నయ్య</a:t>
            </a:r>
            <a:r>
              <a:rPr lang="te-IN" sz="2400" dirty="0" smtClean="0"/>
              <a:t> అసంపూర్ణముగా వదిలిన పర్వాన్ని పూర్తి చేసాడు.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hlinkClick r:id="rId4" tooltip="నన్నయ్య"/>
              </a:rPr>
              <a:t> </a:t>
            </a:r>
            <a:r>
              <a:rPr lang="te-IN" sz="2400" dirty="0" smtClean="0">
                <a:hlinkClick r:id="rId4" tooltip="నన్నయ్య"/>
              </a:rPr>
              <a:t>నన్నయ్య</a:t>
            </a:r>
            <a:r>
              <a:rPr lang="te-IN" sz="2400" dirty="0" smtClean="0"/>
              <a:t> భారతాన్ని చదివి ఇతని భారతంలోని భాగం చదివితే ఇది నన్నయ్యే వ్రాసినాడా అనిపిస్తుంది,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అలాగే </a:t>
            </a:r>
            <a:r>
              <a:rPr lang="te-IN" sz="2400" dirty="0" smtClean="0">
                <a:hlinkClick r:id="rId5" tooltip="తిక్కన్న"/>
              </a:rPr>
              <a:t>తిక్కన్న</a:t>
            </a:r>
            <a:r>
              <a:rPr lang="te-IN" sz="2400" dirty="0" smtClean="0"/>
              <a:t> భారతము చదివి ఎఱ్ఱాప్రగడ వ్రాసిన భారత భాగము చదివితే ఎఱ్ఱాప్రగడ భాగము కూడా తిక్కన్నే వ్రాసినాడా అనిపిస్తుంది.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సంస్కృతంలో రాసిన మహాభారతాన్ని తెలుగులోకి అనువాదం 11 నుంచి 14 శతాబ్దాల మధ్య జరిగింది.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మూలరచనను </a:t>
            </a:r>
            <a:r>
              <a:rPr lang="te-IN" sz="2400" dirty="0" smtClean="0"/>
              <a:t>గౌరవిస్తూనే ఎర్రన స్వతంత్ర రచనను సాగించాడు. అతని రచనలలో నన్నయ కథనా గమనాన్ని, తిక్కన నాటకీయతను,, ఎర్రన వర్ణనాత్మకతను గమనింపవచ్చును.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533400"/>
            <a:ext cx="3844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i="1" u="sng" dirty="0" smtClean="0"/>
              <a:t>నృసింహపురాణము</a:t>
            </a:r>
            <a:endParaRPr lang="te-IN" sz="4000" i="1" u="sng" dirty="0"/>
          </a:p>
        </p:txBody>
      </p:sp>
      <p:sp>
        <p:nvSpPr>
          <p:cNvPr id="6" name="Rectangle 5"/>
          <p:cNvSpPr/>
          <p:nvPr/>
        </p:nvSpPr>
        <p:spPr>
          <a:xfrm>
            <a:off x="228600" y="1219200"/>
            <a:ext cx="8458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>
                <a:hlinkClick r:id="rId3" tooltip="నృసింహ పురాణము (పుట లేదు)"/>
              </a:rPr>
              <a:t>నృసింహ పురాణము</a:t>
            </a:r>
            <a:r>
              <a:rPr lang="te-IN" sz="2400" dirty="0" smtClean="0"/>
              <a:t> (లక్ష్మీనృసింహావతార కథ) అనేది ఎఱ్ఱన స్వతంత్ర </a:t>
            </a:r>
            <a:r>
              <a:rPr lang="te-IN" sz="2400" dirty="0" smtClean="0"/>
              <a:t>రచన.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దీనిన</a:t>
            </a:r>
            <a:r>
              <a:rPr lang="en-US" sz="2400" dirty="0" smtClean="0"/>
              <a:t> </a:t>
            </a:r>
            <a:r>
              <a:rPr lang="te-IN" sz="2400" dirty="0" smtClean="0"/>
              <a:t>ఇష్టదైవమైన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అహోబిల (పుట లేదు)"/>
              </a:rPr>
              <a:t>అహోబిలం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శ్రీనారసింహునికి (పుట లేదు)"/>
              </a:rPr>
              <a:t>నరసింహావతారము</a:t>
            </a:r>
            <a:r>
              <a:rPr lang="te-IN" sz="2400" dirty="0" smtClean="0"/>
              <a:t> అంకితమిచ్చాడు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8600" y="2971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ఇది </a:t>
            </a:r>
            <a:r>
              <a:rPr lang="te-IN" sz="2400" dirty="0" smtClean="0"/>
              <a:t>పేరుకే పురాణం గాని ప్రబంధలక్షణాలున్న కావ్యం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ఐతిహ్యం ప్రకారం ఒకరోజు ఎర్రన ధ్యానంలో మునిగి ఉండగా అతని తాత కనబడి ఈ రచనను చేయమని సలహా ఇచ్చాడు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ఇది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బ్రహ్మాండపురాణం (పుట లేదు)"/>
              </a:rPr>
              <a:t>బ్రహ్మాండపురాణంలోని</a:t>
            </a:r>
            <a:r>
              <a:rPr lang="te-IN" sz="2400" dirty="0" smtClean="0"/>
              <a:t> కథ, విష్ణు పురాణం ఆధారంగా వ్రాయబడింది.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"</a:t>
            </a:r>
            <a:r>
              <a:rPr lang="te-IN" sz="2400" dirty="0" smtClean="0"/>
              <a:t>బ్రహ్మాండాది పురాణోక్తంబయిన శ్రీనృసింహావతారంబను పురాణంబు తెనుగు భాష బ్రకటింపవలయు" అన్నాడు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కాని అధికభాగం వర్ణనాదులు ఎర్రన స్వతంత్ర రచనలు.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యుగము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ఇందులో </a:t>
            </a:r>
            <a:r>
              <a:rPr lang="te-IN" sz="2400" dirty="0" smtClean="0"/>
              <a:t>తెనుగు నుడికారపు సొగసులు, పద్యాలకూర్పు ఎంతో హృద్యంగా ఉంటాయి.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457200"/>
            <a:ext cx="31582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ఎర్రన యుగము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hlinkClick r:id="rId2" tooltip="తెలుగు సాహిత్యం"/>
              </a:rPr>
              <a:t> </a:t>
            </a:r>
            <a:r>
              <a:rPr lang="te-IN" sz="2400" dirty="0" smtClean="0">
                <a:hlinkClick r:id="rId2" tooltip="తెలుగు సాహిత్యం"/>
              </a:rPr>
              <a:t>తెలుగు </a:t>
            </a:r>
            <a:r>
              <a:rPr lang="te-IN" sz="2400" dirty="0" smtClean="0">
                <a:hlinkClick r:id="rId2" tooltip="తెలుగు సాహిత్యం"/>
              </a:rPr>
              <a:t>సాహిత్యంలో</a:t>
            </a:r>
            <a:r>
              <a:rPr lang="te-IN" sz="2400" dirty="0" smtClean="0"/>
              <a:t> 1320 నుండి 1400 వరకు </a:t>
            </a:r>
            <a:r>
              <a:rPr lang="te-IN" sz="2400" b="1" dirty="0" smtClean="0"/>
              <a:t>ఎఱ్ఱన యుగము</a:t>
            </a:r>
            <a:r>
              <a:rPr lang="te-IN" sz="2400" dirty="0" smtClean="0"/>
              <a:t> అంటారు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ఈ యగంలో ప్రబంధ రచనా విధానానికి పునాదులు పడ్డాయి.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మహాభారతంలో </a:t>
            </a:r>
            <a:r>
              <a:rPr lang="te-IN" sz="2400" dirty="0" smtClean="0"/>
              <a:t>అరణ్యపర్వశేషం తెలుగుచేయబడింది.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నన్నయ </a:t>
            </a:r>
            <a:r>
              <a:rPr lang="te-IN" sz="2400" dirty="0" smtClean="0"/>
              <a:t>తిక్కనాదుల కాలములో చెల్లిన గ్రాంధిక, పౌరాణిక భాష ఈ యుగంలో ఆధునికతను సంతరించుకోసాగింది.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43434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తిక్కన </a:t>
            </a:r>
            <a:r>
              <a:rPr lang="te-IN" sz="2400" dirty="0" smtClean="0"/>
              <a:t>మరణానికి సుమారు 10 సంవత్సరాలముందు (1280 ప్రాంతంలో) ఎఱ్ఱన జన్మించి ఉంటాడు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ఎఱ్ఱన మరణం 1360లో జరిగిఉండవచ్చును. 1365-1385 ప్రాంతంలో జన్మించిన శ్రీనాథుడు తరువాతి యుగకవిగా భావింపబడుతున్నాడు.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90" y="36693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ఎఱ్ఱన </a:t>
            </a:r>
            <a:r>
              <a:rPr lang="te-IN" sz="2400" dirty="0" smtClean="0"/>
              <a:t>పేరుమీద ఒక యుగం అవుసరమా? ఆ కాలాన్ని తిక్కన, శ్రీనాథ యుగాలలో కలుపకూడదా? అన్న సందేహానికి </a:t>
            </a:r>
            <a:r>
              <a:rPr lang="te-IN" sz="2400" dirty="0" smtClean="0">
                <a:hlinkClick r:id="rId2" tooltip="పింగళి లక్ష్మీకాంతం"/>
              </a:rPr>
              <a:t>పింగళి లక్ష్మీకాంతం</a:t>
            </a:r>
            <a:r>
              <a:rPr lang="te-IN" sz="2400" dirty="0" smtClean="0"/>
              <a:t> తెలిపిన అభిప్రాయం ఇది </a:t>
            </a:r>
            <a:r>
              <a:rPr lang="te-IN" sz="2400" dirty="0" smtClean="0"/>
              <a:t>–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"తిక్కన అనంతరం, శ్రీనాథునికి ముందు ఎఱ్ఱన, నాచన సోమన, భాస్కరుడు వంటి మేటికవులవతరించారు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అంతేగాక తెలుగు సారస్వతానికి త్రిమూర్తులైన కవిత్రయం తరువాతనే ఎంతటివారైనా పేర్కొనదగినవారౌతారు</a:t>
            </a:r>
            <a:r>
              <a:rPr lang="te-IN" sz="2400" dirty="0" smtClean="0"/>
              <a:t>.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" y="4191000"/>
            <a:ext cx="78486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ఆ మువ్వురును ఆంధ్ర కవి ప్రపంచానికి గురుస్థానీయులు.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కనుక </a:t>
            </a:r>
            <a:r>
              <a:rPr lang="te-IN" sz="2400" dirty="0" smtClean="0"/>
              <a:t>ఆ మువ్వురిపేరు మీద మూడు యుగాలుండడం ఉచితం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అంతేగాక </a:t>
            </a:r>
            <a:r>
              <a:rPr lang="te-IN" sz="2400" dirty="0" smtClean="0"/>
              <a:t>ఆంధ్ర వాఙ్మయంలో ఆఖ్యాన పద్ధతిని నన్నయ, నాటకీయ పద్ధతిని తిక్కన ప్రారంభించినట్లే వర్ణనాత్మక విధానానికి ఎఱ్ఱన ఆద్యుడు.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నన్నయ </a:t>
            </a:r>
            <a:r>
              <a:rPr lang="te-IN" sz="2400" dirty="0" smtClean="0"/>
              <a:t>యొక్క శబ్దగతిని, తిక్కన యొక్క భావగతిని అనుసంధించి క్రొత్త శైలిని కూర్చిన మహానుభావుడు ఎఱ్ఱన.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తెలుగుభాష </a:t>
            </a:r>
            <a:r>
              <a:rPr lang="te-IN" sz="2400" dirty="0" smtClean="0"/>
              <a:t>పలుకుబడి, వాక్యనిర్మాణము ఈ కాలంలో ఆధునికతను సంతరించుకొన్నాయి.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అనంతరీకులు </a:t>
            </a:r>
            <a:r>
              <a:rPr lang="te-IN" sz="2400" dirty="0" smtClean="0"/>
              <a:t>ముందుగా ఈ శైలినే అలవరచుకొని రచనలు సాగించారు. కనుక ఎఱ్ఱనను యుగకర్తగా సంభావించుట ఉచితం</a:t>
            </a:r>
            <a:r>
              <a:rPr lang="te-IN" sz="2400" dirty="0" smtClean="0"/>
              <a:t>.”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28600"/>
            <a:ext cx="38827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రచనాశైలి, విశేషాలు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3716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hlinkClick r:id="rId2" tooltip="సాహిత్య అకాడమీ"/>
              </a:rPr>
              <a:t> </a:t>
            </a:r>
            <a:r>
              <a:rPr lang="te-IN" sz="2400" dirty="0" smtClean="0">
                <a:hlinkClick r:id="rId2" tooltip="సాహిత్య అకాడమీ"/>
              </a:rPr>
              <a:t>సాహిత్య </a:t>
            </a:r>
            <a:r>
              <a:rPr lang="te-IN" sz="2400" dirty="0" smtClean="0">
                <a:hlinkClick r:id="rId2" tooltip="సాహిత్య అకాడమీ"/>
              </a:rPr>
              <a:t>అకాడమీ</a:t>
            </a:r>
            <a:r>
              <a:rPr lang="te-IN" sz="2400" dirty="0" smtClean="0"/>
              <a:t> ముద్రించిన అరణ్య పర్వము ముగింపులో ఆ భాగం సంపాదకులు డా. పాటిబండ్ల మాధవశర్మ ఇలా వ్రాశాడు -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25146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తననాటి </a:t>
            </a:r>
            <a:r>
              <a:rPr lang="te-IN" sz="2400" dirty="0" smtClean="0"/>
              <a:t>కవీశ్వరులచే ప్రబంధ పరమేశ్వరుడని కొనియాడబడిన ఎఱ్ఱన, నన్నయభట్ట తిక్కనకవినాథులకెక్కిన భక్తి పెంపున అరణ్యపర్వ శేషమును పూరించి, గంగాయమునలవంటి ఆ మహనీయుల కవితా నదీమతల్లుల నడుమ సరస్వతీనదివంటి తన కవితను అంతర్వాహినిగా చేసి ఆంధ్రమహాభారతమునకు కవితా త్రివేణీసంగమ పవిత్రతను సమకూర్చెను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77724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ఎఱ్ఱన </a:t>
            </a:r>
            <a:r>
              <a:rPr lang="te-IN" sz="2400" dirty="0" smtClean="0"/>
              <a:t>ఎంత సౌమ్యమతియో ఆయన కవిత అంత </a:t>
            </a:r>
            <a:r>
              <a:rPr lang="te-IN" sz="2400" dirty="0" smtClean="0"/>
              <a:t>సౌందర్యవతి.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విఖ్యాతమాధుర్యమనోహరముగా </a:t>
            </a:r>
            <a:r>
              <a:rPr lang="te-IN" sz="2400" dirty="0" smtClean="0"/>
              <a:t>ఆయన రచించిన అరణ్యపర్వశేషము ప్రతిపద్యరమణీయమైన పుణ్యకథాప్రబంధ మండలి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దానియందములు సవిస్తరముగా వర్ణించుటకు ఈ పీఠిక చాలదు. నాకు శక్తియు చాలదు.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77724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ఎఱ్ఱన </a:t>
            </a:r>
            <a:r>
              <a:rPr lang="te-IN" sz="2400" dirty="0" smtClean="0"/>
              <a:t>ఎంత సౌమ్యమతియో ఆయన కవిత అంత </a:t>
            </a:r>
            <a:r>
              <a:rPr lang="te-IN" sz="2400" dirty="0" smtClean="0"/>
              <a:t>సౌందర్యవతి.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విఖ్యాతమాధుర్యమనోహరముగా </a:t>
            </a:r>
            <a:r>
              <a:rPr lang="te-IN" sz="2400" dirty="0" smtClean="0"/>
              <a:t>ఆయన రచించిన అరణ్యపర్వశేషము ప్రతిపద్యరమణీయమైన పుణ్యకథాప్రబంధ మండలి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దానియందములు సవిస్తరముగా వర్ణించుటకు ఈ పీఠిక చాలదు. నాకు శక్తియు చాలదు.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 </a:t>
            </a:r>
            <a:r>
              <a:rPr lang="te-IN" sz="2400" dirty="0" smtClean="0"/>
              <a:t>వైతాళికులు ప్రచురణాక్రమంలో ఎర్రాప్రగడ పుస్తకాన్ని రచించిన ఆచార్య వి. రామచంద్ర తన రచన ముగింపులో ఇలా వ్రాశాడు.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</a:t>
            </a:r>
            <a:r>
              <a:rPr lang="te-IN" sz="2400" dirty="0" smtClean="0"/>
              <a:t>శివపదాబ్జ సంతతాధ్యయన సంసక్తచిత్తుడు. పూజిత </a:t>
            </a:r>
            <a:r>
              <a:rPr lang="te-IN" sz="2400" dirty="0" smtClean="0">
                <a:hlinkClick r:id="rId2" tooltip="ధూర్జటి"/>
              </a:rPr>
              <a:t>ధూర్జటి</a:t>
            </a:r>
            <a:r>
              <a:rPr lang="te-IN" sz="2400" dirty="0" smtClean="0"/>
              <a:t> చరణాంబుజుడు.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అతని బిరుదం </a:t>
            </a:r>
            <a:r>
              <a:rPr lang="te-IN" sz="2400" dirty="0" smtClean="0"/>
              <a:t>శంభుదాసుడే అయినా గ్రహించిన కథలన్నీ విష్ణుకథలే. అతడు తాత్వికుడు.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అతని </a:t>
            </a:r>
            <a:r>
              <a:rPr lang="te-IN" sz="2400" dirty="0" smtClean="0"/>
              <a:t>జీవితమే హరిహరాద్వైతానికొక వ్యాఖ్యానం.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ఆయన </a:t>
            </a:r>
            <a:r>
              <a:rPr lang="te-IN" sz="2400" dirty="0" smtClean="0"/>
              <a:t>మహాపండితుడు. గురుభక్తి తత్పరుడు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</a:t>
            </a:r>
            <a:r>
              <a:rPr lang="te-IN" sz="2400" dirty="0" smtClean="0"/>
              <a:t>వినయోదయ సంభరితుడు. ... సరళ హృదయుడు. సరళ సుందరమైన శైలే ఆయనకెక్కువ ఇష్టం.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ఒక </a:t>
            </a:r>
            <a:r>
              <a:rPr lang="te-IN" sz="2400" dirty="0" smtClean="0"/>
              <a:t>ప్రభువు కొలువులో ఆస్థానకవిగా ఉన్నా మహర్షివలె జీవితాన్ని గడపగలిగిన ధన్యుడాయన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44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te-IN" sz="2400" dirty="0" smtClean="0"/>
              <a:t>ఎఱ్ఱాప్రగడ </a:t>
            </a:r>
            <a:r>
              <a:rPr lang="te-IN" sz="2400" dirty="0" smtClean="0">
                <a:hlinkClick r:id="rId2" tooltip="14వ శతాబ్దము (పుట లేదు)"/>
              </a:rPr>
              <a:t>14వ శతాబ్దములో</a:t>
            </a:r>
            <a:r>
              <a:rPr lang="te-IN" sz="2400" dirty="0" smtClean="0"/>
              <a:t> రెడ్డి వంశమును స్థాపించిన </a:t>
            </a:r>
            <a:r>
              <a:rPr lang="te-IN" sz="2400" dirty="0" smtClean="0">
                <a:hlinkClick r:id="rId3" tooltip="ప్రోలయ వేమారెడ్డి"/>
              </a:rPr>
              <a:t>ప్రోలయ వేమారెడ్డి</a:t>
            </a:r>
            <a:r>
              <a:rPr lang="te-IN" sz="2400" dirty="0" smtClean="0"/>
              <a:t> ఆస్థానములో ఆస్థాన కవిగా ఉండేవాడు.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e-IN" sz="2400" dirty="0" smtClean="0"/>
              <a:t> ఎర్రయ్యను ఎల్లాప్రగడ, ఎర్రన అనే పేర్లతో కూడా వ్యవహరిస్తారు. ఈయనకు "ప్రబంధ పరమేశ్వరుడు" అని బిరుదు ఉంది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04800"/>
            <a:ext cx="53623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రచనలనుండి ఉదాహరణలు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066800"/>
            <a:ext cx="6030818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800" dirty="0" smtClean="0"/>
              <a:t>హరివంశం ఉపోద్ఘాతంలో ఎర్రన చెప్పిన పద్యం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నన్నయభట్ట తిక్క కవినాథులు చూపిన త్రోవ పావనం</a:t>
            </a:r>
            <a:br>
              <a:rPr lang="te-IN" sz="2400" dirty="0" smtClean="0"/>
            </a:br>
            <a:r>
              <a:rPr lang="te-IN" sz="2400" dirty="0" smtClean="0"/>
              <a:t>బెన్నఁ బరాశరాత్మజ మునీంద్రుని వాఙ్మయ మాదిదేవుఁడౌ</a:t>
            </a:r>
            <a:br>
              <a:rPr lang="te-IN" sz="2400" dirty="0" smtClean="0"/>
            </a:br>
            <a:r>
              <a:rPr lang="te-IN" sz="2400" dirty="0" smtClean="0"/>
              <a:t>వెన్నుని వృత్త మీవు కడు వేడుకతో విను నాయకుండ వి</a:t>
            </a:r>
            <a:br>
              <a:rPr lang="te-IN" sz="2400" dirty="0" smtClean="0"/>
            </a:br>
            <a:r>
              <a:rPr lang="te-IN" sz="2400" dirty="0" smtClean="0"/>
              <a:t>ట్లెన్నియొ సంఘటించె మదభీప్సిత సిద్ధికి రాజపుంగవా!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ఎర్రనరామాయణంలోనిదని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నేలటూరు వేంకటరమణయ్య (పుట లేదు)"/>
              </a:rPr>
              <a:t>నేలటూరు వేంకటరమణయ్య</a:t>
            </a:r>
            <a:r>
              <a:rPr lang="te-IN" sz="2400" dirty="0" smtClean="0"/>
              <a:t> భావించిన పద్యం. హనుమంతుడు సాగరాన్ని దాటిన విధం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2136339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చువ్వన మేను వంచి రవి సోకఁగ దోఁక విదల్చి పాదముల్</a:t>
            </a:r>
            <a:br>
              <a:rPr lang="te-IN" sz="2400" dirty="0" smtClean="0"/>
            </a:br>
            <a:r>
              <a:rPr lang="te-IN" sz="2400" dirty="0" smtClean="0"/>
              <a:t>వివ్వఁగ బట్టి బాహువులు వీచి మొగంబు బిగించి కొండ జౌ</a:t>
            </a:r>
            <a:br>
              <a:rPr lang="te-IN" sz="2400" dirty="0" smtClean="0"/>
            </a:br>
            <a:r>
              <a:rPr lang="te-IN" sz="2400" dirty="0" smtClean="0"/>
              <a:t>జవ్వన నూగి ముందఱికి జాగి పిఱిందికిఁదూగి వార్ధిపై</a:t>
            </a:r>
            <a:br>
              <a:rPr lang="te-IN" sz="2400" dirty="0" smtClean="0"/>
            </a:br>
            <a:r>
              <a:rPr lang="te-IN" sz="2400" dirty="0" smtClean="0"/>
              <a:t>ఱివ్వన దాటె వాయుజుడు ఱెక్కలతోడి సురాద్రియోయనన్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మహాభారతం </a:t>
            </a:r>
            <a:r>
              <a:rPr lang="te-IN" sz="2400" dirty="0" smtClean="0"/>
              <a:t>అరణ్యపర్వములో నన్నయ రచించిన చివరి పద్యము - శరత్కాలపు రాత్రులను వర్ణించునది.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14400" y="213360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శారదరాత్రులుజ్వల లసత్తర తారక హార పంక్తులన్</a:t>
            </a:r>
            <a:br>
              <a:rPr lang="te-IN" sz="2400" dirty="0" smtClean="0"/>
            </a:br>
            <a:r>
              <a:rPr lang="te-IN" sz="2400" dirty="0" smtClean="0"/>
              <a:t>జారుతరంబులయ్యె వికసన్నవ కైరవ గంధ బంధురో</a:t>
            </a:r>
            <a:br>
              <a:rPr lang="te-IN" sz="2400" dirty="0" smtClean="0"/>
            </a:br>
            <a:r>
              <a:rPr lang="te-IN" sz="2400" dirty="0" smtClean="0"/>
              <a:t>దార సమీర సౌరభము దాల్చి సుధాంశు వికీర్యమాణ క</a:t>
            </a:r>
            <a:br>
              <a:rPr lang="te-IN" sz="2400" dirty="0" smtClean="0"/>
            </a:br>
            <a:r>
              <a:rPr lang="te-IN" sz="2400" dirty="0" smtClean="0"/>
              <a:t>ర్పూర పరాగ పాండు రుచిపూరము లంబరి పూరితంబులై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అదే </a:t>
            </a:r>
            <a:r>
              <a:rPr lang="te-IN" sz="2400" dirty="0" smtClean="0"/>
              <a:t>వర్ణనను ఎర్రన కొనసాగిస్తూ సూర్యోదయాన్ని వర్ణించాడు. ఇది ఎర్రన భారతాంధ్రీకరణలో మొదటి పద్యం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2136339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స్ఫురదరుణాంశురాగరుచిఁ బొంపిరివోయి నిరస్తనీరదా</a:t>
            </a:r>
            <a:br>
              <a:rPr lang="te-IN" sz="2400" dirty="0" smtClean="0"/>
            </a:br>
            <a:r>
              <a:rPr lang="te-IN" sz="2400" dirty="0" smtClean="0"/>
              <a:t>వరణములై దళత్కమల వైభవ జృంభణ ముల్లసిల్ల, మ</a:t>
            </a:r>
            <a:br>
              <a:rPr lang="te-IN" sz="2400" dirty="0" smtClean="0"/>
            </a:br>
            <a:r>
              <a:rPr lang="te-IN" sz="2400" dirty="0" smtClean="0"/>
              <a:t>ద్దురతర హంస సారస మధువ్రత నిస్వనముల్ సెలంగఁగాఁ</a:t>
            </a:r>
            <a:br>
              <a:rPr lang="te-IN" sz="2400" dirty="0" smtClean="0"/>
            </a:br>
            <a:r>
              <a:rPr lang="te-IN" sz="2400" dirty="0" smtClean="0"/>
              <a:t>గరము వెలింగె వాసర ముఖంబులు శారదవేళఁ జూడగన్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అరణ్యపర్వములోని </a:t>
            </a:r>
            <a:r>
              <a:rPr lang="te-IN" sz="2400" dirty="0" smtClean="0"/>
              <a:t>మరొక పద్యము. శ్రీకృష్ణుడు ధర్మరాజుతో అన్న మాటలు.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17526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ద్యూత వ్యాజమునన్ సభాంగణములో దుర్యోనుండట్లు దు</a:t>
            </a:r>
            <a:br>
              <a:rPr lang="te-IN" sz="2400" dirty="0" smtClean="0"/>
            </a:br>
            <a:r>
              <a:rPr lang="te-IN" sz="2400" dirty="0" smtClean="0"/>
              <a:t>ర్నీతిం గూరి యొనర్చినట్టి యఘముల్ నిష్కంప ధైర్యోన్నతిన్</a:t>
            </a:r>
            <a:br>
              <a:rPr lang="te-IN" sz="2400" dirty="0" smtClean="0"/>
            </a:br>
            <a:r>
              <a:rPr lang="te-IN" sz="2400" dirty="0" smtClean="0"/>
              <a:t>జేతఃస్ఫారుఁడవైన నీ కొకనికిం జెల్లెన్ సహింపంగ వి</a:t>
            </a:r>
            <a:br>
              <a:rPr lang="te-IN" sz="2400" dirty="0" smtClean="0"/>
            </a:br>
            <a:r>
              <a:rPr lang="te-IN" sz="2400" dirty="0" smtClean="0"/>
              <a:t>ఖ్యాత క్షాంతులు లేరె ధార్మికులు నిక్కంబిట్టిరే యెవ్వరున్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/>
            </a:r>
            <a:br>
              <a:rPr lang="te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నృసింహపురాణము </a:t>
            </a:r>
            <a:r>
              <a:rPr lang="te-IN" sz="2400" dirty="0" smtClean="0"/>
              <a:t>పీఠికలో నన్నయ తిక్కలను గురించీ, తన యభీష్టసిద్ధి గురించీ ఎర్రన ఇలా అన్నాడు.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భాసుర భారతార్థముల భంగులు నిక్క మెఱుంగ నేరమిన్</a:t>
            </a:r>
            <a:br>
              <a:rPr lang="te-IN" sz="2400" dirty="0" smtClean="0"/>
            </a:br>
            <a:r>
              <a:rPr lang="te-IN" sz="2400" dirty="0" smtClean="0"/>
              <a:t>గాసట బీసటే చదివి గాథలు త్రవ్వు తెనుంగు వారికిన్</a:t>
            </a:r>
            <a:br>
              <a:rPr lang="te-IN" sz="2400" dirty="0" smtClean="0"/>
            </a:br>
            <a:r>
              <a:rPr lang="te-IN" sz="2400" dirty="0" smtClean="0"/>
              <a:t>వ్యాసముని ప్రణీత పరమార్థము తెల్లఁగఁజేసినట్టి య</a:t>
            </a:r>
            <a:br>
              <a:rPr lang="te-IN" sz="2400" dirty="0" smtClean="0"/>
            </a:br>
            <a:r>
              <a:rPr lang="te-IN" sz="2400" dirty="0" smtClean="0"/>
              <a:t>బ్జాసన కల్పులం దలతు నాద్యుల నన్నయ తిక్కనార్యులన్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5px-SamarpaNa_falak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75" y="534656"/>
            <a:ext cx="4332850" cy="57886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rr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972" y="618275"/>
            <a:ext cx="6246056" cy="5621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0px-ErrapragaDa_tex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14" y="1041009"/>
            <a:ext cx="7959972" cy="47759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04800"/>
            <a:ext cx="571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dirty="0" smtClean="0"/>
              <a:t>వంశము</a:t>
            </a:r>
            <a:endParaRPr lang="te-IN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తన నృసింహపురాణంలో చేసిన వంశవర్ణననుబట్టి అతని వివరాలు తెలుస్తున్నాయి.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ఎఱ్ఱాప్రగడ పాకనాడు సీమ (ప్రస్తుత </a:t>
            </a:r>
            <a:r>
              <a:rPr lang="te-IN" sz="2400" dirty="0" smtClean="0">
                <a:hlinkClick r:id="rId2" tooltip="ప్రకాశం"/>
              </a:rPr>
              <a:t>ప్రకాశం</a:t>
            </a:r>
            <a:r>
              <a:rPr lang="te-IN" sz="2400" dirty="0" smtClean="0"/>
              <a:t> జిల్లాలోని </a:t>
            </a:r>
            <a:r>
              <a:rPr lang="te-IN" sz="2400" dirty="0" smtClean="0">
                <a:hlinkClick r:id="rId3" tooltip="కందుకూరు"/>
              </a:rPr>
              <a:t>కందుకూరు</a:t>
            </a:r>
            <a:r>
              <a:rPr lang="te-IN" sz="2400" dirty="0" smtClean="0"/>
              <a:t> సమీపంలోని </a:t>
            </a:r>
            <a:r>
              <a:rPr lang="te-IN" sz="2400" dirty="0" smtClean="0">
                <a:hlinkClick r:id="rId4" tooltip="గుడ్లూరు"/>
              </a:rPr>
              <a:t>గుడ్లూరు</a:t>
            </a:r>
            <a:r>
              <a:rPr lang="te-IN" sz="2400" dirty="0" smtClean="0"/>
              <a:t> గ్రామములో జన్మించాడు.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ఈయన</a:t>
            </a:r>
            <a:r>
              <a:rPr lang="en-US" sz="2400" dirty="0" smtClean="0"/>
              <a:t> </a:t>
            </a:r>
            <a:r>
              <a:rPr lang="te-IN" sz="2400" dirty="0" smtClean="0"/>
              <a:t>ప్రస్తుత </a:t>
            </a:r>
            <a:r>
              <a:rPr lang="te-IN" sz="2400" dirty="0" smtClean="0">
                <a:hlinkClick r:id="rId5" tooltip="గుంటూరు"/>
              </a:rPr>
              <a:t>గుంటూరు</a:t>
            </a:r>
            <a:r>
              <a:rPr lang="te-IN" sz="2400" dirty="0" smtClean="0"/>
              <a:t> జిల్లా </a:t>
            </a:r>
            <a:r>
              <a:rPr lang="te-IN" sz="2400" dirty="0" smtClean="0">
                <a:hlinkClick r:id="rId6" tooltip="వేమూరు"/>
              </a:rPr>
              <a:t>వేమూరు</a:t>
            </a:r>
            <a:r>
              <a:rPr lang="te-IN" sz="2400" dirty="0" smtClean="0"/>
              <a:t> మండలములోని </a:t>
            </a:r>
            <a:r>
              <a:rPr lang="te-IN" sz="2400" dirty="0" smtClean="0">
                <a:hlinkClick r:id="rId7" tooltip="చదలవాడ(వేమూరు మండలం)"/>
              </a:rPr>
              <a:t>చదలవాడ</a:t>
            </a:r>
            <a:r>
              <a:rPr lang="te-IN" sz="2400" dirty="0" smtClean="0"/>
              <a:t> గ్రామములో నివసించాడు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వీరు "శ్రీవత్స" గోత్రము "అపస్తంబు" శాఖకు చెందిన బాహ్మణుడు. అతని తండ్రి సూరన, తల్లి పొత్తమ్మ (పోతమాంబ).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ఎఱ్రన్నకు అతని తాత గారి నామధేయమయిన ఎఱపోతన నామకరణం చేశారు అతని తల్లిదండ్రులు. ఎఱ్ఱాప్రగడ మామ్మ పేరు పేర్రమ్మ (పేరమాంబ, ప్రేంకమాంబ).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ఎఱ్ఱాప్రగడ ముత్తాత బొల్లన (ఆతని భార్య పోలమ్మ లేదా ప్రోలమాంబ). ఎఱ్ఱాప్రగడ కుటుంబ ఆరాధ్య దైవం </a:t>
            </a:r>
            <a:r>
              <a:rPr lang="te-IN" sz="2400" dirty="0" smtClean="0">
                <a:hlinkClick r:id="rId2" tooltip="శివుడు"/>
              </a:rPr>
              <a:t>శివుడు</a:t>
            </a:r>
            <a:r>
              <a:rPr lang="te-IN" sz="2400" dirty="0" smtClean="0"/>
              <a:t>. గురువు గారి పేరు శ్రీశంకర స్వామి.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ఎఱ్రన్న </a:t>
            </a:r>
            <a:r>
              <a:rPr lang="te-IN" sz="2400" dirty="0" smtClean="0">
                <a:hlinkClick r:id="rId3" tooltip="కుటుంబము"/>
              </a:rPr>
              <a:t>కుటుంబ</a:t>
            </a:r>
            <a:r>
              <a:rPr lang="te-IN" sz="2400" dirty="0" smtClean="0"/>
              <a:t> ఆరాధ్య దైవం శివుడైనా </a:t>
            </a:r>
            <a:r>
              <a:rPr lang="te-IN" sz="2400" dirty="0" smtClean="0">
                <a:hlinkClick r:id="rId4" tooltip="విష్ణువు"/>
              </a:rPr>
              <a:t>విష్ణువుని</a:t>
            </a:r>
            <a:r>
              <a:rPr lang="te-IN" sz="2400" dirty="0" smtClean="0"/>
              <a:t> కూడా పూజించేవాడు.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1489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జీవితం</a:t>
            </a:r>
            <a:endParaRPr lang="te-IN" sz="4000" b="1" i="1" u="sng" dirty="0"/>
          </a:p>
        </p:txBody>
      </p:sp>
      <p:pic>
        <p:nvPicPr>
          <p:cNvPr id="3" name="Picture 2" descr="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0" y="1568450"/>
            <a:ext cx="2794000" cy="3721100"/>
          </a:xfrm>
          <a:prstGeom prst="rect">
            <a:avLst/>
          </a:prstGeom>
        </p:spPr>
      </p:pic>
      <p:pic>
        <p:nvPicPr>
          <p:cNvPr id="4" name="Picture 3" descr="er2.jpg"/>
          <p:cNvPicPr>
            <a:picLocks noChangeAspect="1"/>
          </p:cNvPicPr>
          <p:nvPr/>
        </p:nvPicPr>
        <p:blipFill>
          <a:blip r:embed="rId2"/>
          <a:srcRect l="8557" r="4318" b="4921"/>
          <a:stretch>
            <a:fillRect/>
          </a:stretch>
        </p:blipFill>
        <p:spPr>
          <a:xfrm rot="21417925">
            <a:off x="2768219" y="982308"/>
            <a:ext cx="3505345" cy="50947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ఎర్రన బహుశా క్రీ.శ. 1280లో జన్మించి, 1364వరకు జీవించి ఉంటాడని సాహితీచరిత్రకారులు అంచనా వేస్తున్నారు.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te-IN" sz="2400" dirty="0" smtClean="0"/>
              <a:t> (కాకతీయ సామ్రాజ్యం 1323లో పతనమయ్యింది. అప్పుడు, అనగా 1324-25 కాలంలో, కాకతీయ సేనానులలో ఒకడైన ప్రోలయవేమారెడ్డి కందుకూరు మొదలు గోదావరీతీరంవరకు తన రాజ్యాన్ని అద్దంకి రాజధానిగా స్థాపించాడు).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te-IN" sz="2400" dirty="0" smtClean="0"/>
              <a:t>ఆ సమయంలోనే ఎర్రన 45ఏండ్ల వయసుగల ప్రౌఢకవి ప్రోలయవేమారెడ్డి ఆస్థానకవి అయ్యాడు. ఆ రాజు ఆస్థానంలోనే తన సాహితీజీవితాన్ని కొనసాగించాడు.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</TotalTime>
  <Words>1053</Words>
  <Application>Microsoft Office PowerPoint</Application>
  <PresentationFormat>On-screen Show (4:3)</PresentationFormat>
  <Paragraphs>128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P.R.GC kakinada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PRGc kakinada </dc:title>
  <dc:creator>DELL</dc:creator>
  <cp:lastModifiedBy>DELL</cp:lastModifiedBy>
  <cp:revision>34</cp:revision>
  <dcterms:created xsi:type="dcterms:W3CDTF">2006-08-16T00:00:00Z</dcterms:created>
  <dcterms:modified xsi:type="dcterms:W3CDTF">2020-04-18T15:47:30Z</dcterms:modified>
</cp:coreProperties>
</file>