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8%E0%B0%A8%E0%B1%8D%E0%B0%A8%E0%B0%AF" TargetMode="External"/><Relationship Id="rId2" Type="http://schemas.openxmlformats.org/officeDocument/2006/relationships/hyperlink" Target="https://te.wikipedia.org/wiki/%E0%B0%AA%E0%B0%BF%E0%B0%82%E0%B0%97%E0%B0%B3%E0%B0%BF_%E0%B0%B8%E0%B1%82%E0%B0%B0%E0%B0%A8%E0%B0%BE%E0%B0%AE%E0%B0%BE%E0%B0%A4%E0%B1%8D%E0%B0%AF%E0%B1%81%E0%B0%A1%E0%B1%8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95%E0%B0%9F%E0%B1%8D%E0%B0%9F%E0%B0%AE%E0%B0%82%E0%B0%9A%E0%B0%BF_%E0%B0%B0%E0%B0%BE%E0%B0%AE%E0%B0%B2%E0%B0%BF%E0%B0%82%E0%B0%97%E0%B0%BE%E0%B0%B0%E0%B1%86%E0%B0%A1%E0%B1%8D%E0%B0%A1%E0%B0%BF" TargetMode="External"/><Relationship Id="rId5" Type="http://schemas.openxmlformats.org/officeDocument/2006/relationships/hyperlink" Target="https://te.wikipedia.org/wiki/%E0%B0%A4%E0%B0%BF%E0%B0%95%E0%B1%8D%E0%B0%95%E0%B0%A8" TargetMode="External"/><Relationship Id="rId4" Type="http://schemas.openxmlformats.org/officeDocument/2006/relationships/hyperlink" Target="https://te.wikipedia.org/wiki/%E0%B0%B5%E0%B1%87%E0%B0%A6%E0%B0%AE%E0%B1%81_%E0%B0%B5%E0%B1%87%E0%B0%82%E0%B0%95%E0%B0%9F%E0%B0%B0%E0%B0%BE%E0%B0%AF_%E0%B0%B6%E0%B0%BE%E0%B0%B8%E0%B1%8D%E0%B0%A4%E0%B1%8D%E0%B0%B0%E0%B0%B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5%E0%B1%87%E0%B0%AE%E0%B0%A8" TargetMode="External"/><Relationship Id="rId2" Type="http://schemas.openxmlformats.org/officeDocument/2006/relationships/hyperlink" Target="https://te.wikipedia.org/wiki/%E0%B0%B0%E0%B0%BE%E0%B0%B3%E0%B1%8D%E0%B0%B3%E0%B0%AA%E0%B0%B2%E0%B1%8D%E0%B0%B2%E0%B0%BF_%E0%B0%85%E0%B0%A8%E0%B0%82%E0%B0%A4%E0%B0%95%E0%B1%83%E0%B0%B7%E0%B1%8D%E0%B0%A3%E0%B0%B6%E0%B0%B0%E0%B1%8D%E0%B0%A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5%E0%B0%BF%E0%B0%B6%E0%B1%8D%E0%B0%B5%E0%B0%A8%E0%B0%BE%E0%B0%A5_%E0%B0%B8%E0%B0%A4%E0%B1%8D%E0%B0%AF%E0%B0%A8%E0%B0%BE%E0%B0%B0%E0%B0%BE%E0%B0%AF%E0%B0%A3" TargetMode="External"/><Relationship Id="rId5" Type="http://schemas.openxmlformats.org/officeDocument/2006/relationships/hyperlink" Target="https://te.wikipedia.org/wiki/%E0%B0%8E%E0%B0%A8%E0%B1%8D.%E0%B0%97%E0%B1%8B%E0%B0%AA%E0%B0%BF" TargetMode="External"/><Relationship Id="rId4" Type="http://schemas.openxmlformats.org/officeDocument/2006/relationships/hyperlink" Target="https://te.wikipedia.org/wiki/%E0%B0%9A%E0%B0%BE%E0%B0%B0%E0%B1%8D%E0%B0%B2%E0%B1%86%E0%B0%B8%E0%B1%8D_%E0%B0%AB%E0%B0%BF%E0%B0%B2%E0%B0%BF%E0%B0%AA%E0%B1%8D_%E0%B0%AC%E0%B1%8D%E0%B0%B0%E0%B1%8C%E0%B0%A8%E0%B1%8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8%E0%B0%BE%E0%B0%9A%E0%B0%A8_%E0%B0%B8%E0%B1%8B%E0%B0%AE%E0%B0%A8" TargetMode="External"/><Relationship Id="rId7" Type="http://schemas.openxmlformats.org/officeDocument/2006/relationships/hyperlink" Target="https://te.wikipedia.org/wiki/%E0%B0%B5%E0%B1%87%E0%B0%B2%E0%B1%8D%E0%B0%9A%E0%B1%87%E0%B0%B0%E0%B1%81_%E0%B0%A8%E0%B0%BE%E0%B0%B0%E0%B0%BE%E0%B0%AF%E0%B0%A3%E0%B0%B0%E0%B0%BE%E0%B0%B5%E0%B1%81" TargetMode="External"/><Relationship Id="rId2" Type="http://schemas.openxmlformats.org/officeDocument/2006/relationships/hyperlink" Target="https://te.wikipedia.org/wiki/%E0%B0%B5%E0%B0%BF%E0%B0%B6%E0%B1%8D%E0%B0%B5%E0%B0%A8%E0%B0%BE%E0%B0%A5_%E0%B0%B8%E0%B0%A4%E0%B1%8D%E0%B0%AF%E0%B0%A8%E0%B0%BE%E0%B0%B0%E0%B0%BE%E0%B0%AF%E0%B0%A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A4%E0%B1%86%E0%B0%B2%E0%B1%81%E0%B0%97%E0%B1%81%E0%B0%B2%E0%B1%8B_%E0%B0%95%E0%B0%B5%E0%B0%BF%E0%B0%A4%E0%B0%BE_%E0%B0%B5%E0%B0%BF%E0%B0%AA%E0%B1%8D%E0%B0%B2%E0%B0%B5%E0%B0%BE%E0%B0%B2_%E0%B0%B8%E0%B1%8D%E0%B0%B5%E0%B0%B0%E0%B1%82%E0%B0%AA%E0%B0%82" TargetMode="External"/><Relationship Id="rId5" Type="http://schemas.openxmlformats.org/officeDocument/2006/relationships/hyperlink" Target="https://te.wikipedia.org/wiki/%E0%B0%B8%E0%B0%BF%E0%B0%82%E0%B0%97%E0%B0%BF%E0%B0%B0%E0%B1%86%E0%B0%A1%E0%B1%8D%E0%B0%A1%E0%B0%BF_%E0%B0%A8%E0%B0%BE%E0%B0%B0%E0%B0%BE%E0%B0%AF%E0%B0%A3%E0%B0%B0%E0%B1%86%E0%B0%A1%E0%B1%8D%E0%B0%A1%E0%B0%BF" TargetMode="External"/><Relationship Id="rId4" Type="http://schemas.openxmlformats.org/officeDocument/2006/relationships/hyperlink" Target="https://te.wikipedia.org/wiki/%E0%B0%85%E0%B0%B2%E0%B1%8D%E0%B0%B2%E0%B0%B8%E0%B0%BE%E0%B0%A8%E0%B0%BF_%E0%B0%AA%E0%B1%86%E0%B0%A6%E0%B1%8D%E0%B0%A6%E0%B0%A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B8%E0%B0%BE%E0%B0%B9%E0%B0%BF%E0%B0%A4%E0%B1%8D%E0%B0%AF_%E0%B0%B5%E0%B0%BF%E0%B0%AE%E0%B0%B0%E0%B1%8D%E0%B0%B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5%E0%B1%8A%E0%B0%95%E0%B1%8D%E0%B0%95%E0%B1%8A%E0%B0%82%E0%B0%A1_%E0%B0%B5%E0%B1%86%E0%B0%82%E0%B0%95%E0%B0%9F%E0%B0%B0%E0%B0%A4%E0%B1%8D%E0%B0%A8%E0%B0%82_%E0%B0%AA%E0%B0%82%E0%B0%A4%E0%B1%81%E0%B0%B2%E0%B1%81" TargetMode="External"/><Relationship Id="rId2" Type="http://schemas.openxmlformats.org/officeDocument/2006/relationships/hyperlink" Target="https://te.wikipedia.org/wiki/%E0%B0%95%E0%B0%82%E0%B0%A6%E0%B1%81%E0%B0%95%E0%B1%82%E0%B0%B0%E0%B0%BF_%E0%B0%B5%E0%B1%80%E0%B0%B0%E0%B1%87%E0%B0%B6%E0%B0%B2%E0%B0%BF%E0%B0%82%E0%B0%97%E0%B0%82_%E0%B0%AA%E0%B0%82%E0%B0%A4%E0%B1%81%E0%B0%B2%E0%B1%8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108450" y="4038600"/>
            <a:ext cx="5035550" cy="13620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TELUGU IIIBA SPL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914400"/>
            <a:ext cx="6254750" cy="742950"/>
          </a:xfrm>
        </p:spPr>
        <p:txBody>
          <a:bodyPr>
            <a:noAutofit/>
          </a:bodyPr>
          <a:lstStyle/>
          <a:p>
            <a:r>
              <a:rPr lang="en-US" sz="3600" dirty="0" smtClean="0"/>
              <a:t>P.R.GOVT.DEGREE COLLEGE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u="sng" dirty="0" smtClean="0">
                <a:hlinkClick r:id="rId2"/>
              </a:rPr>
              <a:t> </a:t>
            </a:r>
            <a:r>
              <a:rPr lang="te-IN" sz="2400" u="sng" dirty="0" smtClean="0">
                <a:hlinkClick r:id="rId2"/>
              </a:rPr>
              <a:t>పింగళి </a:t>
            </a:r>
            <a:r>
              <a:rPr lang="te-IN" sz="2400" u="sng" dirty="0" smtClean="0">
                <a:hlinkClick r:id="rId2"/>
              </a:rPr>
              <a:t>సూరన</a:t>
            </a:r>
            <a:r>
              <a:rPr lang="te-IN" sz="2400" dirty="0" smtClean="0"/>
              <a:t>(విమర్శన గ్రంథం) &gt;పి.దక్షిణామూర్తి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>
                <a:hlinkClick r:id="rId3" tooltip="నన్నయ"/>
              </a:rPr>
              <a:t>నన్నయభట్టారకుడు</a:t>
            </a:r>
            <a:r>
              <a:rPr lang="te-IN" sz="2400" dirty="0" smtClean="0"/>
              <a:t> &gt;పుదుప్పాకం సుబ్రహ్మణ్య అయర్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విక్రమార్క చరిత్రా విమర్శనం &gt;వేదం వేంకటరాయ శాస్త్రి(విక్రమార్క చరిత్ర రచించినది జక్కన)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శ్రీకాళహస్తీశ్వర మాహాత్మ్యం &gt;</a:t>
            </a:r>
            <a:r>
              <a:rPr lang="te-IN" sz="2400" dirty="0" smtClean="0">
                <a:hlinkClick r:id="rId4" tooltip="వేదము వేంకటరాయ శాస్త్రి"/>
              </a:rPr>
              <a:t>వేదం వేంకటరాయ శాస్త్రీ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>
                <a:hlinkClick r:id="rId5" tooltip="తిక్కన"/>
              </a:rPr>
              <a:t>తిక్కన సోమయాజి</a:t>
            </a:r>
            <a:r>
              <a:rPr lang="te-IN" sz="2400" dirty="0" smtClean="0"/>
              <a:t> విజయం &gt;వేదం వేంకటరాయ </a:t>
            </a:r>
            <a:r>
              <a:rPr lang="te-IN" sz="2400" dirty="0" smtClean="0"/>
              <a:t>శా</a:t>
            </a:r>
            <a:r>
              <a:rPr lang="en-US" sz="2400" dirty="0" smtClean="0"/>
              <a:t> </a:t>
            </a:r>
            <a:endParaRPr lang="te-IN" sz="2400" dirty="0"/>
          </a:p>
        </p:txBody>
      </p:sp>
      <p:sp>
        <p:nvSpPr>
          <p:cNvPr id="3" name="Rectangle 2"/>
          <p:cNvSpPr/>
          <p:nvPr/>
        </p:nvSpPr>
        <p:spPr>
          <a:xfrm>
            <a:off x="609600" y="38100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ఆంధ్రగ్రంథ </a:t>
            </a:r>
            <a:r>
              <a:rPr lang="te-IN" sz="2400" dirty="0" smtClean="0"/>
              <a:t>విమర్శనాప్రకాశలేఖనం&gt;వేదం వేంకటరాయ శాస్త్రీ(మహామహోపాధ్యాయ అనేది ఈయన బిరుదు)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వ్యాసమంజరి &gt;</a:t>
            </a:r>
            <a:r>
              <a:rPr lang="te-IN" sz="2400" dirty="0" smtClean="0">
                <a:hlinkClick r:id="rId6" tooltip="కట్టమంచి రామలింగారెడ్డి"/>
              </a:rPr>
              <a:t>కట్టమంచి రామలింగారెడ్డి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పంచమి &gt;కట్టమంచి </a:t>
            </a:r>
            <a:r>
              <a:rPr lang="te-IN" sz="2400" dirty="0" smtClean="0"/>
              <a:t>రామలింగారెడ్డి</a:t>
            </a:r>
            <a:r>
              <a:rPr lang="en-US" sz="2400" dirty="0" smtClean="0"/>
              <a:t> </a:t>
            </a:r>
            <a:endParaRPr lang="te-IN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సారస్వత </a:t>
            </a:r>
            <a:r>
              <a:rPr lang="te-IN" sz="2400" dirty="0" smtClean="0"/>
              <a:t>లోకనం &gt;</a:t>
            </a:r>
            <a:r>
              <a:rPr lang="te-IN" sz="2400" dirty="0" smtClean="0">
                <a:hlinkClick r:id="rId2" tooltip="రాళ్ళపల్లి అనంతకృష్ణశర్మ"/>
              </a:rPr>
              <a:t>రాళ్ళపల్లి అంతకృష్ణశర్మ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రాయలనాటిరసికత(వ్యాససంపుటి</a:t>
            </a:r>
            <a:r>
              <a:rPr lang="te-IN" sz="2400" dirty="0" smtClean="0"/>
              <a:t>)&gt;రాళ్ళపల్లి అంతకృష్ణశర్మ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వేమన </a:t>
            </a:r>
            <a:r>
              <a:rPr lang="te-IN" sz="2400" dirty="0" smtClean="0"/>
              <a:t>&gt;రాళ్ళపల్లి అంతకృష్ణశర్మ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3" tooltip="వేమన"/>
              </a:rPr>
              <a:t> </a:t>
            </a:r>
            <a:r>
              <a:rPr lang="te-IN" sz="2400" dirty="0" smtClean="0">
                <a:hlinkClick r:id="rId3" tooltip="వేమన"/>
              </a:rPr>
              <a:t>వేమన</a:t>
            </a:r>
            <a:r>
              <a:rPr lang="te-IN" sz="2400" dirty="0" smtClean="0"/>
              <a:t> &gt;</a:t>
            </a:r>
            <a:r>
              <a:rPr lang="te-IN" sz="2400" dirty="0" smtClean="0">
                <a:hlinkClick r:id="rId4" tooltip="చార్లెస్ ఫిలిప్ బ్రౌన్"/>
              </a:rPr>
              <a:t>సి.పి.బ్రౌన్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వేమన </a:t>
            </a:r>
            <a:r>
              <a:rPr lang="te-IN" sz="2400" dirty="0" smtClean="0"/>
              <a:t>&gt;</a:t>
            </a:r>
            <a:r>
              <a:rPr lang="te-IN" sz="2400" dirty="0" smtClean="0">
                <a:hlinkClick r:id="rId5" tooltip="ఎన్.గోపి"/>
              </a:rPr>
              <a:t>ఎన్.గోపి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కావ్యానందం </a:t>
            </a:r>
            <a:r>
              <a:rPr lang="te-IN" sz="2400" dirty="0" smtClean="0"/>
              <a:t>&gt;విశ్వనాథ సత్యనారాయణ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కావ్య </a:t>
            </a:r>
            <a:r>
              <a:rPr lang="te-IN" sz="2400" dirty="0" smtClean="0"/>
              <a:t>పరిమళం &gt;</a:t>
            </a:r>
            <a:r>
              <a:rPr lang="te-IN" sz="2400" dirty="0" smtClean="0">
                <a:hlinkClick r:id="rId6" tooltip="విశ్వనాథ సత్యనారాయణ"/>
              </a:rPr>
              <a:t>విశ్వనాథ </a:t>
            </a:r>
            <a:r>
              <a:rPr lang="te-IN" sz="2400" dirty="0" smtClean="0">
                <a:hlinkClick r:id="rId6" tooltip="విశ్వనాథ సత్యనారాయణ"/>
              </a:rPr>
              <a:t>సత్యనారాయణ</a:t>
            </a:r>
            <a:endParaRPr lang="te-IN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7315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/>
            </a:r>
            <a:br>
              <a:rPr lang="te-IN" sz="2400" dirty="0" smtClean="0"/>
            </a:br>
            <a:r>
              <a:rPr lang="en-US" sz="2400" dirty="0" smtClean="0"/>
              <a:t> </a:t>
            </a:r>
            <a:r>
              <a:rPr lang="te-IN" sz="2400" dirty="0" smtClean="0"/>
              <a:t>కావ్య </a:t>
            </a:r>
            <a:r>
              <a:rPr lang="te-IN" sz="2400" dirty="0" smtClean="0"/>
              <a:t>పరిమళం &gt;</a:t>
            </a:r>
            <a:r>
              <a:rPr lang="te-IN" sz="2400" dirty="0" smtClean="0">
                <a:hlinkClick r:id="rId2" tooltip="విశ్వనాథ సత్యనారాయణ"/>
              </a:rPr>
              <a:t>విశ్వనాథ సత్యనారాయణ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శాకుంతలం </a:t>
            </a:r>
            <a:r>
              <a:rPr lang="te-IN" sz="2400" dirty="0" smtClean="0"/>
              <a:t>యొక్క అభిజ్ఞానత &gt;విశ్వనాథ సత్యనారాయణ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ఒకడు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నాచన సోమన"/>
              </a:rPr>
              <a:t>నాచనసోమన</a:t>
            </a:r>
            <a:r>
              <a:rPr lang="te-IN" sz="2400" dirty="0" smtClean="0"/>
              <a:t> &gt;విశ్వనాథ సత్యనారాయణ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4" tooltip="అల్లసాని పెద్దన"/>
              </a:rPr>
              <a:t> </a:t>
            </a:r>
            <a:r>
              <a:rPr lang="te-IN" sz="2400" dirty="0" smtClean="0">
                <a:hlinkClick r:id="rId4" tooltip="అల్లసాని పెద్దన"/>
              </a:rPr>
              <a:t>అల్లసాని</a:t>
            </a:r>
            <a:r>
              <a:rPr lang="te-IN" sz="2400" dirty="0" smtClean="0"/>
              <a:t> వారి అల్లిక జిగిబిగి &gt;విశ్వనాథ సత్యనారాయణ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నన్నయగారి </a:t>
            </a:r>
            <a:r>
              <a:rPr lang="te-IN" sz="2400" dirty="0" smtClean="0"/>
              <a:t>ప్రసన్నకథాకలితార్థయుక్తి &gt;విశ్వనాథ సత్యనారాయణ( కవిసమ్రాట్ ఈయన బిరుదు)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ఆధునికాంధ్ర </a:t>
            </a:r>
            <a:r>
              <a:rPr lang="te-IN" sz="2400" dirty="0" smtClean="0"/>
              <a:t>కవిత్వము:ప్రయోగములు,సంప్రదాయములు &gt;</a:t>
            </a:r>
            <a:r>
              <a:rPr lang="te-IN" sz="2400" dirty="0" smtClean="0">
                <a:hlinkClick r:id="rId5" tooltip="సింగిరెడ్డి నారాయణరెడ్డి"/>
              </a:rPr>
              <a:t>సి.నారాయణరెడ్డి</a:t>
            </a:r>
            <a:endParaRPr lang="te-IN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smtClean="0">
                <a:hlinkClick r:id="rId6" tooltip="తెలుగులో కవితా విప్లవాల స్వరూపం"/>
              </a:rPr>
              <a:t> </a:t>
            </a:r>
            <a:r>
              <a:rPr lang="te-IN" sz="2400" smtClean="0">
                <a:hlinkClick r:id="rId6" tooltip="తెలుగులో కవితా విప్లవాల స్వరూపం"/>
              </a:rPr>
              <a:t>తెలుగులో </a:t>
            </a:r>
            <a:r>
              <a:rPr lang="te-IN" sz="2400" dirty="0" smtClean="0">
                <a:hlinkClick r:id="rId6" tooltip="తెలుగులో కవితా విప్లవాల స్వరూపం"/>
              </a:rPr>
              <a:t>కవితా విప్లవాల స్వరూపం</a:t>
            </a:r>
            <a:r>
              <a:rPr lang="te-IN" sz="2400" dirty="0" smtClean="0"/>
              <a:t> &gt;</a:t>
            </a:r>
            <a:r>
              <a:rPr lang="te-IN" sz="2400" dirty="0" smtClean="0">
                <a:hlinkClick r:id="rId7" tooltip="వేల్చేరు నారాయణరావు"/>
              </a:rPr>
              <a:t>వేల్చేరు నారాయణరావు</a:t>
            </a:r>
            <a:endParaRPr lang="te-IN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28600"/>
            <a:ext cx="3214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సాహిత్య విమర్శ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81000" y="838200"/>
            <a:ext cx="7162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అత్యంత </a:t>
            </a:r>
            <a:r>
              <a:rPr lang="te-IN" sz="2400" dirty="0" smtClean="0"/>
              <a:t>ప్రాచీనకాలం నుంచి విమర్శ అనే ప్రక్రియ ఉన్నప్పటికి దీనిని ఆధునిక ప్రక్రియయలలో భాగంగా </a:t>
            </a:r>
            <a:r>
              <a:rPr lang="te-IN" sz="2400" dirty="0" smtClean="0"/>
              <a:t>గుర్తిస్తున్నారు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ఏదైనా </a:t>
            </a:r>
            <a:r>
              <a:rPr lang="te-IN" sz="2400" dirty="0" smtClean="0"/>
              <a:t>సాహిత్య రచనను దోషా,అదోషా నిరూపనలు చేసేది విమర్శఉత్తమమైన విమర్శకులకు విజ్ఞానవికాశములు చేకూర్చుటయేకాక వారియందు నూతనచైతన్యము రేకెత్తించును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మహాకవులు </a:t>
            </a:r>
            <a:r>
              <a:rPr lang="te-IN" sz="2400" dirty="0" smtClean="0"/>
              <a:t>తమవికావ్యములు ద్వారా మానవజీవిత పరమార్థమును జూఱలొసంగ విమర్శకులు తమ విమర్శలద్వారా సారస్వత పరమార్థమును జూఱయిచ్చుచుందురు.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304800"/>
            <a:ext cx="4301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విమర్శక లక్షణములు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78486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కావ్యవిమర్శ </a:t>
            </a:r>
            <a:r>
              <a:rPr lang="te-IN" sz="2400" dirty="0" smtClean="0"/>
              <a:t>చేయగలగు వారందరూ తగిన అధికారము సంపాదించాలి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సాహిత్యశాస్త్రనిష్టాతులై,విద్వాంసులై,పూర్వకవి </a:t>
            </a:r>
            <a:r>
              <a:rPr lang="te-IN" sz="2400" dirty="0" smtClean="0"/>
              <a:t>రచిత మహాకావ్యములతో పరిచయము కలిగి ఉండాలి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వారు </a:t>
            </a:r>
            <a:r>
              <a:rPr lang="te-IN" sz="2400" dirty="0" smtClean="0"/>
              <a:t>విమర్శకావ్యమును సానుభూతితో పరిశీలించు సహ్రుదయులై ఉండాలి.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45720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వారు </a:t>
            </a:r>
            <a:r>
              <a:rPr lang="te-IN" sz="2400" dirty="0" smtClean="0"/>
              <a:t>విమర్శనీయాంశము కావ్యప్రవృత్తియే కాని కవిప్రవృత్తి కాదని గుర్తించుకొనవలయును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వారు </a:t>
            </a:r>
            <a:r>
              <a:rPr lang="te-IN" sz="2400" dirty="0" smtClean="0"/>
              <a:t>కావ్యవిమర్శ చేయునప్పుడు తమ్ముతమ భావములను విస్మరించి అహంకార పరిత్యాగము చేయవలయును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విమర్శ </a:t>
            </a:r>
            <a:r>
              <a:rPr lang="te-IN" sz="2400" dirty="0" smtClean="0"/>
              <a:t>నిర్మాణాత్మకంగా ఉండవలయునే కాని,విద్వాంసనాత్మకముగా ఉండరాదు.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0" y="24384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సాహిత్యానికి </a:t>
            </a:r>
            <a:r>
              <a:rPr lang="te-IN" sz="2400" dirty="0" smtClean="0"/>
              <a:t>తగిన విమర్శ లేకపోతే రచయితలకు పాఠకుల మధ్య సామాజిక బాధ్యతలను ఎరుకపరిచే సంధాన క్రియ లోపిస్తుంది.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ఈరోజుల్లో </a:t>
            </a:r>
            <a:r>
              <a:rPr lang="te-IN" sz="2400" dirty="0" smtClean="0"/>
              <a:t>సాహిత్య విమర్శ రాసే విమర్శకులు వాదాల మార్గాల్లోకి దిగి అధ్యయనం చేసి గతం సాహిత్య విమర్శ చరిత్ర లోతులెరిగి ఉండడం కూడా అవసరమే.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నిజమైన </a:t>
            </a:r>
            <a:r>
              <a:rPr lang="te-IN" sz="2400" dirty="0" smtClean="0"/>
              <a:t>స్వచ్ఛమైన విమర్శను భరించే ఆత్మవిశ్వాసం రచయితలు కూడా కలిగి ఉండాలి.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నిజమైన </a:t>
            </a:r>
            <a:r>
              <a:rPr lang="te-IN" sz="2400" dirty="0" smtClean="0"/>
              <a:t>స్వచ్ఛమైన విమర్శను భరించే ఆత్మవిశ్వాసం రచయితలు కూడా కలిగి ఉండాలి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అప్పుడే సాహిత్య విమర్శ ఎదుగుతుంది, పదునెక్కుతుంది.</a:t>
            </a:r>
            <a:r>
              <a:rPr lang="te-IN" sz="2400" baseline="30000" dirty="0" smtClean="0">
                <a:hlinkClick r:id="rId2"/>
              </a:rPr>
              <a:t>[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" y="20574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e-IN" sz="2800" i="1" u="sng" dirty="0" smtClean="0"/>
              <a:t>ప్రాక్, ప్రతీచీ విమర్శన విధానములు</a:t>
            </a:r>
            <a:endParaRPr lang="te-IN" sz="2800" i="1" u="sng" dirty="0"/>
          </a:p>
        </p:txBody>
      </p:sp>
      <p:sp>
        <p:nvSpPr>
          <p:cNvPr id="4" name="Rectangle 3"/>
          <p:cNvSpPr/>
          <p:nvPr/>
        </p:nvSpPr>
        <p:spPr>
          <a:xfrm>
            <a:off x="228600" y="25146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పాశ్చాత్యులతో </a:t>
            </a:r>
            <a:r>
              <a:rPr lang="te-IN" sz="2400" dirty="0" smtClean="0"/>
              <a:t>పోల్చిచూచినచో విమర్శ సందర్భమున భారతీయులకు చారిత్రకదృష్టి తక్కువగా కనిపించును.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04800" y="37338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పాశ్చాత్యులేదైన </a:t>
            </a:r>
            <a:r>
              <a:rPr lang="te-IN" sz="2400" dirty="0" smtClean="0"/>
              <a:t>గ్రంథమును విమర్శించుటకు ముందాగ్రంథమును రచించిన కర్త ఏ దేశమందు,ఏ కాలమందు నివశించెనో అప్పటి మత,రాజకీయ,సాంఘిక పరిస్థితులెట్లుండెనో కర్తరచనపై వానికిగల ప్రభావమెట్టిదో పరిశీలన చేయుదురు</a:t>
            </a:r>
            <a:r>
              <a:rPr lang="te-IN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75438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భారతీయులలో </a:t>
            </a:r>
            <a:r>
              <a:rPr lang="te-IN" sz="2400" dirty="0" smtClean="0"/>
              <a:t>ఆ పరిశీలన అల్పముగా ఉండును.భారతీయులు విమర్శ సందర్భమున ఈ బహిర,అంతర స్వరూపములు రెండింటికి సమప్రాధాన్యము చెప్పుదురు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కావ్యమునకు </a:t>
            </a:r>
            <a:r>
              <a:rPr lang="te-IN" sz="2400" dirty="0" smtClean="0"/>
              <a:t>శబ్ధ,ఛందస్సులు బాహ్యస్వరూపములు.రసభావాదులు అంతర స్వరూపములు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పాశ్చాత్యులు </a:t>
            </a:r>
            <a:r>
              <a:rPr lang="te-IN" sz="2400" dirty="0" smtClean="0"/>
              <a:t>అంతరస్వరూప విమర్శనకు ఇచ్చినంత ప్రాధాన్యత బహిస్వరూపమునకు చెప్పరు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వీరి </a:t>
            </a:r>
            <a:r>
              <a:rPr lang="te-IN" sz="2400" dirty="0" smtClean="0"/>
              <a:t>విమర్శనలు మనోభావ పరిశీలనము,ఔచిత్యము,సౌందర్యము మొదలగువానికి సంబంధించియుండును</a:t>
            </a:r>
            <a:r>
              <a:rPr lang="te-IN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78486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భారతీయ </a:t>
            </a:r>
            <a:r>
              <a:rPr lang="te-IN" sz="2400" dirty="0" smtClean="0"/>
              <a:t>విమర్శకులలో లక్షణానుసరణము ఎక్కువగకనిపించును.సమయ సంప్రదాయాభిమానము ఎక్కువ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పాశ్చాత్యుల </a:t>
            </a:r>
            <a:r>
              <a:rPr lang="te-IN" sz="2400" dirty="0" smtClean="0"/>
              <a:t>విమర్శకులలో కూడా కొందరిలో సంప్రదాయాభిమానము ఉన్ననూ కొందరు నూతన ప్రయోగములను,ఉత్కర్షావహమైన స్వాతంత్ర్యమును నిరశింపకపోవుటయే కాక అధికముగా ప్రశంసింతురు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భారతీయులు </a:t>
            </a:r>
            <a:r>
              <a:rPr lang="te-IN" sz="2400" dirty="0" smtClean="0"/>
              <a:t>ఉపదేశమును వాంఛింతురు.పాశ్చాత్యులు ఉపదేశప్రధానముకంటే ఆనంద సంధానధక్షత్వమునకు ఎక్కువ ప్రాధాన్యము ఒసంగుదురు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భారతీయులలో </a:t>
            </a:r>
            <a:r>
              <a:rPr lang="te-IN" sz="2400" dirty="0" smtClean="0"/>
              <a:t>కావ్యవిమర్శతోపాటు కావ్యకర్త జీవితమువరకు వ్యాపించుచుండును</a:t>
            </a:r>
            <a:r>
              <a:rPr lang="te-IN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784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పాశ్చాత్యులలో </a:t>
            </a:r>
            <a:r>
              <a:rPr lang="te-IN" sz="2400" dirty="0" smtClean="0"/>
              <a:t>వ్యక్తిగత దూషణాదులు అత్యల్పముగా </a:t>
            </a:r>
            <a:r>
              <a:rPr lang="te-IN" sz="2400" dirty="0" smtClean="0"/>
              <a:t>గోచరించున</a:t>
            </a:r>
            <a:endParaRPr lang="te-IN" sz="2400" dirty="0" smtClean="0"/>
          </a:p>
          <a:p>
            <a:pPr>
              <a:lnSpc>
                <a:spcPct val="150000"/>
              </a:lnSpc>
            </a:pPr>
            <a:r>
              <a:rPr lang="te-IN" sz="2400" dirty="0" smtClean="0"/>
              <a:t>గుణములు వైదేశికములైననూ ఆదరణీయములే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దోషములు </a:t>
            </a:r>
            <a:r>
              <a:rPr lang="te-IN" sz="2400" dirty="0" smtClean="0"/>
              <a:t>స్వదేశికములైననూ విషర్జింపదగినవే.</a:t>
            </a:r>
            <a:endParaRPr lang="te-IN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" y="20574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తెలుగులో </a:t>
            </a:r>
            <a:r>
              <a:rPr lang="te-IN" sz="2400" dirty="0" smtClean="0"/>
              <a:t>ఆధునిక శాస్త్రీయ విమర్శ ప్రారంభించినది కందుకూరి వీరేశలింగంపంతులు.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అనంతరం </a:t>
            </a:r>
            <a:r>
              <a:rPr lang="te-IN" sz="2400" dirty="0" smtClean="0"/>
              <a:t>ఆధునిక సాహిత్య విమర్శనం శాస్త్రీయం చేసినవారు కట్టమంచి రామలింగారెడ్డి.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కావ్య శరీరం నుండి విమర్శను కావ్య ఆత్మ దిశగా నడిపినవాడు కట్టమంచి రామలింగారెడ్డి.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విమర్శకు ఆరంభకుడు కందుకూరి అయితే వికాసానికి కారకుడు కట్టమంచి రామలింగారెడ్డి</a:t>
            </a:r>
            <a:r>
              <a:rPr lang="te-IN" sz="2400" dirty="0" smtClean="0"/>
              <a:t>.</a:t>
            </a:r>
            <a:r>
              <a:rPr lang="en-US" sz="2400" dirty="0" smtClean="0"/>
              <a:t> </a:t>
            </a:r>
            <a:endParaRPr lang="te-IN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4800"/>
            <a:ext cx="60147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విమర్శన గ్రంథాలు-రచయితలు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గ్రహతంత్ర </a:t>
            </a:r>
            <a:r>
              <a:rPr lang="te-IN" sz="2400" dirty="0" smtClean="0"/>
              <a:t>విమర్శనం &gt;</a:t>
            </a:r>
            <a:r>
              <a:rPr lang="te-IN" sz="2400" dirty="0" smtClean="0">
                <a:hlinkClick r:id="rId2" tooltip="కందుకూరి వీరేశలింగం పంతులు"/>
              </a:rPr>
              <a:t>కందుకూరి వీరేశలింగంపంతులు</a:t>
            </a:r>
            <a:r>
              <a:rPr lang="te-IN" sz="2400" dirty="0" smtClean="0"/>
              <a:t>.(తొలి సాహిత్య విమర్శన గ్రంథం 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విగ్రహతంత్రము </a:t>
            </a:r>
            <a:r>
              <a:rPr lang="te-IN" sz="2400" dirty="0" smtClean="0"/>
              <a:t>&gt;</a:t>
            </a:r>
            <a:r>
              <a:rPr lang="te-IN" sz="2400" dirty="0" smtClean="0">
                <a:hlinkClick r:id="rId3" tooltip="కొక్కొండ వెంకటరత్నం పంతులు"/>
              </a:rPr>
              <a:t>కొక్కొండ</a:t>
            </a:r>
            <a:r>
              <a:rPr lang="te-IN" sz="2400" dirty="0" smtClean="0"/>
              <a:t> వారు.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సరస్వతి </a:t>
            </a:r>
            <a:r>
              <a:rPr lang="te-IN" sz="2400" dirty="0" smtClean="0"/>
              <a:t>నారదవిలాసం &gt;కందుకూరి వీరేశలింగంపంతులు (క్షీణయుగంపై తొలిసారి విమర్శ వ్రాసినవారు).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అభాగ్యోపాఖ్యానం </a:t>
            </a:r>
            <a:r>
              <a:rPr lang="te-IN" sz="2400" dirty="0" smtClean="0"/>
              <a:t>&gt;కందుకూరి వీరేశలింగంపంతులు (తొలితెలుగు హేళన కావ్యం)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వివేకచంద్రిక </a:t>
            </a:r>
            <a:r>
              <a:rPr lang="te-IN" sz="2400" dirty="0" smtClean="0"/>
              <a:t>విమర్శనం &gt;కాశీభట్ల బ్రహ్మయ్యశాస్త్రి (తొలిసారి నవలా విమర్శనం చేసినవారు )</a:t>
            </a:r>
            <a:endParaRPr lang="te-IN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</TotalTime>
  <Words>397</Words>
  <Application>Microsoft Office PowerPoint</Application>
  <PresentationFormat>On-screen Show (4:3)</PresentationFormat>
  <Paragraphs>64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Opulent</vt:lpstr>
      <vt:lpstr>TELUGU IIIBA SPL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TELUGU IIIBA</dc:title>
  <dc:creator>DELL</dc:creator>
  <cp:lastModifiedBy>DELL</cp:lastModifiedBy>
  <cp:revision>16</cp:revision>
  <dcterms:created xsi:type="dcterms:W3CDTF">2006-08-16T00:00:00Z</dcterms:created>
  <dcterms:modified xsi:type="dcterms:W3CDTF">2020-04-21T07:53:09Z</dcterms:modified>
</cp:coreProperties>
</file>