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304" r:id="rId3"/>
    <p:sldId id="256" r:id="rId4"/>
    <p:sldId id="268" r:id="rId5"/>
    <p:sldId id="305" r:id="rId6"/>
    <p:sldId id="257" r:id="rId7"/>
    <p:sldId id="258" r:id="rId8"/>
    <p:sldId id="259" r:id="rId9"/>
    <p:sldId id="306" r:id="rId10"/>
    <p:sldId id="273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4" r:id="rId19"/>
    <p:sldId id="269" r:id="rId20"/>
    <p:sldId id="270" r:id="rId21"/>
    <p:sldId id="272" r:id="rId22"/>
    <p:sldId id="275" r:id="rId23"/>
    <p:sldId id="276" r:id="rId24"/>
    <p:sldId id="278" r:id="rId25"/>
    <p:sldId id="277" r:id="rId26"/>
    <p:sldId id="280" r:id="rId27"/>
    <p:sldId id="279" r:id="rId28"/>
    <p:sldId id="282" r:id="rId29"/>
    <p:sldId id="281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6" r:id="rId42"/>
    <p:sldId id="294" r:id="rId43"/>
    <p:sldId id="295" r:id="rId44"/>
    <p:sldId id="297" r:id="rId45"/>
    <p:sldId id="298" r:id="rId46"/>
    <p:sldId id="299" r:id="rId47"/>
    <p:sldId id="300" r:id="rId48"/>
    <p:sldId id="301" r:id="rId49"/>
    <p:sldId id="302" r:id="rId50"/>
    <p:sldId id="30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85%E0%B0%A8%E0%B1%8D%E0%B0%B5%E0%B0%AF%E0%B0%BE%E0%B0%B2%E0%B0%82%E0%B0%95%E0%B0%BE%E0%B0%B0%E0%B0%82&amp;action=edit&amp;redlink=1" TargetMode="External"/><Relationship Id="rId2" Type="http://schemas.openxmlformats.org/officeDocument/2006/relationships/hyperlink" Target="https://te.wikipedia.org/w/index.php?title=%E0%B0%89%E0%B0%AA%E0%B1%81%E0%B0%AE%E0%B0%BE%E0%B0%B2%E0%B0%82%E0%B0%95%E0%B0%BE%E0%B0%B0%E0%B0%82&amp;action=edit&amp;redlink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/index.php?title=%E0%B0%AA%E0%B1%8D%E0%B0%B0%E0%B0%A4%E0%B1%80%E0%B0%AA%E0%B0%BE%E0%B0%B2%E0%B0%82%E0%B0%95%E0%B0%BE%E0%B0%B0%E0%B0%82&amp;action=edit&amp;redlink=1" TargetMode="External"/><Relationship Id="rId4" Type="http://schemas.openxmlformats.org/officeDocument/2006/relationships/hyperlink" Target="https://te.wikipedia.org/w/index.php?title=%E0%B0%89%E0%B0%AA%E0%B0%AE%E0%B1%87%E0%B0%AF%E0%B1%8B%E0%B0%AA%E0%B0%AE_%E0%B0%85%E0%B0%B2%E0%B0%82%E0%B0%95%E0%B0%BE%E0%B0%B0%E0%B0%82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AA%E0%B0%B0%E0%B0%BF%E0%B0%A3%E0%B0%BE%E0%B0%AE%E0%B0%BE%E0%B0%B2%E0%B0%82%E0%B0%95%E0%B0%BE%E0%B0%B0%E0%B0%82&amp;action=edit&amp;redlink=1" TargetMode="External"/><Relationship Id="rId2" Type="http://schemas.openxmlformats.org/officeDocument/2006/relationships/hyperlink" Target="https://te.wikipedia.org/wiki/%E0%B0%B0%E0%B1%82%E0%B0%AA%E0%B0%95%E0%B0%BE%E0%B0%B2%E0%B0%82%E0%B0%95%E0%B0%BE%E0%B0%B0%E0%B0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D%E0%B1%8D%E0%B0%B0%E0%B0%BE%E0%B0%82%E0%B0%A4%E0%B0%BF_%E0%B0%AE%E0%B0%A6%E0%B0%B2%E0%B0%82%E0%B0%95%E0%B0%BE%E0%B0%B0%E0%B0%82" TargetMode="External"/><Relationship Id="rId5" Type="http://schemas.openxmlformats.org/officeDocument/2006/relationships/hyperlink" Target="https://te.wikipedia.org/w/index.php?title=%E0%B0%B8%E0%B1%8D%E0%B0%AE%E0%B1%83%E0%B0%A4%E0%B0%BF&amp;action=edit&amp;redlink=1" TargetMode="External"/><Relationship Id="rId4" Type="http://schemas.openxmlformats.org/officeDocument/2006/relationships/hyperlink" Target="https://te.wikipedia.org/w/index.php?title=%E0%B0%89%E0%B0%B2%E0%B1%8D%E0%B0%B2%E0%B1%87%E0%B0%96%E0%B0%BE%E0%B0%B2%E0%B0%82%E0%B0%95%E0%B0%BE%E0%B0%B0%E0%B0%82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/index.php?title=%E0%B0%86%E0%B0%B5%E0%B1%83%E0%B0%A4%E0%B1%8D%E0%B0%A4%E0%B0%BF%E0%B0%A6%E0%B1%80%E0%B0%AA%E0%B0%95%E0%B0%AE%E0%B1%81&amp;action=edit&amp;redlink=1" TargetMode="External"/><Relationship Id="rId3" Type="http://schemas.openxmlformats.org/officeDocument/2006/relationships/hyperlink" Target="https://te.wikipedia.org/w/index.php?title=%E0%B0%85%E0%B0%AA%E0%B0%B9%E0%B1%8D%E0%B0%A8%E0%B1%81%E0%B0%A4%E0%B0%BF&amp;action=edit&amp;redlink=1" TargetMode="External"/><Relationship Id="rId7" Type="http://schemas.openxmlformats.org/officeDocument/2006/relationships/hyperlink" Target="https://te.wikipedia.org/w/index.php?title=%E0%B0%A6%E0%B1%80%E0%B0%AA%E0%B0%95%E0%B0%BE%E0%B0%B2%E0%B0%82%E0%B0%95%E0%B0%BE%E0%B0%B0%E0%B0%82&amp;action=edit&amp;redlink=1" TargetMode="External"/><Relationship Id="rId2" Type="http://schemas.openxmlformats.org/officeDocument/2006/relationships/hyperlink" Target="https://te.wikipedia.org/w/index.php?title=%E0%B0%B8%E0%B0%82%E0%B0%A6%E0%B1%87%E0%B0%B9%E0%B0%BE%E0%B0%B2%E0%B0%82%E0%B0%95%E0%B0%BE%E0%B0%B0%E0%B0%82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/index.php?title=%E0%B0%A4%E0%B1%81%E0%B0%B2%E0%B1%8D%E0%B0%AF%E0%B0%AF%E0%B1%8B%E0%B0%97%E0%B0%BF%E0%B0%A4&amp;action=edit&amp;redlink=1" TargetMode="External"/><Relationship Id="rId5" Type="http://schemas.openxmlformats.org/officeDocument/2006/relationships/hyperlink" Target="https://te.wikipedia.org/wiki/%E0%B0%85%E0%B0%A4%E0%B0%BF%E0%B0%B6%E0%B0%AF%E0%B1%8B%E0%B0%95%E0%B1%8D%E0%B0%A4%E0%B1%8D%E0%B0%AF%E0%B0%B2%E0%B0%82%E0%B0%95%E0%B0%BE%E0%B0%B0%E0%B0%AE%E0%B1%81" TargetMode="External"/><Relationship Id="rId4" Type="http://schemas.openxmlformats.org/officeDocument/2006/relationships/hyperlink" Target="https://te.wikipedia.org/wiki/%E0%B0%89%E0%B0%A4%E0%B1%8D%E0%B0%AA%E0%B1%8D%E0%B0%B0%E0%B1%87%E0%B0%95%E0%B1%8D%E0%B0%B7%E0%B0%BE%E0%B0%B2%E0%B0%82%E0%B0%95%E0%B0%BE%E0%B0%B0%E0%B0%AE%E0%B1%81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85%E0%B0%AA%E0%B1%8D%E0%B0%B0%E0%B0%B8%E0%B1%8D%E0%B0%A4%E0%B1%81%E0%B0%A4_%E0%B0%AA%E0%B1%8D%E0%B0%B0%E0%B0%B6%E0%B0%82%E0%B0%B8%E0%B0%BE%E0%B0%B2%E0%B0%82%E0%B0%95%E0%B0%BE%E0%B0%B0%E0%B0%82" TargetMode="External"/><Relationship Id="rId3" Type="http://schemas.openxmlformats.org/officeDocument/2006/relationships/hyperlink" Target="https://te.wikipedia.org/wiki/%E0%B0%A6%E0%B1%83%E0%B0%B7%E0%B1%8D%E0%B0%9F%E0%B0%BE%E0%B0%82%E0%B0%A4%E0%B0%BE%E0%B0%B2%E0%B0%82%E0%B0%95%E0%B0%BE%E0%B0%B0%E0%B0%AE%E0%B1%81" TargetMode="External"/><Relationship Id="rId7" Type="http://schemas.openxmlformats.org/officeDocument/2006/relationships/hyperlink" Target="https://te.wikipedia.org/wiki/%E0%B0%B6%E0%B1%8D%E0%B0%B2%E0%B1%87%E0%B0%B7%E0%B0%BE%E0%B0%B2%E0%B0%82%E0%B0%95%E0%B0%BE%E0%B0%B0%E0%B0%AE%E0%B1%81" TargetMode="External"/><Relationship Id="rId2" Type="http://schemas.openxmlformats.org/officeDocument/2006/relationships/hyperlink" Target="https://te.wikipedia.org/w/index.php?title=%E0%B0%AA%E0%B1%8D%E0%B0%B0%E0%B0%A4%E0%B0%BF%E0%B0%B5%E0%B0%B8%E0%B1%8D%E0%B0%A4%E0%B1%82%E0%B0%AA%E0%B0%AE%E0%B0%BE%E0%B0%B2%E0%B0%82%E0%B0%95%E0%B0%BE%E0%B0%B0%E0%B0%82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/index.php?title=%E0%B0%AA%E0%B0%B0%E0%B0%BF%E0%B0%95%E0%B0%B0%E0%B0%BE%E0%B0%B2%E0%B0%82%E0%B0%95%E0%B0%BE%E0%B0%B0%E0%B0%82&amp;action=edit&amp;redlink=1" TargetMode="External"/><Relationship Id="rId5" Type="http://schemas.openxmlformats.org/officeDocument/2006/relationships/hyperlink" Target="https://te.wikipedia.org/w/index.php?title=%E0%B0%B5%E0%B1%8D%E0%B0%AF%E0%B0%A4%E0%B0%BF%E0%B0%B0%E0%B1%87%E0%B0%95%E0%B0%BE%E0%B0%B2%E0%B0%82%E0%B0%95%E0%B0%BE%E0%B0%B0%E0%B0%82&amp;action=edit&amp;redlink=1" TargetMode="External"/><Relationship Id="rId4" Type="http://schemas.openxmlformats.org/officeDocument/2006/relationships/hyperlink" Target="https://te.wikipedia.org/w/index.php?title=%E0%B0%A8%E0%B0%BF%E0%B0%A6%E0%B0%B0%E0%B1%8D%E0%B0%B6%E0%B0%A8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B5%E0%B1%8D%E0%B0%AF%E0%B0%BE%E0%B0%9C%E0%B0%A8%E0%B0%BF%E0%B0%82%E0%B0%A6%E0%B0%BE%E0%B0%B2%E0%B0%82%E0%B0%95%E0%B0%BE%E0%B0%B0%E0%B0%82&amp;action=edit&amp;redlink=1" TargetMode="External"/><Relationship Id="rId2" Type="http://schemas.openxmlformats.org/officeDocument/2006/relationships/hyperlink" Target="https://te.wikipedia.org/w/index.php?title=%E0%B0%B5%E0%B1%8D%E0%B0%AF%E0%B0%BE%E0%B0%9C%E0%B0%B8%E0%B1%8D%E0%B0%A4%E0%B1%81%E0%B0%A4%E0%B0%BF_%E0%B0%85%E0%B0%B2%E0%B0%82%E0%B0%95%E0%B0%BE%E0%B0%B0%E0%B0%82&amp;action=edit&amp;redlink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/index.php?title=%E0%B0%B5%E0%B0%BF%E0%B0%B6%E0%B1%87%E0%B0%B7%E0%B1%8B%E0%B0%95%E0%B1%8D%E0%B0%A4%E0%B0%BF_%E0%B0%85%E0%B0%B2%E0%B0%82%E0%B0%95%E0%B0%BE%E0%B0%B0%E0%B0%82&amp;action=edit&amp;redlink=1" TargetMode="External"/><Relationship Id="rId4" Type="http://schemas.openxmlformats.org/officeDocument/2006/relationships/hyperlink" Target="https://te.wikipedia.org/w/index.php?title=%E0%B0%B5%E0%B0%BF%E0%B0%B0%E0%B1%8B%E0%B0%A7%E0%B0%BE%E0%B0%AD%E0%B0%BE%E0%B0%B8%E0%B0%BE%E0%B0%B2%E0%B0%82%E0%B0%95%E0%B0%BE%E0%B0%B0%E0%B0%82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8%E0%B0%BE%E0%B0%B0%E0%B0%BE%E0%B0%B2%E0%B0%82%E0%B0%95%E0%B0%BE%E0%B0%B0%E0%B0%82" TargetMode="External"/><Relationship Id="rId2" Type="http://schemas.openxmlformats.org/officeDocument/2006/relationships/hyperlink" Target="https://te.wikipedia.org/w/index.php?title=%E0%B0%B5%E0%B0%BF%E0%B0%B7%E0%B0%AE%E0%B0%BE%E0%B0%B2%E0%B0%82%E0%B0%95%E0%B0%BE%E0%B0%B0%E0%B0%82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/index.php?title=%E0%B0%85%E0%B0%B0%E0%B1%8D%E0%B0%A5%E0%B0%BE%E0%B0%82%E0%B0%A4%E0%B0%B0%E0%B0%A8%E0%B1%8D%E0%B0%AF%E0%B0%BE%E0%B0%B8%E0%B0%BE%E0%B0%B2%E0%B0%82%E0%B0%95%E0%B0%BE%E0%B0%B0%E0%B0%82&amp;action=edit&amp;redlink=1" TargetMode="External"/><Relationship Id="rId5" Type="http://schemas.openxmlformats.org/officeDocument/2006/relationships/hyperlink" Target="https://te.wikipedia.org/w/index.php?title=%E0%B0%95%E0%B0%BE%E0%B0%B5%E0%B1%8D%E0%B0%AF%E0%B0%B2%E0%B0%BF%E0%B0%82%E0%B0%97%E0%B0%BE%E0%B0%B2%E0%B0%82%E0%B0%95%E0%B0%BE%E0%B0%B0%E0%B0%82&amp;action=edit&amp;redlink=1" TargetMode="External"/><Relationship Id="rId4" Type="http://schemas.openxmlformats.org/officeDocument/2006/relationships/hyperlink" Target="https://te.wikipedia.org/w/index.php?title=%E0%B0%AF%E0%B0%A5%E0%B0%BE%E0%B0%B8%E0%B0%82%E0%B0%96%E0%B1%8D%E0%B0%AF_%E0%B0%85%E0%B0%B2%E0%B0%82%E0%B0%95%E0%B0%BE%E0%B0%B0%E0%B0%82&amp;action=edit&amp;redlink=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/index.php?title=%E0%B0%89%E0%B0%A6%E0%B0%BE%E0%B0%A4%E0%B1%8D%E0%B0%A4%E0%B0%BE%E0%B0%B2%E0%B0%82%E0%B0%95%E0%B0%BE%E0%B0%B0%E0%B0%82&amp;action=edit&amp;redlink=1" TargetMode="External"/><Relationship Id="rId3" Type="http://schemas.openxmlformats.org/officeDocument/2006/relationships/hyperlink" Target="https://te.wikipedia.org/w/index.php?title=%E0%B0%B2%E0%B1%8B%E0%B0%95%E0%B1%8B%E0%B0%95%E0%B1%8D%E0%B0%A4%E0%B0%BF_%E0%B0%85%E0%B0%B2%E0%B0%82%E0%B0%95%E0%B0%BE%E0%B0%B0%E0%B0%82&amp;action=edit&amp;redlink=1" TargetMode="External"/><Relationship Id="rId7" Type="http://schemas.openxmlformats.org/officeDocument/2006/relationships/hyperlink" Target="https://te.wikipedia.org/wiki/%E0%B0%B8%E0%B1%8D%E0%B0%B5%E0%B0%AD%E0%B0%BE%E0%B0%B5%E0%B1%8B%E0%B0%95%E0%B1%8D%E0%B0%A4%E0%B0%BF_%E0%B0%85%E0%B0%B2%E0%B0%82%E0%B0%95%E0%B0%BE%E0%B0%B0%E0%B0%82" TargetMode="External"/><Relationship Id="rId2" Type="http://schemas.openxmlformats.org/officeDocument/2006/relationships/hyperlink" Target="https://te.wikipedia.org/w/index.php?title=%E0%B0%A4%E0%B0%A6%E0%B1%8D%E0%B0%97%E0%B1%81%E0%B0%A3%E0%B0%BE%E0%B0%B2%E0%B0%82%E0%B0%95%E0%B0%BE%E0%B0%B0%E0%B0%82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/index.php?title=%E0%B0%B5%E0%B0%95%E0%B1%8D%E0%B0%B0%E0%B1%8B%E0%B0%95%E0%B1%8D%E0%B0%A4%E0%B0%BF_%E0%B0%85%E0%B0%B2%E0%B0%82%E0%B0%95%E0%B0%BE%E0%B0%B0%E0%B0%82&amp;action=edit&amp;redlink=1" TargetMode="External"/><Relationship Id="rId5" Type="http://schemas.openxmlformats.org/officeDocument/2006/relationships/hyperlink" Target="https://te.wikipedia.org/w/index.php?title=%E0%B0%9B%E0%B1%87%E0%B0%95%E0%B1%8B%E0%B0%95%E0%B1%8D%E0%B0%A4%E0%B0%BF_%E0%B0%85%E0%B0%B2%E0%B0%82%E0%B0%95%E0%B0%BE%E0%B0%B0%E0%B0%82&amp;action=edit&amp;redlink=1" TargetMode="External"/><Relationship Id="rId4" Type="http://schemas.openxmlformats.org/officeDocument/2006/relationships/hyperlink" Target="https://te.wikipedia.org/wiki/%E0%B0%B8%E0%B0%BE%E0%B0%AE%E0%B1%86%E0%B0%A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8%E0%B0%97%E0%B0%B2%E0%B1%81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B5%E0%B1%83%E0%B0%A4%E0%B1%8D%E0%B0%A4%E0%B1%8D%E0%B0%AF%E0%B0%BE%E0%B0%A8%E0%B1%81%E0%B0%AA%E0%B1%8D%E0%B0%B0%E0%B0%BE%E0%B0%B8%E0%B0%BE%E0%B0%B2%E0%B0%82%E0%B0%95%E0%B0%BE%E0%B0%B0%E0%B0%AE%E0%B1%8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B2%E0%B0%BE%E0%B0%9F%E0%B0%BE%E0%B0%A8%E0%B1%81%E0%B0%AA%E0%B1%8D%E0%B0%B0%E0%B0%BE%E0%B0%B8%E0%B0%BE%E0%B0%B2%E0%B0%82%E0%B0%95%E0%B0%BE%E0%B0%B0%E0%B0%AE%E0%B1%81&amp;action=edit&amp;redlink=1" TargetMode="External"/><Relationship Id="rId2" Type="http://schemas.openxmlformats.org/officeDocument/2006/relationships/hyperlink" Target="https://te.wikipedia.org/w/index.php?title=%E0%B0%9B%E0%B1%87%E0%B0%95%E0%B0%BE%E0%B0%A8%E0%B1%81%E0%B0%AA%E0%B1%8D%E0%B0%B0%E0%B0%BE%E0%B0%B8%E0%B0%BE%E0%B0%B2%E0%B0%82%E0%B0%95%E0%B0%BE%E0%B0%B0%E0%B0%AE%E0%B1%81&amp;action=edit&amp;redlink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AE%E0%B1%81%E0%B0%95%E0%B1%8D%E0%B0%A4%E0%B0%AA%E0%B0%A6%E0%B0%97%E0%B1%8D%E0%B0%B0%E0%B0%B8%E0%B1%8D%E0%B0%A4%E0%B0%BE%E0%B0%B2%E0%B0%82%E0%B0%95%E0%B0%BE%E0%B0%B0%E0%B0%AE%E0%B1%81" TargetMode="External"/><Relationship Id="rId4" Type="http://schemas.openxmlformats.org/officeDocument/2006/relationships/hyperlink" Target="https://te.wikipedia.org/wiki/%E0%B0%AF%E0%B0%AE%E0%B0%95%E0%B0%BE%E0%B0%B2%E0%B0%82%E0%B0%95%E0%B0%BE%E0%B0%B0%E0%B0%AE%E0%B1%8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85%E0%B0%82%E0%B0%A4%E0%B1%8D%E0%B0%AF%E0%B0%AA%E0%B1%8D%E0%B0%B0%E0%B0%BE%E0%B0%B8%E0%B0%BE%E0%B0%B2%E0%B0%82%E0%B0%95%E0%B0%BE%E0%B0%B0%E0%B0%AE%E0%B1%8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273" y="379716"/>
            <a:ext cx="6173484" cy="6173484"/>
          </a:xfrm>
          <a:prstGeom prst="rect">
            <a:avLst/>
          </a:prstGeom>
        </p:spPr>
      </p:pic>
      <p:pic>
        <p:nvPicPr>
          <p:cNvPr id="2" name="Picture 1" descr="THUMBNAILS.png"/>
          <p:cNvPicPr>
            <a:picLocks noChangeAspect="1"/>
          </p:cNvPicPr>
          <p:nvPr/>
        </p:nvPicPr>
        <p:blipFill>
          <a:blip r:embed="rId3"/>
          <a:srcRect l="15719" t="38176" r="14666" b="41614"/>
          <a:stretch>
            <a:fillRect/>
          </a:stretch>
        </p:blipFill>
        <p:spPr>
          <a:xfrm>
            <a:off x="3069102" y="5537982"/>
            <a:ext cx="3234396" cy="9390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" y="232117"/>
            <a:ext cx="8525022" cy="63937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28600"/>
            <a:ext cx="36792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>
                <a:solidFill>
                  <a:schemeClr val="bg1"/>
                </a:solidFill>
              </a:rPr>
              <a:t> అర్థాలంకారములు</a:t>
            </a:r>
            <a:endParaRPr lang="te-IN" sz="4000" b="1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అర్థ విశేషములను బట్టి వచ్చునవి </a:t>
            </a:r>
            <a:r>
              <a:rPr lang="te-IN" sz="2400" b="1" dirty="0" smtClean="0">
                <a:solidFill>
                  <a:schemeClr val="bg1"/>
                </a:solidFill>
              </a:rPr>
              <a:t>అర్థాలంకారములు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ఉపుమాలంకారం (పుట లేదు)"/>
              </a:rPr>
              <a:t>ఉపుమాలంకారం</a:t>
            </a:r>
            <a:r>
              <a:rPr lang="te-IN" sz="2400" dirty="0" smtClean="0">
                <a:solidFill>
                  <a:schemeClr val="bg1"/>
                </a:solidFill>
              </a:rPr>
              <a:t>: ఉపమానానికి, ఉపమేయానికి సామ్య రూపమైన సౌందర్యాన్ని సహృదయ రం చెప్పడం ఉపమాలంకారం.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అన్వయాలంకారం (పుట లేదు)"/>
              </a:rPr>
              <a:t>అన్వయాలంకారం</a:t>
            </a:r>
            <a:r>
              <a:rPr lang="te-IN" sz="2400" dirty="0" smtClean="0">
                <a:solidFill>
                  <a:schemeClr val="bg1"/>
                </a:solidFill>
              </a:rPr>
              <a:t>: ఉపమానము, ఉపమేయము ఒకటే వస్తువగుచో అది అన్వయాలంకారం.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4" tooltip="ఉపమేయోపమ అలంకారం (పుట లేదు)"/>
              </a:rPr>
              <a:t>ఉపమేయోపమ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: రెండు వస్తువులకు పర్యాయ క్రమమున ఉపమేయ ఉపమానత్వమును కల్పించి చెప్పడం ఉపమేయోపమ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ప్రతీపాలంకారం (పుట లేదు)"/>
              </a:rPr>
              <a:t>ప్రతీపాలంకారం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ఉపమానముగా ప్రసిద్ధమయిన దానిని, ఉపమేయంగా కల్పించి చెప్పడం ప్రతీపాలంకారం. అంటే ఉపమానం కావలసింది ఉపమేయంగా మారినందువల్ల రెండింటినీ ఉపమేయాలుగానే భావించవలసి వస్తుంది.</a:t>
            </a: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06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రూపకాలంకారం"/>
              </a:rPr>
              <a:t>రూపకాలంకారం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ఉపమేయమునందు ఉపమాన ధర్మాన్ని అరోపించడం రూపకాలంకారం. ఉపమేయమునకు ఉపమానం తోటి అభేదాన్ని గాని, తాద్రూప్యాన్ని గాని వర్ణించటం రూపకం. ఒకటి అభేద రూపకం, రెండవది తాద్రూప్య రూపకం.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పరిణామాలంకారం (పుట లేదు)"/>
              </a:rPr>
              <a:t>పరిణామాలంకారం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ఉపమానము ఉపమేయముతో తాదాత్మ్యమును పొంది క్రియను నిర్వహించిన అది పరిణామాలంకారం.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4" tooltip="ఉల్లేఖాలంకారం (పుట లేదు)"/>
              </a:rPr>
              <a:t>ఉల్లేఖాలంకారం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ఒక్క వస్తువే ఒక్కొక్కరికి ఒక్కొక్కటిగా కనిపించడం ఉల్లేఖాలంకారం.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స్మృతి (పుట లేదు)"/>
              </a:rPr>
              <a:t>స్మృతి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6" tooltip="భ్రాంతి మదలంకారం"/>
              </a:rPr>
              <a:t>భ్రాంతి మదలంకారం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ఒక దానిని చూచి మరొకటిగా భ్రమించినచో అది భ్రాంతిమత్ అలంకారం</a:t>
            </a: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048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సందేహాలంకారం (పుట లేదు)"/>
              </a:rPr>
              <a:t>సందేహాలంకారం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సందేహం (అనిశ్చయ జ్ఞానం) వలన ఏర్పడే అలంకారం సందేహాలంకారం.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అపహ్నుతి (పుట లేదు)"/>
              </a:rPr>
              <a:t>అపహ్నుతి</a:t>
            </a:r>
            <a:endParaRPr lang="te-IN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4" tooltip="ఉత్ప్రేక్షాలంకారము"/>
              </a:rPr>
              <a:t>ఉత్ప్రేక్షాలంకారము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ఉపమానమునందున్న ధర్మాలు ఉపమేయమునందు కూడా ఉండటం వలన ఉపమేయాన్ని ఉపమానంగా ఊహించడం ఉత్ప్రేక్షాలంకారం.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అతిశయోక్త్యలంకారము"/>
              </a:rPr>
              <a:t>అతిశయోక్త్యలంకారము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చెప్పవలసిన దానిని ఎక్కువ చేసి చెప్పడం, గొప్పగా చెప్పడం అతిశయోక్తి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6" tooltip="తుల్యయోగిత (పుట లేదు)"/>
              </a:rPr>
              <a:t>తుల్యయోగిత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7" tooltip="దీపకాలంకారం (పుట లేదు)"/>
              </a:rPr>
              <a:t>దీపకాలంకారం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ప్రకృతాప్రకృతములకు ధర్మైక్యం చేసి చెప్పడం దీపకాలంకారం.</a:t>
            </a:r>
          </a:p>
          <a:p>
            <a:pPr>
              <a:lnSpc>
                <a:spcPct val="150000"/>
              </a:lnSpc>
            </a:pPr>
            <a:r>
              <a:rPr lang="te-IN" sz="2400" u="sng" dirty="0" smtClean="0">
                <a:solidFill>
                  <a:schemeClr val="bg1"/>
                </a:solidFill>
                <a:hlinkClick r:id="rId8" tooltip="ఆవృత్తిదీపకము (పుట లేదు)"/>
              </a:rPr>
              <a:t>ఆవృత్తిదీపకము</a:t>
            </a:r>
            <a:endParaRPr lang="te-IN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ప్రతివస్తూపమాలంకారం (పుట లేదు)"/>
              </a:rPr>
              <a:t>ప్రతివస్తూపమాలంకారం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రెండు వాక్యముల కొక సామాన్య ధర్మముతో అన్వయం ఉంటే అది ప్రతి వస్తూపమాలంకారం. అంటే ప్రతి వాక్యార్ధంలోనూ ఒకే సమాన ధర్మాలను భిన్న పదాలచేత తెలియజేయడం.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దృష్టాంతాలంకారము"/>
              </a:rPr>
              <a:t>దృష్టాంతాలంకారము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రెండు వాక్యాల యొక్క వేరువేరు ధర్మాలు బింబ ప్రతిబింబ భావంతో చెబితూ ఉంటే అది దృష్టాంతాలంకారం.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4" tooltip="నిదర్శన (పుట లేదు)"/>
              </a:rPr>
              <a:t>నిదర్శన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వ్యతిరేకాలంకారం (పుట లేదు)"/>
              </a:rPr>
              <a:t>తిరేకాలంకారం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ఉపమేయ ఉపమానములకు పోలికతో పాటు భేదమును కూడా చెప్పినచో అది వ్యతిరేకాలంకారం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6" tooltip="పరికరాలంకారం (పుట లేదు)"/>
              </a:rPr>
              <a:t>పరికరాలంకారం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సాభిప్రాయ విశేషణాలతో కూడినచో అది పరికరాలంకారం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7" tooltip="శ్లేషాలంకారము"/>
              </a:rPr>
              <a:t>శ్లేషాలంకారము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అనేకార్థాల నాశ్రయించుకొని యుండిన ఎడల అది శ్లేషాలంకారం.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8" tooltip="అప్రస్తుత ప్రశంసాలంకారం"/>
              </a:rPr>
              <a:t>అప్రస్తుత ప్రశంసాలంకారం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ప్రస్తుతమును ఆశ్రయించుకొని, అప్రస్తుతమును తలచుకొన్నచో అది అప్రస్తుత ప్రశంసాలంకారం.</a:t>
            </a:r>
          </a:p>
          <a:p>
            <a:pPr>
              <a:lnSpc>
                <a:spcPct val="150000"/>
              </a:lnSpc>
            </a:pP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వ్యాజస్తుతి అలంకారం (పుట లేదు)"/>
              </a:rPr>
              <a:t>వ్యాజస్తుతి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పైకి నిందిస్తున్నట్లుగా కనిపించినా తరచిచూస్తే స్తుతి చేస్తున్న విధం కనిపిస్తుంది. పైకి స్తుతిస్తున్నా తరచిచుస్తే నిందిస్తున్నట్లు కనిపిస్తుంటే వ్యాజస్తుతి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వ్యాజనిందాలంకారం (పుట లేదు)"/>
              </a:rPr>
              <a:t>వ్యాజనిందాలంకారం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నింద చేత మరియొక నింద స్ఫురించటం వ్యాజనిందాలంకారం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4" tooltip="విరోధాభాసాలంకారం (పుట లేదు)"/>
              </a:rPr>
              <a:t> </a:t>
            </a:r>
            <a:r>
              <a:rPr lang="te-IN" sz="2400" dirty="0" smtClean="0">
                <a:solidFill>
                  <a:schemeClr val="bg1"/>
                </a:solidFill>
                <a:hlinkClick r:id="rId4" tooltip="విరోధాభాసాలంకారం (పుట లేదు)"/>
              </a:rPr>
              <a:t>విరోధాభాసాలంకారం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విరోధమునకు అభాసత్వము కలుగుచుండగా విరోధాభాసం అవుతుంది. పైకి కనిపించే విరోధం విరోధంగా కాకుండా విరోధం ఉన్నట్లుగా అనిపించి, ఆలోచిస్తే ఆ విరోధం అభాసం (పోతుంది) అవుతుంది. కనుక ఇది </a:t>
            </a:r>
            <a:r>
              <a:rPr lang="te-IN" sz="2400" dirty="0" smtClean="0">
                <a:solidFill>
                  <a:schemeClr val="bg1"/>
                </a:solidFill>
              </a:rPr>
              <a:t>విరోధాభాసాలంకారం.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విశేషోక్తి అలంకారం (పుట లేదు)"/>
              </a:rPr>
              <a:t>విశేషోక్తి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సమృద్ధంగా కారణం ఉండి కూడా కార్యోత్పత్తి జరగక పోవడం విశేషోక్తి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8524"/>
            <a:ext cx="9144000" cy="668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విషమాలంకారం (పుట లేదు)"/>
              </a:rPr>
              <a:t>విషమాలంకారం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అనను రూపాలయిన (సమాలు కాని) రెండింటికి సంబంధం వర్ణింపబడిన ఎడల అది విషమాలంకారం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సారాలంకారం"/>
              </a:rPr>
              <a:t>సారాలంకారం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పూర్వపూర్వముల కంటే ఉత్తరోత్తరాలకు ఉత్కర్ష కలిగించడం సారాలంకారం. ముందున్న వాటి కంటే తర్వాత వచ్చేవాటికి గొప్పతనాన్ని కలిగించడం ఉత్తరోత్తర ఉత్కర్ష అంటారు.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4" tooltip="యథాసంఖ్య అలంకారం (పుట లేదు)"/>
              </a:rPr>
              <a:t>యథాసంఖ్య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ఒక దాని తరువాత ఒకటిగా వరుసగా సమాన సంఖ్యాకాలయ్యే వాటి యొక్క సముదాయం యథాసంఖ్య లేదా క్రమ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కావ్యలింగాలంకారం (పుట లేదు)"/>
              </a:rPr>
              <a:t>కావ్యలింగాలంకారం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సమర్థనీయమయిన అర్థానికి సమర్థనం కావ్యలింగాలంకారం.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6" tooltip="అర్థాంతరన్యాసాలంకారం (పుట లేదు)"/>
              </a:rPr>
              <a:t>అర్థాంతరన్యాసాలంకారం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సామాన్యం చేత విశేషం గాని, విశేషం చేత సామాన్యం గాని సమర్థింప బడితే అది అర్థాంతరన్యాసాలంకారం.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2" tooltip="తద్గుణాలంకారం (పుట లేదు)"/>
              </a:rPr>
              <a:t>తద్గుణాలంకారం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స్వీయ గుణాన్ని వదిలేసి మరొక దాని గుణాన్ని స్వీకరించటం వర్ణించినట్లయితే అది తద్గుణాలంకారం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3" tooltip="లోకోక్తి అలంకారం (పుట లేదు)"/>
              </a:rPr>
              <a:t>లోకోక్తి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సందర్భాన్ని అనుసరించి ఒక </a:t>
            </a:r>
            <a:r>
              <a:rPr lang="te-IN" sz="2400" dirty="0" smtClean="0">
                <a:solidFill>
                  <a:schemeClr val="bg1"/>
                </a:solidFill>
                <a:hlinkClick r:id="rId4" tooltip="సామెత"/>
              </a:rPr>
              <a:t>సామెత</a:t>
            </a:r>
            <a:r>
              <a:rPr lang="te-IN" sz="2400" dirty="0" smtClean="0">
                <a:solidFill>
                  <a:schemeClr val="bg1"/>
                </a:solidFill>
              </a:rPr>
              <a:t> లేదా నానుడి చెప్పడం లోకోక్తి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5" tooltip="ఛేకోక్తి అలంకారం (పుట లేదు)"/>
              </a:rPr>
              <a:t>ఛేకోక్తి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లోకోక్తితో పాటు అర్థాంతర స్ఫురణం కూడా ఉండటం ఛేకోక్తి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6" tooltip="వక్రోక్తి అలంకారం (పుట లేదు)"/>
              </a:rPr>
              <a:t>వక్రోక్తి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శ్లేష వలన గాని, కాకువు వలన గాని అన్యార్ధం కల్పించబడిన అది వక్రోక్తి అలంకారం.</a:t>
            </a: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7" tooltip="స్వభావోక్తి అలంకారం"/>
              </a:rPr>
              <a:t>స్వభావోక్తి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జాతి, గుణ, క్రియాదుల చేత దాని స్వభావాన్ని వర్ణించిన ఎడల అది స్వభావోక్తి </a:t>
            </a:r>
            <a:r>
              <a:rPr lang="te-IN" sz="2400" dirty="0" smtClean="0">
                <a:solidFill>
                  <a:schemeClr val="bg1"/>
                </a:solidFill>
              </a:rPr>
              <a:t>అలంకారం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  <a:hlinkClick r:id="rId8" tooltip="ఉదాత్తాలంకారం (పుట లేదు)"/>
              </a:rPr>
              <a:t>ఉదాత్తాలంకారం</a:t>
            </a:r>
            <a:r>
              <a:rPr lang="te-IN" sz="2400" dirty="0" smtClean="0">
                <a:solidFill>
                  <a:schemeClr val="bg1"/>
                </a:solidFill>
              </a:rPr>
              <a:t> : సమృద్ధిని గాని, అన్యోపలక్షిత మయిన శ్లాఘ్య చరిత్రను గాని వర్ణించిన ఎడల అది ఉదాత్తాలంకారం అవుతుంది.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47" y="246185"/>
            <a:ext cx="8487506" cy="636563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ఉపమాలంకారం</a:t>
            </a:r>
            <a:r>
              <a:rPr lang="te-IN" sz="2400" b="1" i="1" u="sng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ఉపమాన, ఉపమేయా లకు మనోహరమైన సాదృశ్యాన్ని చెప్పడాన్ని ఉపమాలంకారం అంటారు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ఉపమేయం (ప్రస్తుతం), ఉపమానం (అప్రస్తుతం), సమాన ధర్మం (ఉపమేయ, ఉపమానాల్లో సమానంగా ఉండేది), ఉపమావాచకం (ఉపమేయ, ఉపమానాలకు సమాన ధర్మాన్ని సూచించేది) ఉంటాయి.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వలెన్</a:t>
            </a:r>
            <a:r>
              <a:rPr lang="te-IN" sz="2400" dirty="0" smtClean="0">
                <a:solidFill>
                  <a:schemeClr val="bg1"/>
                </a:solidFill>
              </a:rPr>
              <a:t>, పోలెన్, ఎంతయున్, కైవడి, భంశి, అట్లు, అనంగ మొదలైనవి ఉపమావాచకాలు.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పైన </a:t>
            </a:r>
            <a:r>
              <a:rPr lang="te-IN" sz="2400" dirty="0" smtClean="0">
                <a:solidFill>
                  <a:schemeClr val="bg1"/>
                </a:solidFill>
              </a:rPr>
              <a:t>పేర్కొన్న నాలుగు అంశాలుంటే దాన్ని పూర్ణోపమాలంకారం అంటారు. ఏదైనా ఒక అంశం లోపిస్తే దాన్ని లుప్తోపమాలంకారం </a:t>
            </a:r>
            <a:r>
              <a:rPr lang="te-IN" sz="2400" dirty="0" smtClean="0">
                <a:solidFill>
                  <a:schemeClr val="bg1"/>
                </a:solidFill>
              </a:rPr>
              <a:t>అంటారు.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భరతుడు </a:t>
            </a:r>
            <a:r>
              <a:rPr lang="te-IN" sz="2400" dirty="0" smtClean="0">
                <a:solidFill>
                  <a:schemeClr val="bg1"/>
                </a:solidFill>
              </a:rPr>
              <a:t>ఉపమాలంకారంలో ఐదు భేదాలను చెప్పాడు.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మమ్మటుడు </a:t>
            </a:r>
            <a:r>
              <a:rPr lang="te-IN" sz="2400" dirty="0" smtClean="0">
                <a:solidFill>
                  <a:schemeClr val="bg1"/>
                </a:solidFill>
              </a:rPr>
              <a:t>లాంటి ఆలంకారకులు 25 భేదాలను పేర్కొన్నారు.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దండి </a:t>
            </a:r>
            <a:r>
              <a:rPr lang="te-IN" sz="2400" dirty="0" smtClean="0">
                <a:solidFill>
                  <a:schemeClr val="bg1"/>
                </a:solidFill>
              </a:rPr>
              <a:t>32 భేదాలను చెప్పాడు.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qdefaul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09440"/>
            <a:ext cx="7959044" cy="447696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80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చంద్రాలోకకర్త </a:t>
            </a:r>
            <a:r>
              <a:rPr lang="te-IN" sz="2400" dirty="0" smtClean="0">
                <a:solidFill>
                  <a:schemeClr val="bg1"/>
                </a:solidFill>
              </a:rPr>
              <a:t>చెప్పిన ఏడు భేదాలు ప్రాచుర్యంలో </a:t>
            </a:r>
            <a:r>
              <a:rPr lang="te-IN" sz="2400" dirty="0" smtClean="0">
                <a:solidFill>
                  <a:schemeClr val="bg1"/>
                </a:solidFill>
              </a:rPr>
              <a:t>ఉన్నాయి.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అలంకారాల్లో </a:t>
            </a:r>
            <a:r>
              <a:rPr lang="te-IN" sz="2400" dirty="0" smtClean="0">
                <a:solidFill>
                  <a:schemeClr val="bg1"/>
                </a:solidFill>
              </a:rPr>
              <a:t>ప్రసిద్ధమైంది, ప్రాచీన మైంది ఉపమాలంకారం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దీన్ని ప్రయోగించని కవులు లేరు. కాళిదాసు లాంటి సంస్కృత కవులు విరివిగా ఉపయోగించారు.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అందుకే </a:t>
            </a:r>
            <a:r>
              <a:rPr lang="te-IN" sz="2400" dirty="0" smtClean="0">
                <a:solidFill>
                  <a:schemeClr val="bg1"/>
                </a:solidFill>
              </a:rPr>
              <a:t>‘ఉపమా కాళిదాసస్య’ అనే నానుడి ప్రసిద్ధమైంది.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228600"/>
            <a:ext cx="12827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>
                <a:solidFill>
                  <a:schemeClr val="bg1"/>
                </a:solidFill>
              </a:rPr>
              <a:t>లక్ష్యం</a:t>
            </a:r>
            <a:endParaRPr lang="en-US" sz="4000" i="1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2112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ఓ </a:t>
            </a:r>
            <a:r>
              <a:rPr lang="te-IN" sz="2400" dirty="0" smtClean="0">
                <a:solidFill>
                  <a:schemeClr val="bg1"/>
                </a:solidFill>
              </a:rPr>
              <a:t>కృష్ణా! నీ కీర్తి హంసవలె ఆకాశ గంగయందు </a:t>
            </a:r>
            <a:r>
              <a:rPr lang="te-IN" sz="2400" dirty="0" smtClean="0">
                <a:solidFill>
                  <a:schemeClr val="bg1"/>
                </a:solidFill>
              </a:rPr>
              <a:t>మునుగుచున్నది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ఉపమేయం </a:t>
            </a:r>
            <a:r>
              <a:rPr lang="te-IN" sz="2400" dirty="0" smtClean="0">
                <a:solidFill>
                  <a:schemeClr val="bg1"/>
                </a:solidFill>
              </a:rPr>
              <a:t>= కీర్తి,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ఉపమానం </a:t>
            </a:r>
            <a:r>
              <a:rPr lang="te-IN" sz="2400" dirty="0" smtClean="0">
                <a:solidFill>
                  <a:schemeClr val="bg1"/>
                </a:solidFill>
              </a:rPr>
              <a:t>= హంస,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‘</a:t>
            </a:r>
            <a:r>
              <a:rPr lang="te-IN" sz="2400" dirty="0" smtClean="0">
                <a:solidFill>
                  <a:schemeClr val="bg1"/>
                </a:solidFill>
              </a:rPr>
              <a:t>ఆకాశగంగయందు మునుగుట’ </a:t>
            </a:r>
            <a:r>
              <a:rPr lang="te-IN" sz="2400" dirty="0" smtClean="0">
                <a:solidFill>
                  <a:schemeClr val="bg1"/>
                </a:solidFill>
              </a:rPr>
              <a:t>ఉపమేయ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ఉపమానాలు </a:t>
            </a:r>
            <a:r>
              <a:rPr lang="te-IN" sz="2400" dirty="0" smtClean="0">
                <a:solidFill>
                  <a:schemeClr val="bg1"/>
                </a:solidFill>
              </a:rPr>
              <a:t>రెండింటిలో ఉన్నందువల్ల ఇది సమాన ధర్మం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ఉపమావాచకంలా ఇందులో నాలుగు అంశాలున్నందువల్ల ఇది ‘పూర్ణోపమఅలంకారం’.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.jpg"/>
          <p:cNvPicPr>
            <a:picLocks noChangeAspect="1"/>
          </p:cNvPicPr>
          <p:nvPr/>
        </p:nvPicPr>
        <p:blipFill>
          <a:blip r:embed="rId2"/>
          <a:srcRect l="11667" t="27778" b="25556"/>
          <a:stretch>
            <a:fillRect/>
          </a:stretch>
        </p:blipFill>
        <p:spPr>
          <a:xfrm>
            <a:off x="304800" y="1600200"/>
            <a:ext cx="8478296" cy="335932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ఉత్ప్రేక్షాలంకారం</a:t>
            </a:r>
            <a:r>
              <a:rPr lang="te-IN" sz="2400" b="1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జాతి, గుణ, ధర్మ సామ్యం వల్ల ఉపమేయాన్ని ఉపమానంగా ఊహిస్తే అది ఉత్ప్రేక్షాలంకారం.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ఉపమేయ ఉపమానాలతోపాటు ఉత్ప్రేక్షా వాచకం ఉంటుంది.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తలంచెదన్</a:t>
            </a:r>
            <a:r>
              <a:rPr lang="te-IN" sz="2400" dirty="0" smtClean="0">
                <a:solidFill>
                  <a:schemeClr val="bg1"/>
                </a:solidFill>
              </a:rPr>
              <a:t>, ఎంచెదన్, భావించెదన్, ఊహించెదన్, అనన్ మొదలైనవి ఉత్ప్రేక్షా వాచకాలు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i="1" u="sng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‘‘ఈ చీకటిని చక్రవాక విరహాగ్ని నుండి పుట్టిన ధూమమో అని తలంతును</a:t>
            </a:r>
            <a:r>
              <a:rPr lang="te-IN" sz="2400" dirty="0" smtClean="0">
                <a:solidFill>
                  <a:schemeClr val="bg1"/>
                </a:solidFill>
              </a:rPr>
              <a:t>’’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చీకటి ఉపమేయం, ధూమం ఉపమానం. ధూమం నల్లనిది, దృష్టిని ఆపుచేసేది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ఈ గుణసామ్యం వల్ల ఉపమేయమైన చీకటిని ఉపమానమైన ధూమంగా ఊహించారు. కాబట్టి ఇది ఉత్ప్రేక్షాలంకారం.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qdefault (2).jpg"/>
          <p:cNvPicPr>
            <a:picLocks noChangeAspect="1"/>
          </p:cNvPicPr>
          <p:nvPr/>
        </p:nvPicPr>
        <p:blipFill>
          <a:blip r:embed="rId2"/>
          <a:srcRect l="11372" t="20569" b="17766"/>
          <a:stretch>
            <a:fillRect/>
          </a:stretch>
        </p:blipFill>
        <p:spPr>
          <a:xfrm>
            <a:off x="348565" y="1752600"/>
            <a:ext cx="8566835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730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రూపకాలంకారం</a:t>
            </a:r>
            <a:r>
              <a:rPr lang="te-IN" sz="2400" b="1" i="1" u="sng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ఉపమేయంలో ఉపమాన ధర్మాన్ని ఆరోపించడం లేదా ఉపమేయ ఉపమానాలకు భేదం లేనట్లుగా వర్ణించడం రూపకాలంకారం.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రూపక సమాసం కూడా ఉంటుంది. 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i="1" u="sng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రాజుపై లతాలలనలు కుసుమాక్షతలు చల్లిరి.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ఉపమేయమైన లతల్లో ఉపమానమైన లలనల ధర్మం </a:t>
            </a:r>
            <a:r>
              <a:rPr lang="te-IN" sz="2400" dirty="0" smtClean="0">
                <a:solidFill>
                  <a:schemeClr val="bg1"/>
                </a:solidFill>
              </a:rPr>
              <a:t>ఆరోపించారు.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ఉపమేయమైన </a:t>
            </a:r>
            <a:r>
              <a:rPr lang="te-IN" sz="2400" dirty="0" smtClean="0">
                <a:solidFill>
                  <a:schemeClr val="bg1"/>
                </a:solidFill>
              </a:rPr>
              <a:t>కుసుమాల్లో ఉపమానమైన అక్షతల ధర్మాన్ని </a:t>
            </a:r>
            <a:r>
              <a:rPr lang="te-IN" sz="2400" dirty="0" smtClean="0">
                <a:solidFill>
                  <a:schemeClr val="bg1"/>
                </a:solidFill>
              </a:rPr>
              <a:t>ఆరోపించారు.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కాబట్టి </a:t>
            </a:r>
            <a:r>
              <a:rPr lang="te-IN" sz="2400" dirty="0" smtClean="0">
                <a:solidFill>
                  <a:schemeClr val="bg1"/>
                </a:solidFill>
              </a:rPr>
              <a:t>ఇది రూపకాలంకారం.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 (4).jpg"/>
          <p:cNvPicPr>
            <a:picLocks noChangeAspect="1"/>
          </p:cNvPicPr>
          <p:nvPr/>
        </p:nvPicPr>
        <p:blipFill>
          <a:blip r:embed="rId2"/>
          <a:srcRect l="13333" t="27778" b="25556"/>
          <a:stretch>
            <a:fillRect/>
          </a:stretch>
        </p:blipFill>
        <p:spPr>
          <a:xfrm>
            <a:off x="381000" y="1757289"/>
            <a:ext cx="8467636" cy="341962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స్వభావోక్తి</a:t>
            </a: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జాతి, గుణక్రియాదులను సహజ సిద్ధంగా, మనోహరంగా వర్ణించడాన్ని స్వభావోక్తి అలంకారం అంటారు</a:t>
            </a:r>
            <a:r>
              <a:rPr lang="te-IN" sz="2400" dirty="0" smtClean="0">
                <a:solidFill>
                  <a:schemeClr val="bg1"/>
                </a:solidFill>
              </a:rPr>
              <a:t>..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i="1" u="sng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‘‘ఉద్యానవనంలో జింకలు చెవులు రిక్కించి చంచల నేత్రాలతో సరోవరంలో నీళ్లు త్రాగుచున్నవి’’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జింకల స్థితిని మనోహరంగా, సహజసిద్ధంగా వర్ణించారు.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అందువల్ల </a:t>
            </a:r>
            <a:r>
              <a:rPr lang="te-IN" sz="2400" dirty="0" smtClean="0">
                <a:solidFill>
                  <a:schemeClr val="bg1"/>
                </a:solidFill>
              </a:rPr>
              <a:t>ఇది స్వభావోక్తి.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743200"/>
            <a:ext cx="7776488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e-IN" sz="8000" b="1" dirty="0" smtClean="0">
                <a:solidFill>
                  <a:schemeClr val="bg1"/>
                </a:solidFill>
              </a:rPr>
              <a:t>అనన్వయాలంకారం:</a:t>
            </a:r>
            <a:endParaRPr lang="en-US" sz="8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te-IN" sz="2400" b="1" dirty="0" smtClean="0">
                <a:solidFill>
                  <a:schemeClr val="bg1"/>
                </a:solidFill>
              </a:rPr>
              <a:t>అనన్వయాలంకారం</a:t>
            </a:r>
            <a:r>
              <a:rPr lang="te-IN" sz="2400" b="1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ఒక వస్తువు సాటి లేనిది అని చెప్పడానికి అదే వస్తువుతో పోల్చడాన్ని అనన్వయాలంకారం అంటారు.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ఉపమేయమే ఉపమానంగా ఉంటుంది. 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u="sng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u="sng" dirty="0" smtClean="0">
                <a:solidFill>
                  <a:schemeClr val="bg1"/>
                </a:solidFill>
              </a:rPr>
              <a:t>:</a:t>
            </a:r>
            <a:r>
              <a:rPr lang="te-IN" sz="2400" b="1" dirty="0" smtClean="0">
                <a:solidFill>
                  <a:schemeClr val="bg1"/>
                </a:solidFill>
              </a:rPr>
              <a:t/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‘</a:t>
            </a:r>
            <a:r>
              <a:rPr lang="te-IN" sz="2400" dirty="0" smtClean="0">
                <a:solidFill>
                  <a:schemeClr val="bg1"/>
                </a:solidFill>
              </a:rPr>
              <a:t>మేరునగానికి సాటి </a:t>
            </a:r>
            <a:r>
              <a:rPr lang="te-IN" sz="2400" dirty="0" smtClean="0">
                <a:solidFill>
                  <a:schemeClr val="bg1"/>
                </a:solidFill>
              </a:rPr>
              <a:t>మేరునగమే.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సముద్రానికి </a:t>
            </a:r>
            <a:r>
              <a:rPr lang="te-IN" sz="2400" dirty="0" smtClean="0">
                <a:solidFill>
                  <a:schemeClr val="bg1"/>
                </a:solidFill>
              </a:rPr>
              <a:t>సాటి సముద్రమే</a:t>
            </a:r>
            <a:r>
              <a:rPr lang="te-IN" sz="2400" dirty="0" smtClean="0">
                <a:solidFill>
                  <a:schemeClr val="bg1"/>
                </a:solidFill>
              </a:rPr>
              <a:t>’.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ఉపమేయమైన మేరునగమే ఉపమానంగా ఉంది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ఉపమేయమైన </a:t>
            </a:r>
            <a:r>
              <a:rPr lang="te-IN" sz="2400" dirty="0" smtClean="0">
                <a:solidFill>
                  <a:schemeClr val="bg1"/>
                </a:solidFill>
              </a:rPr>
              <a:t>సముద్రమే ఉపమానంగా ఉంది.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అందువల్ల </a:t>
            </a:r>
            <a:r>
              <a:rPr lang="te-IN" sz="2400" dirty="0" smtClean="0">
                <a:solidFill>
                  <a:schemeClr val="bg1"/>
                </a:solidFill>
              </a:rPr>
              <a:t>ఇది అనన్వయాలంకారం..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52400"/>
            <a:ext cx="2601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>
                <a:solidFill>
                  <a:schemeClr val="bg1"/>
                </a:solidFill>
              </a:rPr>
              <a:t>అలంకారము</a:t>
            </a:r>
            <a:endParaRPr lang="te-IN" sz="4000" b="1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12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మానవులకు </a:t>
            </a:r>
            <a:r>
              <a:rPr lang="te-IN" sz="2400" dirty="0" smtClean="0">
                <a:solidFill>
                  <a:schemeClr val="bg1"/>
                </a:solidFill>
                <a:hlinkClick r:id="rId2" tooltip="నగలు"/>
              </a:rPr>
              <a:t>నగలు</a:t>
            </a:r>
            <a:r>
              <a:rPr lang="te-IN" sz="2400" dirty="0" smtClean="0">
                <a:solidFill>
                  <a:schemeClr val="bg1"/>
                </a:solidFill>
              </a:rPr>
              <a:t> సౌందర్యము కలిగించును. అలాగే కావ్యములకు ఈ </a:t>
            </a:r>
            <a:r>
              <a:rPr lang="te-IN" sz="2400" b="1" dirty="0" smtClean="0">
                <a:solidFill>
                  <a:schemeClr val="bg1"/>
                </a:solidFill>
              </a:rPr>
              <a:t>అలంకారములు</a:t>
            </a:r>
            <a:r>
              <a:rPr lang="te-IN" sz="2400" dirty="0" smtClean="0">
                <a:solidFill>
                  <a:schemeClr val="bg1"/>
                </a:solidFill>
              </a:rPr>
              <a:t> సౌందర్యమును కలిగించును. అలంకారములు రెండు రకములు. అవి: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శబ్దమాత్ర </a:t>
            </a:r>
            <a:r>
              <a:rPr lang="te-IN" sz="2400" dirty="0" smtClean="0">
                <a:solidFill>
                  <a:schemeClr val="bg1"/>
                </a:solidFill>
              </a:rPr>
              <a:t>ప్రధానములయినవి </a:t>
            </a:r>
            <a:r>
              <a:rPr lang="te-IN" sz="2400" b="1" dirty="0" smtClean="0">
                <a:solidFill>
                  <a:schemeClr val="bg1"/>
                </a:solidFill>
              </a:rPr>
              <a:t>శబ్దాలంకారములు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అర్థ </a:t>
            </a:r>
            <a:r>
              <a:rPr lang="te-IN" sz="2400" dirty="0" smtClean="0">
                <a:solidFill>
                  <a:schemeClr val="bg1"/>
                </a:solidFill>
              </a:rPr>
              <a:t>విశేషములను బట్టి వచ్చునవి </a:t>
            </a:r>
            <a:r>
              <a:rPr lang="te-IN" sz="2400" b="1" dirty="0" smtClean="0">
                <a:solidFill>
                  <a:schemeClr val="bg1"/>
                </a:solidFill>
              </a:rPr>
              <a:t>అర్థాలంకారములు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కావ్య </a:t>
            </a:r>
            <a:r>
              <a:rPr lang="te-IN" sz="2400" dirty="0" smtClean="0">
                <a:solidFill>
                  <a:schemeClr val="bg1"/>
                </a:solidFill>
              </a:rPr>
              <a:t>సరస్వతికి శోభను చేకూర్చేవి అలంకారాలు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‘అలం</a:t>
            </a:r>
            <a:r>
              <a:rPr lang="te-IN" sz="2400" dirty="0" smtClean="0">
                <a:solidFill>
                  <a:schemeClr val="bg1"/>
                </a:solidFill>
              </a:rPr>
              <a:t>’ శబ్దానికి ‘కృ’ ధాతువు చేరి ‘అలంకారం’ అనే రూపం సిద్ధించింది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అలంకారమంటే </a:t>
            </a:r>
            <a:r>
              <a:rPr lang="te-IN" sz="2400" dirty="0" smtClean="0">
                <a:solidFill>
                  <a:schemeClr val="bg1"/>
                </a:solidFill>
              </a:rPr>
              <a:t>భూషణం అని అర్థం. ఇవి కావ్య సౌందర్యాన్ని పెంపొందించి, శోభను కలిగిస్తాయి.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te-IN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2743200"/>
            <a:ext cx="7495963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e-IN" sz="8000" b="1" dirty="0" smtClean="0">
                <a:solidFill>
                  <a:schemeClr val="bg1"/>
                </a:solidFill>
              </a:rPr>
              <a:t>అనన్వయాలంకారం</a:t>
            </a:r>
            <a:endParaRPr lang="en-US" sz="8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i="1" u="sng" dirty="0" smtClean="0">
                <a:solidFill>
                  <a:schemeClr val="bg1"/>
                </a:solidFill>
              </a:rPr>
              <a:t>అర్థాంతరన్యాసాలంకారం:</a:t>
            </a:r>
            <a:r>
              <a:rPr lang="te-IN" sz="2400" dirty="0" smtClean="0">
                <a:solidFill>
                  <a:schemeClr val="bg1"/>
                </a:solidFill>
              </a:rPr>
              <a:t> విశేషాన్ని సామాన్యంతో లేదా సామాన్యాన్ని విశేషంతో సమర్థించి వర్ణిస్తే.. అది అర్థాంతరన్యాసాలంకారం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dirty="0" smtClean="0">
                <a:solidFill>
                  <a:schemeClr val="bg1"/>
                </a:solidFill>
              </a:rPr>
              <a:t>లక్ష్యం: 1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‘‘ఆంజనేయుడు సముద్రాన్ని దాటాడు.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మహాత్ములకు అసాధ్యమైంది లేదు కదా</a:t>
            </a:r>
            <a:r>
              <a:rPr lang="te-IN" sz="2400" dirty="0" smtClean="0">
                <a:solidFill>
                  <a:schemeClr val="bg1"/>
                </a:solidFill>
              </a:rPr>
              <a:t>!’’.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ఆంజనేయుడు </a:t>
            </a:r>
            <a:r>
              <a:rPr lang="te-IN" sz="2400" dirty="0" smtClean="0">
                <a:solidFill>
                  <a:schemeClr val="bg1"/>
                </a:solidFill>
              </a:rPr>
              <a:t>సముద్రాన్ని దాటడం విశేష విషయం.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మహాత్ములకు </a:t>
            </a:r>
            <a:r>
              <a:rPr lang="te-IN" sz="2400" dirty="0" smtClean="0">
                <a:solidFill>
                  <a:schemeClr val="bg1"/>
                </a:solidFill>
              </a:rPr>
              <a:t>సాధ్యం కానిది లేదు అనే సామాన్య విషయంతో సమర్థించినందువల్ల ఇది అర్థాంతరన్యాస అలంకారం..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te-IN" sz="2400" b="1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dirty="0" smtClean="0">
                <a:solidFill>
                  <a:schemeClr val="bg1"/>
                </a:solidFill>
              </a:rPr>
              <a:t>: 2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పూలతో కూడిన నారకు వాసన కలిగినట్లు సజ్జన సాంగత్యం వల్ల సర్వశ్రేయాలు కలుగుతాయి</a:t>
            </a:r>
            <a:r>
              <a:rPr lang="te-IN" sz="2400" dirty="0" smtClean="0">
                <a:solidFill>
                  <a:schemeClr val="bg1"/>
                </a:solidFill>
              </a:rPr>
              <a:t>..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పూలతో </a:t>
            </a:r>
            <a:r>
              <a:rPr lang="te-IN" sz="2400" dirty="0" smtClean="0">
                <a:solidFill>
                  <a:schemeClr val="bg1"/>
                </a:solidFill>
              </a:rPr>
              <a:t>కూడిన నారకు వాసన కలగడం సామాన్య విషయం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సజ్జన సాంగత్యం వల్ల సర్వశ్రేయాలు కలుగుతాయి అనే విశేష విషయంతో దీన్ని సమర్థించడం వల్ల ఇది అర్థాంతరన్యాస అలంకారం.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482" y="2895600"/>
            <a:ext cx="9161482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e-IN" sz="8000" b="1" i="1" dirty="0" smtClean="0">
                <a:solidFill>
                  <a:schemeClr val="bg1"/>
                </a:solidFill>
              </a:rPr>
              <a:t>అతిశయోక్తి అలంకారం: </a:t>
            </a:r>
            <a:endParaRPr lang="en-US" sz="8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u="sng" dirty="0" smtClean="0">
                <a:solidFill>
                  <a:schemeClr val="bg1"/>
                </a:solidFill>
              </a:rPr>
              <a:t>అ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తిశయోక్తి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అలంకారం:</a:t>
            </a:r>
            <a:r>
              <a:rPr lang="te-IN" sz="2400" dirty="0" smtClean="0">
                <a:solidFill>
                  <a:schemeClr val="bg1"/>
                </a:solidFill>
              </a:rPr>
              <a:t> లోకస్థితిని మించి అతిశయించి వర్ణిస్తే అది అతిశయోక్తి అలంకారం. .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లక్ష్యం: ఆ పట్టణమందలి సౌధాలు చంద్ర మండలాన్ని తాకుచున్నవి. సహజస్థితిని మించి వర్ణించడం వల్ల ఇది అతిశయోక్తి.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438400"/>
            <a:ext cx="7787709" cy="20928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e-IN" sz="13000" b="1" i="1" dirty="0" smtClean="0">
                <a:solidFill>
                  <a:schemeClr val="bg1"/>
                </a:solidFill>
              </a:rPr>
              <a:t>శ్లేషాలంకారం</a:t>
            </a:r>
            <a:endParaRPr lang="en-US" sz="13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u="sng" dirty="0" smtClean="0">
                <a:solidFill>
                  <a:schemeClr val="bg1"/>
                </a:solidFill>
              </a:rPr>
              <a:t>శ్లేషాలంకారం:</a:t>
            </a:r>
            <a:r>
              <a:rPr lang="te-IN" sz="2400" dirty="0" smtClean="0">
                <a:solidFill>
                  <a:schemeClr val="bg1"/>
                </a:solidFill>
              </a:rPr>
              <a:t> అనేక అర్థాలకు ఆశ్రయ మైంది శ్లేషాలంకారం. చమత్కారమైన పదా ల విరుపులతో అనేక అర్థాల వల్ల అహ్లాదం కలిగించేది శ్లేష</a:t>
            </a:r>
            <a:r>
              <a:rPr lang="te-IN" sz="2400" dirty="0" smtClean="0">
                <a:solidFill>
                  <a:schemeClr val="bg1"/>
                </a:solidFill>
              </a:rPr>
              <a:t>..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i="1" u="sng" dirty="0" smtClean="0">
                <a:solidFill>
                  <a:schemeClr val="bg1"/>
                </a:solidFill>
              </a:rPr>
              <a:t>లక్ష్యం:</a:t>
            </a:r>
            <a:r>
              <a:rPr lang="te-IN" sz="2400" dirty="0" smtClean="0">
                <a:solidFill>
                  <a:schemeClr val="bg1"/>
                </a:solidFill>
              </a:rPr>
              <a:t> ‘రాజు కువల యానందకరుడు</a:t>
            </a:r>
            <a:r>
              <a:rPr lang="te-IN" sz="2400" dirty="0" smtClean="0">
                <a:solidFill>
                  <a:schemeClr val="bg1"/>
                </a:solidFill>
              </a:rPr>
              <a:t>’.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ఇందులో </a:t>
            </a:r>
            <a:r>
              <a:rPr lang="te-IN" sz="2400" dirty="0" smtClean="0">
                <a:solidFill>
                  <a:schemeClr val="bg1"/>
                </a:solidFill>
              </a:rPr>
              <a:t>రాజు శబ్దానికి పాలకుడు, చంద్రుడు అని; ‘కువలయం’ పదానికి భూమి, కలువ అనే అర్థాలున్నాయి.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రాజు </a:t>
            </a:r>
            <a:r>
              <a:rPr lang="te-IN" sz="2400" dirty="0" smtClean="0">
                <a:solidFill>
                  <a:schemeClr val="bg1"/>
                </a:solidFill>
              </a:rPr>
              <a:t>భూ ప్రజలకు సుపరిపాలనతో ఆనందం కలిగించేవాడని ఒక అర్థం.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చం</a:t>
            </a:r>
            <a:r>
              <a:rPr lang="te-IN" sz="2400" dirty="0" smtClean="0">
                <a:solidFill>
                  <a:schemeClr val="bg1"/>
                </a:solidFill>
              </a:rPr>
              <a:t>ద్రుడు </a:t>
            </a:r>
            <a:r>
              <a:rPr lang="te-IN" sz="2400" dirty="0" smtClean="0">
                <a:solidFill>
                  <a:schemeClr val="bg1"/>
                </a:solidFill>
              </a:rPr>
              <a:t>కలువలను వికసింపజేసి ఆనందం కలిగించే వాడని మరో అర్థం ఉన్నందువల్ల ఇది శ్లేషాలంకారం.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638961"/>
            <a:ext cx="8161209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e-IN" sz="8000" b="1" dirty="0" smtClean="0">
                <a:solidFill>
                  <a:schemeClr val="bg1"/>
                </a:solidFill>
              </a:rPr>
              <a:t>స</a:t>
            </a:r>
            <a:r>
              <a:rPr lang="te-IN" sz="8000" b="1" dirty="0" smtClean="0">
                <a:solidFill>
                  <a:schemeClr val="bg1"/>
                </a:solidFill>
              </a:rPr>
              <a:t>మాసోక్తి </a:t>
            </a:r>
            <a:r>
              <a:rPr lang="te-IN" sz="8000" b="1" dirty="0" smtClean="0">
                <a:solidFill>
                  <a:schemeClr val="bg1"/>
                </a:solidFill>
              </a:rPr>
              <a:t>అలంకారం: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u="sng" dirty="0" smtClean="0">
                <a:solidFill>
                  <a:schemeClr val="bg1"/>
                </a:solidFill>
              </a:rPr>
              <a:t>సమాసోక్తి అలంకారం</a:t>
            </a:r>
            <a:r>
              <a:rPr lang="te-IN" sz="2400" b="1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ప్రస్తుత </a:t>
            </a:r>
            <a:r>
              <a:rPr lang="te-IN" sz="2400" dirty="0" smtClean="0">
                <a:solidFill>
                  <a:schemeClr val="bg1"/>
                </a:solidFill>
              </a:rPr>
              <a:t>వర్ణన వల్ల అప్రస్తుత విషయం స్ఫురిస్తే అది సమాసోక్తి అలంకారం</a:t>
            </a:r>
            <a:r>
              <a:rPr lang="te-IN" sz="2400" dirty="0" smtClean="0">
                <a:solidFill>
                  <a:schemeClr val="bg1"/>
                </a:solidFill>
              </a:rPr>
              <a:t>..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i="1" u="sng" dirty="0" smtClean="0">
                <a:solidFill>
                  <a:schemeClr val="bg1"/>
                </a:solidFill>
              </a:rPr>
              <a:t>:</a:t>
            </a:r>
            <a:r>
              <a:rPr lang="te-IN" sz="2400" dirty="0" smtClean="0">
                <a:solidFill>
                  <a:schemeClr val="bg1"/>
                </a:solidFill>
              </a:rPr>
              <a:t> చంద్రుడు రక్తుడై ఐంద్రీముఖమును ముద్దిడుచున్నాడు.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ప్రస్తుత </a:t>
            </a:r>
            <a:r>
              <a:rPr lang="te-IN" sz="2400" dirty="0" smtClean="0">
                <a:solidFill>
                  <a:schemeClr val="bg1"/>
                </a:solidFill>
              </a:rPr>
              <a:t>వర్ణన వల్ల పరకాంతా చుంబనాభిలాషియైన‌ కాముకుడు స్ఫురిస్తున్నందువల్ల ఇది సమాసోక్తి అలంకారం.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4656" y="2590800"/>
            <a:ext cx="6952544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e-IN" sz="10000" b="1" dirty="0" smtClean="0">
                <a:solidFill>
                  <a:schemeClr val="bg1"/>
                </a:solidFill>
              </a:rPr>
              <a:t>దీపకాలంకారం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188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e-IN" sz="2400" dirty="0" smtClean="0">
                <a:solidFill>
                  <a:schemeClr val="bg1"/>
                </a:solidFill>
              </a:rPr>
              <a:t>ఆలంకారకులు </a:t>
            </a:r>
            <a:r>
              <a:rPr lang="te-IN" sz="2400" dirty="0" smtClean="0">
                <a:solidFill>
                  <a:schemeClr val="bg1"/>
                </a:solidFill>
              </a:rPr>
              <a:t>వీటిని ప్రధానంగా శబ్దాలంకారాలు, అర్థాలంకారాలని రెండు రకాలుగా విభజించారు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భోజుడు ‘సరస్వతీ కంఠాభరణం’లో మూడు విధాలుగా పేర్కొన్నాడు. శబ్ద, అర్థాలంకాలతో పాటు ఉభయాలంకారాలను (శబ్దార్థ మిశ్రమాలు) వివరించాడు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ఆ తర్వాత మమ్మటుడు, రుయ్యకుడు, విశ్వనాథుడు, విద్యానాథుడు లాంటివారు మిశ్రాలంకారాల గురించి </a:t>
            </a:r>
            <a:r>
              <a:rPr lang="te-IN" sz="2400" dirty="0" smtClean="0">
                <a:solidFill>
                  <a:schemeClr val="bg1"/>
                </a:solidFill>
              </a:rPr>
              <a:t>ప్రస్తావించారు.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e-IN" sz="2400" dirty="0" smtClean="0">
                <a:solidFill>
                  <a:schemeClr val="bg1"/>
                </a:solidFill>
              </a:rPr>
              <a:t>అలంకారాల్లో </a:t>
            </a:r>
            <a:r>
              <a:rPr lang="te-IN" sz="2400" dirty="0" smtClean="0">
                <a:solidFill>
                  <a:schemeClr val="bg1"/>
                </a:solidFill>
              </a:rPr>
              <a:t>ప్రధానమైనవి శబ్దాలంకారాలు, అర్థాలంకారాలు.</a:t>
            </a: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u="sng" dirty="0" smtClean="0">
                <a:solidFill>
                  <a:schemeClr val="bg1"/>
                </a:solidFill>
              </a:rPr>
              <a:t>దీపకాలంకారం:</a:t>
            </a:r>
            <a:r>
              <a:rPr lang="te-IN" sz="2400" dirty="0" smtClean="0">
                <a:solidFill>
                  <a:schemeClr val="bg1"/>
                </a:solidFill>
              </a:rPr>
              <a:t> ఉపమేయ ఉపమా నాలకు (ప్రకృత, అప్రకృతాలకు) సాధారణ ధర్మంతో ఒకే అన్వయాన్ని కలిగిస్తే అది దీపకాలంకారం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b="1" i="1" u="sng" dirty="0" smtClean="0">
                <a:solidFill>
                  <a:schemeClr val="bg1"/>
                </a:solidFill>
              </a:rPr>
              <a:t>లక్ష్యం</a:t>
            </a:r>
            <a:r>
              <a:rPr lang="te-IN" sz="2400" b="1" i="1" u="sng" dirty="0" smtClean="0">
                <a:solidFill>
                  <a:schemeClr val="bg1"/>
                </a:solidFill>
              </a:rPr>
              <a:t>: </a:t>
            </a:r>
            <a:r>
              <a:rPr lang="en-US" sz="2400" b="1" i="1" u="sng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‘‘</a:t>
            </a:r>
            <a:r>
              <a:rPr lang="te-IN" sz="2400" dirty="0" smtClean="0">
                <a:solidFill>
                  <a:schemeClr val="bg1"/>
                </a:solidFill>
              </a:rPr>
              <a:t>బ్రహ్మ రాత , విష్ణు చక్రం, ఇంద్రుడి వజ్రాయుధం, పండిత వాక్యం వ్యర్థం కాబోవు</a:t>
            </a:r>
            <a:r>
              <a:rPr lang="te-IN" sz="2400" dirty="0" smtClean="0">
                <a:solidFill>
                  <a:schemeClr val="bg1"/>
                </a:solidFill>
              </a:rPr>
              <a:t>’’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పండిత </a:t>
            </a:r>
            <a:r>
              <a:rPr lang="te-IN" sz="2400" dirty="0" smtClean="0">
                <a:solidFill>
                  <a:schemeClr val="bg1"/>
                </a:solidFill>
              </a:rPr>
              <a:t>వాక్యం వ్యర్థం కాదు అనే ఉపమేయంతో బ్రహ్మ రాత, విష్ణు చక్రం, ఇంద్రుడి వజ్రాయుధం లాంటి ఉపమే యాలను అన్వయించి చెప్పారు.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te-IN" sz="2400" dirty="0" smtClean="0">
                <a:solidFill>
                  <a:schemeClr val="bg1"/>
                </a:solidFill>
              </a:rPr>
              <a:t>అందువల్ల </a:t>
            </a:r>
            <a:r>
              <a:rPr lang="te-IN" sz="2400" dirty="0" smtClean="0">
                <a:solidFill>
                  <a:schemeClr val="bg1"/>
                </a:solidFill>
              </a:rPr>
              <a:t>ఇది దీపకాలంకారం.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09800"/>
            <a:ext cx="7451079" cy="240065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e-IN" sz="10000" b="1" i="1" u="sng" dirty="0" smtClean="0">
                <a:solidFill>
                  <a:schemeClr val="bg1"/>
                </a:solidFill>
              </a:rPr>
              <a:t>మాదిరి ప్రశ్నలు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63689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I. </a:t>
            </a:r>
            <a:r>
              <a:rPr lang="te-IN" sz="2400" b="1" dirty="0" smtClean="0">
                <a:solidFill>
                  <a:schemeClr val="bg1"/>
                </a:solidFill>
              </a:rPr>
              <a:t>‘రక్షాదక్ష</a:t>
            </a:r>
            <a:r>
              <a:rPr lang="te-IN" sz="2400" b="1" dirty="0" smtClean="0">
                <a:solidFill>
                  <a:schemeClr val="bg1"/>
                </a:solidFill>
              </a:rPr>
              <a:t>! విపక్ష శిక్షా’ ఏ అలంకారం?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1) ఛేకానుప్రాసం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2) వృత్త్యనుప్రాసం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3) లాటానుప్రాసం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4) యమకం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II. </a:t>
            </a:r>
            <a:r>
              <a:rPr lang="te-IN" sz="2400" b="1" dirty="0" smtClean="0">
                <a:solidFill>
                  <a:schemeClr val="bg1"/>
                </a:solidFill>
              </a:rPr>
              <a:t>‘మన </a:t>
            </a:r>
            <a:r>
              <a:rPr lang="te-IN" sz="2400" b="1" dirty="0" smtClean="0">
                <a:solidFill>
                  <a:schemeClr val="bg1"/>
                </a:solidFill>
              </a:rPr>
              <a:t>సుభద్ర మనసుభద్రమయ్యె’ ఇందులోని అలంకారం?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1) ముక్తపదగ్రస్థం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2) లాటానుప్రాసం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3) యమకం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4) </a:t>
            </a:r>
            <a:r>
              <a:rPr lang="te-IN" sz="2400" dirty="0" smtClean="0">
                <a:solidFill>
                  <a:schemeClr val="bg1"/>
                </a:solidFill>
              </a:rPr>
              <a:t>అంత్యానుప్రాసం</a:t>
            </a: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478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III.  </a:t>
            </a:r>
            <a:r>
              <a:rPr lang="te-IN" sz="2400" b="1" dirty="0" smtClean="0">
                <a:solidFill>
                  <a:schemeClr val="bg1"/>
                </a:solidFill>
              </a:rPr>
              <a:t>‘శేషశాయికి </a:t>
            </a:r>
            <a:r>
              <a:rPr lang="te-IN" sz="2400" b="1" dirty="0" smtClean="0">
                <a:solidFill>
                  <a:schemeClr val="bg1"/>
                </a:solidFill>
              </a:rPr>
              <a:t>మ్రొక్కు శిరముశిరము’లోని అలంకారం?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1) లాటానుప్రాసం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2) యమకం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3) ఛేకానుప్రాసం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4) </a:t>
            </a:r>
            <a:r>
              <a:rPr lang="te-IN" sz="2400" dirty="0" smtClean="0">
                <a:solidFill>
                  <a:schemeClr val="bg1"/>
                </a:solidFill>
              </a:rPr>
              <a:t>వృత్త్యనుప్రాసం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IV. </a:t>
            </a:r>
            <a:r>
              <a:rPr lang="te-IN" sz="2400" b="1" dirty="0" smtClean="0">
                <a:solidFill>
                  <a:schemeClr val="bg1"/>
                </a:solidFill>
              </a:rPr>
              <a:t>‘కమనీయ </a:t>
            </a:r>
            <a:r>
              <a:rPr lang="te-IN" sz="2400" b="1" dirty="0" smtClean="0">
                <a:solidFill>
                  <a:schemeClr val="bg1"/>
                </a:solidFill>
              </a:rPr>
              <a:t>శుభగాత్రు - కంజాత దళనేత్రు వసుధాకళత్రు - పావన చరిత్రు’ లోని అలంకారం?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1) వృత్త్యనుప్రాసం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2) లాటానుప్రాసం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3) అంత్యానుప్రాసం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4) యమకం</a:t>
            </a: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V. </a:t>
            </a:r>
            <a:r>
              <a:rPr lang="te-IN" sz="2400" b="1" dirty="0" smtClean="0">
                <a:solidFill>
                  <a:schemeClr val="bg1"/>
                </a:solidFill>
              </a:rPr>
              <a:t>యమకాలంకార </a:t>
            </a:r>
            <a:r>
              <a:rPr lang="te-IN" sz="2400" b="1" dirty="0" smtClean="0">
                <a:solidFill>
                  <a:schemeClr val="bg1"/>
                </a:solidFill>
              </a:rPr>
              <a:t>లక్షణం?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1) అచ్చులు మారతాయి, హల్లులు మారవు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2) అచ్చులు మారవు, హల్లులు మారవు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3) అచ్చులు మారకూడదు, హల్లులు మా రతాయి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4) అచ్చులు మారవచ్చు, హల్లులు మారవచ్చు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VI. </a:t>
            </a:r>
            <a:r>
              <a:rPr lang="te-IN" sz="2400" b="1" dirty="0" smtClean="0">
                <a:solidFill>
                  <a:schemeClr val="bg1"/>
                </a:solidFill>
              </a:rPr>
              <a:t>ఉభయాలంకారాలను </a:t>
            </a:r>
            <a:r>
              <a:rPr lang="te-IN" sz="2400" b="1" dirty="0" smtClean="0">
                <a:solidFill>
                  <a:schemeClr val="bg1"/>
                </a:solidFill>
              </a:rPr>
              <a:t>మొదటగా పేర్కొన్న లాక్షణికుడు?</a:t>
            </a:r>
            <a:br>
              <a:rPr lang="te-IN" sz="2400" b="1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1) మమ్మటుడు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2) విశ్వనాథుడు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3) భోజుడు</a:t>
            </a:r>
            <a:br>
              <a:rPr lang="te-IN" sz="2400" dirty="0" smtClean="0">
                <a:solidFill>
                  <a:schemeClr val="bg1"/>
                </a:solidFill>
              </a:rPr>
            </a:br>
            <a:r>
              <a:rPr lang="te-IN" sz="2400" dirty="0" smtClean="0">
                <a:solidFill>
                  <a:schemeClr val="bg1"/>
                </a:solidFill>
              </a:rPr>
              <a:t>4) విద్యానాథుడు</a:t>
            </a:r>
            <a:endParaRPr lang="te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6598281" cy="1631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e-IN" sz="10000" b="1" dirty="0" smtClean="0">
                <a:solidFill>
                  <a:schemeClr val="bg1"/>
                </a:solidFill>
              </a:rPr>
              <a:t>సమాధానాలు</a:t>
            </a:r>
            <a:endParaRPr lang="en-US" sz="10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55" y="2467708"/>
          <a:ext cx="8496888" cy="2485292"/>
        </p:xfrm>
        <a:graphic>
          <a:graphicData uri="http://schemas.openxmlformats.org/drawingml/2006/table">
            <a:tbl>
              <a:tblPr/>
              <a:tblGrid>
                <a:gridCol w="1416148"/>
                <a:gridCol w="1416148"/>
                <a:gridCol w="1416148"/>
                <a:gridCol w="1416148"/>
                <a:gridCol w="1416148"/>
                <a:gridCol w="1416148"/>
              </a:tblGrid>
              <a:tr h="2485292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1) 2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2) 3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3) 1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bg1"/>
                          </a:solidFill>
                        </a:rPr>
                        <a:t>4) 3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bg1"/>
                          </a:solidFill>
                        </a:rPr>
                        <a:t>5) 2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6) 3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65946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e-IN" sz="4800" b="1" i="1" u="sng" dirty="0" smtClean="0">
                <a:solidFill>
                  <a:schemeClr val="bg1"/>
                </a:solidFill>
              </a:rPr>
              <a:t>డీఎస్సీ -2012లో అడిగిన ప్రశ్నలు</a:t>
            </a:r>
            <a:endParaRPr lang="en-US" sz="4800" i="1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I. </a:t>
            </a:r>
            <a:r>
              <a:rPr lang="te-IN" sz="3000" b="1" dirty="0" smtClean="0">
                <a:solidFill>
                  <a:schemeClr val="bg1"/>
                </a:solidFill>
              </a:rPr>
              <a:t>విశేషాంశం-సామాన్యం </a:t>
            </a:r>
            <a:r>
              <a:rPr lang="te-IN" sz="3000" b="1" dirty="0" smtClean="0">
                <a:solidFill>
                  <a:schemeClr val="bg1"/>
                </a:solidFill>
              </a:rPr>
              <a:t>అనే రెండింటితో ప్రవర్తించే అలంకారం?</a:t>
            </a:r>
            <a:br>
              <a:rPr lang="te-IN" sz="3000" b="1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1) రూపకం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2) వ్యాజస్తుతి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3) ఉత్ప్రేక్ష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4) అర్థాంతరన్యాసం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II. </a:t>
            </a:r>
            <a:r>
              <a:rPr lang="te-IN" sz="3000" b="1" dirty="0" smtClean="0">
                <a:solidFill>
                  <a:schemeClr val="bg1"/>
                </a:solidFill>
              </a:rPr>
              <a:t>‘రాజ </a:t>
            </a:r>
            <a:r>
              <a:rPr lang="te-IN" sz="3000" b="1" dirty="0" smtClean="0">
                <a:solidFill>
                  <a:schemeClr val="bg1"/>
                </a:solidFill>
              </a:rPr>
              <a:t>బింబాస్య రుక్మిణి తేజరిల్లె సానబట్టిన మకరాంకు శస్త్రమనగ’లోని అలంకారం?</a:t>
            </a:r>
            <a:br>
              <a:rPr lang="te-IN" sz="3000" b="1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1) ఉపమ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2) ఉత్ప్రేక్ష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3) రూపకం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4) అర్థాంతరన్యాసం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III. </a:t>
            </a:r>
            <a:r>
              <a:rPr lang="te-IN" sz="3000" b="1" dirty="0" smtClean="0">
                <a:solidFill>
                  <a:schemeClr val="bg1"/>
                </a:solidFill>
              </a:rPr>
              <a:t>‘కనుల </a:t>
            </a:r>
            <a:r>
              <a:rPr lang="te-IN" sz="3000" b="1" dirty="0" smtClean="0">
                <a:solidFill>
                  <a:schemeClr val="bg1"/>
                </a:solidFill>
              </a:rPr>
              <a:t>కొలనులో దాగిన నీ రూపం’ అనేది?</a:t>
            </a:r>
            <a:br>
              <a:rPr lang="te-IN" sz="3000" b="1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1) యమకాలంకారం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2) అతిశయోక్తి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3) రూపకాలంకారం</a:t>
            </a:r>
            <a:br>
              <a:rPr lang="te-IN" sz="3000" dirty="0" smtClean="0">
                <a:solidFill>
                  <a:schemeClr val="bg1"/>
                </a:solidFill>
              </a:rPr>
            </a:br>
            <a:r>
              <a:rPr lang="te-IN" sz="3000" dirty="0" smtClean="0">
                <a:solidFill>
                  <a:schemeClr val="bg1"/>
                </a:solidFill>
              </a:rPr>
              <a:t>4) ఉత్ప్రేక్ష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763000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e-IN" sz="10000" b="1" dirty="0" smtClean="0">
                <a:solidFill>
                  <a:schemeClr val="bg1"/>
                </a:solidFill>
              </a:rPr>
              <a:t>సమాధానాలు</a:t>
            </a:r>
            <a:endParaRPr lang="en-US" sz="10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272790"/>
          <a:ext cx="8918916" cy="800100"/>
        </p:xfrm>
        <a:graphic>
          <a:graphicData uri="http://schemas.openxmlformats.org/drawingml/2006/table">
            <a:tbl>
              <a:tblPr/>
              <a:tblGrid>
                <a:gridCol w="2972972"/>
                <a:gridCol w="2972972"/>
                <a:gridCol w="2972972"/>
              </a:tblGrid>
              <a:tr h="257175">
                <a:tc>
                  <a:txBody>
                    <a:bodyPr/>
                    <a:lstStyle/>
                    <a:p>
                      <a:r>
                        <a:rPr lang="en-US" sz="5000" dirty="0" smtClean="0">
                          <a:solidFill>
                            <a:schemeClr val="bg1"/>
                          </a:solidFill>
                        </a:rPr>
                        <a:t>1) 4</a:t>
                      </a:r>
                      <a:endParaRPr lang="en-US" sz="5000" dirty="0">
                        <a:solidFill>
                          <a:schemeClr val="bg1"/>
                        </a:solidFill>
                      </a:endParaRP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chemeClr val="bg1"/>
                          </a:solidFill>
                        </a:rPr>
                        <a:t>2) 1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chemeClr val="bg1"/>
                          </a:solidFill>
                        </a:rPr>
                        <a:t>3) 3</a:t>
                      </a:r>
                    </a:p>
                  </a:txBody>
                  <a:tcPr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7402508" cy="5551882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ank-you-in-Telugu-image.jpg"/>
          <p:cNvPicPr>
            <a:picLocks noChangeAspect="1"/>
          </p:cNvPicPr>
          <p:nvPr/>
        </p:nvPicPr>
        <p:blipFill>
          <a:blip r:embed="rId2"/>
          <a:srcRect b="7778"/>
          <a:stretch>
            <a:fillRect/>
          </a:stretch>
        </p:blipFill>
        <p:spPr>
          <a:xfrm>
            <a:off x="1066800" y="304800"/>
            <a:ext cx="68580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30314"/>
            <a:ext cx="3659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>
                <a:solidFill>
                  <a:schemeClr val="bg1"/>
                </a:solidFill>
              </a:rPr>
              <a:t> శబ్దాలంకారములు</a:t>
            </a:r>
            <a:endParaRPr lang="te-IN" sz="4000" b="1" i="1" u="sng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32051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e-IN" sz="2400" b="1" dirty="0" smtClean="0">
                <a:solidFill>
                  <a:schemeClr val="bg1"/>
                </a:solidFill>
                <a:hlinkClick r:id="rId2" tooltip="వృత్త్యానుప్రాసాలంకారము"/>
              </a:rPr>
              <a:t>వృత్త్యానుప్రాసాలంకారము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ఒక హల్లు అనేక పర్యాయములు వచ్చునట్లు చెప్పబడింది.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ఉదాహరణ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: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చొక్క పుటుక్కు క్రిక్కిరిసి స్రుక్కక పెక్కువ నక్క జంబుగన్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.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మరొక్క ఉదాహరణ పద్యంలో గడన గల మగని జూసిన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,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అడుగడుగున మడుగులిడుదురు అతివలు తమలో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,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గడనుడిగిన మగని జూసిన నడుపీనుగ వచ్చె ననుచు నగుదురు సుమతీ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.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ఈ పద్యంలో </a:t>
            </a:r>
            <a:r>
              <a:rPr lang="te-IN" sz="2400" i="1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డ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అనే అక్షరము పలుమార్లు వచ్చి శబ్దాలంకారాన్ని చేకూర్చింది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.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అలాగే వచనములో కూడా శబ్ధాలంకరమునకు మరొక ఉదాహరణ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: (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అల్లసాని పెద్దనగారి మనుచరిత్రము లో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)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అనినన్ జిటిలుండు పటపటమని బండ్లు గొరికి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,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యటమటంమ్మున విద్య గొనుటయుంగాక గుట గుటలు గురుతోనా </a:t>
            </a:r>
            <a:r>
              <a:rPr lang="te-IN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యని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.....</a:t>
            </a:r>
            <a:r>
              <a:rPr lang="te-IN" sz="2400" i="1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 ఇందులో ట అను అక్షరము పలుమార్లు వచ్చింది</a:t>
            </a:r>
            <a:r>
              <a:rPr lang="en-US" sz="2400" i="1" dirty="0" smtClean="0">
                <a:solidFill>
                  <a:schemeClr val="bg1"/>
                </a:solidFill>
                <a:latin typeface="Courier New" pitchFamily="49" charset="0"/>
                <a:cs typeface="Gautam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e-IN" sz="2400" b="1" dirty="0" smtClean="0">
                <a:solidFill>
                  <a:schemeClr val="bg1"/>
                </a:solidFill>
                <a:hlinkClick r:id="rId2" tooltip="ఛేకానుప్రాసాలంకారము (పుట లేదు)"/>
              </a:rPr>
              <a:t>ఛేకానుప్రాసాలంకారము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అర్థ భేదము గల రెండేసి అక్షరములు వ్యవధానము లేకుండా వెనువెంటనే వచ్చుట.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ఉదాహరణ</a:t>
            </a:r>
            <a:r>
              <a:rPr lang="te-IN" sz="2400" dirty="0" smtClean="0">
                <a:solidFill>
                  <a:schemeClr val="bg1"/>
                </a:solidFill>
              </a:rPr>
              <a:t>: భీకర కర వికరముల్.</a:t>
            </a:r>
          </a:p>
          <a:p>
            <a:pPr>
              <a:lnSpc>
                <a:spcPct val="150000"/>
              </a:lnSpc>
            </a:pPr>
            <a:r>
              <a:rPr lang="te-IN" sz="2400" b="1" dirty="0" smtClean="0">
                <a:solidFill>
                  <a:schemeClr val="bg1"/>
                </a:solidFill>
                <a:hlinkClick r:id="rId3" tooltip="లాటానుప్రాసాలంకారము (పుట లేదు)"/>
              </a:rPr>
              <a:t>లాటానుప్రాసాలంకారము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అర్థభేధము లేక తాత్పర్య భేదము కలుగునట్లు ఒక పదము రెండు సార్లు ప్రయోగింపబడిన అది లాటానుప్రాసము.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ఉదాహరణ</a:t>
            </a:r>
            <a:r>
              <a:rPr lang="te-IN" sz="2400" dirty="0" smtClean="0">
                <a:solidFill>
                  <a:schemeClr val="bg1"/>
                </a:solidFill>
              </a:rPr>
              <a:t>: శ్రీనాథు వర్ణించు జిహ్వ జిహ్వ.</a:t>
            </a:r>
          </a:p>
          <a:p>
            <a:pPr>
              <a:lnSpc>
                <a:spcPct val="150000"/>
              </a:lnSpc>
            </a:pPr>
            <a:r>
              <a:rPr lang="te-IN" sz="2400" b="1" dirty="0" smtClean="0">
                <a:solidFill>
                  <a:schemeClr val="bg1"/>
                </a:solidFill>
                <a:hlinkClick r:id="rId4" tooltip="యమకాలంకారము"/>
              </a:rPr>
              <a:t>యమకాలంకారము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అర్థభేదముగల అక్షరముల సమూహమును మరల మరల ప్రయోగింపబడినచో దానిని యమకము అంటారు.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ఉదాహరణ</a:t>
            </a:r>
            <a:r>
              <a:rPr lang="te-IN" sz="2400" dirty="0" smtClean="0">
                <a:solidFill>
                  <a:schemeClr val="bg1"/>
                </a:solidFill>
              </a:rPr>
              <a:t>: పురమునందు నందిపురమునందు.</a:t>
            </a:r>
          </a:p>
          <a:p>
            <a:pPr>
              <a:lnSpc>
                <a:spcPct val="150000"/>
              </a:lnSpc>
            </a:pPr>
            <a:r>
              <a:rPr lang="te-IN" sz="2400" b="1" dirty="0" smtClean="0">
                <a:solidFill>
                  <a:schemeClr val="bg1"/>
                </a:solidFill>
                <a:hlinkClick r:id="rId5" tooltip="ముక్తపదగ్రస్తాలంకారము"/>
              </a:rPr>
              <a:t>ముక్తపదగ్రస్తాలంకారము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విడిచిన పద భాగము అవ్యవధానముగా మరల గ్రహించుచు వ్రాయబడిన అది ముక్తపదగ్రస్తము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37130"/>
            <a:ext cx="7696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ఉదాహరణ: ఓ రాజా! శత్రువులను జయించుము, జయించి రాజ్యమును పొందువు. పొంది ప్రజలను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పాలింపుము</a:t>
            </a:r>
            <a:r>
              <a:rPr lang="te-IN" sz="2400" dirty="0" smtClean="0">
                <a:solidFill>
                  <a:schemeClr val="bg1"/>
                </a:solidFill>
              </a:rPr>
              <a:t>. పాలించి సుఖమును పొందుము</a:t>
            </a:r>
            <a:r>
              <a:rPr lang="te-IN" sz="2400" dirty="0" smtClean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e-IN" sz="2400" b="1" dirty="0" smtClean="0">
                <a:solidFill>
                  <a:schemeClr val="bg1"/>
                </a:solidFill>
                <a:hlinkClick r:id="rId2"/>
              </a:rPr>
              <a:t>అంత్యప్రాసాలంకారము</a:t>
            </a:r>
            <a:r>
              <a:rPr lang="te-IN" sz="2400" dirty="0" smtClean="0">
                <a:solidFill>
                  <a:schemeClr val="bg1"/>
                </a:solidFill>
              </a:rPr>
              <a:t> : మొదటి పాదం చివరి భాగంలో ఏ అక్షరంతో (అక్షరాలతో) ముగిసిందో, రెండో పాదం కూడా అదే అక్షరంతో (అక్షరాలతో) ముగుసినట్లైతే అది అంత్య ప్రాసం అవుతుంది. </a:t>
            </a:r>
            <a:r>
              <a:rPr lang="te-IN" sz="2400" dirty="0" smtClean="0">
                <a:solidFill>
                  <a:schemeClr val="bg1"/>
                </a:solidFill>
              </a:rPr>
              <a:t>ఉదాహరణలు: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e-IN" sz="2400" dirty="0" smtClean="0">
                <a:solidFill>
                  <a:schemeClr val="bg1"/>
                </a:solidFill>
              </a:rPr>
              <a:t>1</a:t>
            </a:r>
            <a:r>
              <a:rPr lang="te-IN" sz="2400" dirty="0" smtClean="0">
                <a:solidFill>
                  <a:schemeClr val="bg1"/>
                </a:solidFill>
              </a:rPr>
              <a:t>. తోటలో నారాజు తొంగి చేసెను నాడు; నీటిలో ఆ రాజు నీడ నవ్వెను నేడు. 2. భాగవతమున భక్తి జీవితమున రక్తి</a:t>
            </a:r>
          </a:p>
          <a:p>
            <a:pPr>
              <a:lnSpc>
                <a:spcPct val="150000"/>
              </a:lnSpc>
            </a:pPr>
            <a:endParaRPr lang="te-IN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8255218" cy="46189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353</Words>
  <Application>Microsoft Office PowerPoint</Application>
  <PresentationFormat>On-screen Show (4:3)</PresentationFormat>
  <Paragraphs>156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17</cp:revision>
  <dcterms:created xsi:type="dcterms:W3CDTF">2006-08-16T00:00:00Z</dcterms:created>
  <dcterms:modified xsi:type="dcterms:W3CDTF">2020-04-14T16:43:38Z</dcterms:modified>
</cp:coreProperties>
</file>