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20"/>
  </p:notesMasterIdLst>
  <p:handoutMasterIdLst>
    <p:handoutMasterId r:id="rId21"/>
  </p:handoutMasterIdLst>
  <p:sldIdLst>
    <p:sldId id="291" r:id="rId2"/>
    <p:sldId id="256" r:id="rId3"/>
    <p:sldId id="276" r:id="rId4"/>
    <p:sldId id="277" r:id="rId5"/>
    <p:sldId id="278" r:id="rId6"/>
    <p:sldId id="290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69" r:id="rId16"/>
    <p:sldId id="287" r:id="rId17"/>
    <p:sldId id="288" r:id="rId18"/>
    <p:sldId id="289" r:id="rId19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0431"/>
    <p:restoredTop sz="94631"/>
  </p:normalViewPr>
  <p:slideViewPr>
    <p:cSldViewPr snapToGrid="0" snapToObjects="1">
      <p:cViewPr>
        <p:scale>
          <a:sx n="114" d="100"/>
          <a:sy n="114" d="100"/>
        </p:scale>
        <p:origin x="72" y="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81DBC8-839D-644C-B5EE-0B304EF424BE}" type="datetimeFigureOut">
              <a:rPr lang="de-DE" smtClean="0"/>
              <a:pPr/>
              <a:t>01.08.2020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ADC70-2F88-EC40-A75B-9D07C6861F1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803896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05F71-5E94-4749-96D8-F00E33FB3135}" type="datetimeFigureOut">
              <a:rPr lang="de-DE" smtClean="0"/>
              <a:pPr/>
              <a:t>01.08.2020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AD0EB-022E-0945-80DF-88DFE942E8A5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5619574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AD0EB-022E-0945-80DF-88DFE942E8A5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25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FDA6E28-CCC1-3A42-BB43-C0620292D3C3}" type="datetime1">
              <a:rPr lang="de-CH" smtClean="0"/>
              <a:pPr/>
              <a:t>01.08.2020</a:t>
            </a:fld>
            <a:endParaRPr lang="de-D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508D96-5C6D-7F4C-8CBD-D6BC85AE3150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rgbClr val="7030A0"/>
                </a:solidFill>
                <a:latin typeface="Algerian" pitchFamily="82" charset="0"/>
              </a:rPr>
              <a:t>Department of English</a:t>
            </a:r>
          </a:p>
          <a:p>
            <a:pPr algn="ctr"/>
            <a:r>
              <a:rPr lang="en-IN" dirty="0" smtClean="0">
                <a:solidFill>
                  <a:srgbClr val="7030A0"/>
                </a:solidFill>
                <a:latin typeface="Algerian" pitchFamily="82" charset="0"/>
              </a:rPr>
              <a:t>P.R.Government College(A),</a:t>
            </a:r>
          </a:p>
          <a:p>
            <a:pPr algn="ctr"/>
            <a:r>
              <a:rPr lang="en-IN" dirty="0" smtClean="0">
                <a:solidFill>
                  <a:srgbClr val="7030A0"/>
                </a:solidFill>
                <a:latin typeface="Algerian" pitchFamily="82" charset="0"/>
              </a:rPr>
              <a:t>Kakinada</a:t>
            </a:r>
            <a:endParaRPr lang="en-US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0</a:t>
            </a:fld>
            <a:endParaRPr lang="de-DE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ENGLISH GRAMMAR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Have</a:t>
            </a:r>
            <a:r>
              <a:rPr lang="de-DE" b="1" dirty="0" smtClean="0"/>
              <a:t> </a:t>
            </a:r>
            <a:r>
              <a:rPr lang="de-DE" b="1" dirty="0" err="1" smtClean="0"/>
              <a:t>you</a:t>
            </a:r>
            <a:r>
              <a:rPr lang="de-DE" b="1" dirty="0" smtClean="0"/>
              <a:t> </a:t>
            </a:r>
            <a:r>
              <a:rPr lang="de-DE" b="1" dirty="0" err="1" smtClean="0"/>
              <a:t>ever</a:t>
            </a:r>
            <a:r>
              <a:rPr lang="de-DE" b="1" dirty="0" smtClean="0"/>
              <a:t>...? – Yes, I </a:t>
            </a:r>
            <a:r>
              <a:rPr lang="de-DE" b="1" dirty="0" err="1" smtClean="0"/>
              <a:t>have</a:t>
            </a:r>
            <a:r>
              <a:rPr lang="de-DE" b="1" dirty="0" smtClean="0"/>
              <a:t>. / </a:t>
            </a:r>
            <a:r>
              <a:rPr lang="de-DE" b="1" dirty="0" err="1" smtClean="0"/>
              <a:t>No</a:t>
            </a:r>
            <a:r>
              <a:rPr lang="de-DE" b="1" dirty="0" smtClean="0"/>
              <a:t>, </a:t>
            </a:r>
            <a:r>
              <a:rPr lang="de-DE" b="1" dirty="0" err="1" smtClean="0"/>
              <a:t>I‘ve</a:t>
            </a:r>
            <a:r>
              <a:rPr lang="de-DE" b="1" dirty="0" smtClean="0"/>
              <a:t> </a:t>
            </a:r>
            <a:r>
              <a:rPr lang="de-DE" b="1" dirty="0" err="1" smtClean="0"/>
              <a:t>never</a:t>
            </a:r>
            <a:r>
              <a:rPr lang="de-DE" b="1" dirty="0" smtClean="0"/>
              <a:t>...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dirty="0" smtClean="0"/>
              <a:t>&gt; </a:t>
            </a:r>
            <a:r>
              <a:rPr lang="de-DE" b="1" dirty="0" err="1" smtClean="0"/>
              <a:t>Has</a:t>
            </a:r>
            <a:r>
              <a:rPr lang="de-DE" b="1" dirty="0" smtClean="0"/>
              <a:t> </a:t>
            </a:r>
            <a:r>
              <a:rPr lang="de-DE" dirty="0" smtClean="0"/>
              <a:t>Ann </a:t>
            </a:r>
            <a:r>
              <a:rPr lang="de-DE" b="1" dirty="0" err="1" smtClean="0"/>
              <a:t>ever</a:t>
            </a:r>
            <a:r>
              <a:rPr lang="de-DE" b="1" dirty="0" smtClean="0"/>
              <a:t>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Australia</a:t>
            </a:r>
            <a:r>
              <a:rPr lang="de-DE" dirty="0" smtClean="0"/>
              <a:t>? – Yes, </a:t>
            </a:r>
            <a:r>
              <a:rPr lang="de-DE" dirty="0" err="1" smtClean="0"/>
              <a:t>once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&gt; </a:t>
            </a:r>
            <a:r>
              <a:rPr lang="de-DE" b="1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b="1" dirty="0" err="1" smtClean="0"/>
              <a:t>ever</a:t>
            </a:r>
            <a:r>
              <a:rPr lang="de-DE" b="1" dirty="0" smtClean="0"/>
              <a:t> </a:t>
            </a:r>
            <a:r>
              <a:rPr lang="de-DE" b="1" dirty="0" err="1" smtClean="0"/>
              <a:t>played</a:t>
            </a:r>
            <a:r>
              <a:rPr lang="de-DE" b="1" dirty="0" smtClean="0"/>
              <a:t> golf</a:t>
            </a:r>
            <a:r>
              <a:rPr lang="de-DE" dirty="0" smtClean="0"/>
              <a:t>? – Yes, I </a:t>
            </a:r>
            <a:r>
              <a:rPr lang="de-DE" dirty="0" err="1" smtClean="0"/>
              <a:t>play</a:t>
            </a:r>
            <a:r>
              <a:rPr lang="de-DE" dirty="0" smtClean="0"/>
              <a:t> a </a:t>
            </a:r>
            <a:r>
              <a:rPr lang="de-DE" dirty="0" err="1" smtClean="0"/>
              <a:t>lot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&gt; I </a:t>
            </a:r>
            <a:r>
              <a:rPr lang="de-DE" b="1" dirty="0" err="1" smtClean="0"/>
              <a:t>have</a:t>
            </a:r>
            <a:r>
              <a:rPr lang="de-DE" b="1" dirty="0" smtClean="0"/>
              <a:t> </a:t>
            </a:r>
            <a:r>
              <a:rPr lang="de-DE" b="1" dirty="0" err="1" smtClean="0"/>
              <a:t>never</a:t>
            </a:r>
            <a:r>
              <a:rPr lang="de-DE" b="1" dirty="0" smtClean="0"/>
              <a:t> </a:t>
            </a:r>
            <a:r>
              <a:rPr lang="de-DE" b="1" dirty="0" err="1" smtClean="0"/>
              <a:t>ridden</a:t>
            </a:r>
            <a:r>
              <a:rPr lang="de-DE" b="1" dirty="0" smtClean="0"/>
              <a:t> </a:t>
            </a:r>
            <a:r>
              <a:rPr lang="de-DE" dirty="0" smtClean="0"/>
              <a:t>a bike in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. (1st time)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88652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How</a:t>
            </a:r>
            <a:r>
              <a:rPr lang="de-DE" b="1" dirty="0" smtClean="0"/>
              <a:t> </a:t>
            </a:r>
            <a:r>
              <a:rPr lang="de-DE" b="1" dirty="0" err="1" smtClean="0"/>
              <a:t>long</a:t>
            </a:r>
            <a:r>
              <a:rPr lang="de-DE" b="1" dirty="0" smtClean="0"/>
              <a:t> </a:t>
            </a:r>
            <a:r>
              <a:rPr lang="de-DE" b="1" dirty="0" err="1" smtClean="0"/>
              <a:t>have</a:t>
            </a:r>
            <a:r>
              <a:rPr lang="de-DE" b="1" dirty="0" smtClean="0"/>
              <a:t> </a:t>
            </a:r>
            <a:r>
              <a:rPr lang="de-DE" b="1" dirty="0" err="1" smtClean="0"/>
              <a:t>you</a:t>
            </a:r>
            <a:r>
              <a:rPr lang="de-DE" b="1" dirty="0" smtClean="0"/>
              <a:t> ... ?</a:t>
            </a:r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dirty="0" smtClean="0"/>
              <a:t>&gt; Dan </a:t>
            </a:r>
            <a:r>
              <a:rPr lang="de-DE" dirty="0" err="1" smtClean="0"/>
              <a:t>and</a:t>
            </a:r>
            <a:r>
              <a:rPr lang="de-DE" dirty="0" smtClean="0"/>
              <a:t> Kate </a:t>
            </a:r>
            <a:r>
              <a:rPr lang="de-DE" b="1" dirty="0" err="1" smtClean="0"/>
              <a:t>are</a:t>
            </a:r>
            <a:r>
              <a:rPr lang="de-DE" b="1" dirty="0" smtClean="0"/>
              <a:t> </a:t>
            </a:r>
            <a:r>
              <a:rPr lang="de-DE" dirty="0" err="1" smtClean="0"/>
              <a:t>married</a:t>
            </a:r>
            <a:r>
              <a:rPr lang="de-DE" dirty="0" smtClean="0"/>
              <a:t>.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b="1" dirty="0" err="1" smtClean="0"/>
              <a:t>have</a:t>
            </a:r>
            <a:r>
              <a:rPr lang="de-DE" b="1" dirty="0" smtClean="0"/>
              <a:t>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dirty="0" err="1" smtClean="0"/>
              <a:t>married</a:t>
            </a:r>
            <a:r>
              <a:rPr lang="de-DE" dirty="0" smtClean="0"/>
              <a:t> </a:t>
            </a:r>
            <a:r>
              <a:rPr lang="de-DE" b="1" u="sng" dirty="0" err="1" smtClean="0"/>
              <a:t>for</a:t>
            </a:r>
            <a:r>
              <a:rPr lang="de-DE" dirty="0" smtClean="0"/>
              <a:t> </a:t>
            </a:r>
            <a:r>
              <a:rPr lang="de-DE" b="1" dirty="0" err="1" smtClean="0"/>
              <a:t>five</a:t>
            </a:r>
            <a:r>
              <a:rPr lang="de-DE" dirty="0" smtClean="0"/>
              <a:t> </a:t>
            </a:r>
            <a:r>
              <a:rPr lang="de-DE" b="1" dirty="0" err="1" smtClean="0"/>
              <a:t>years</a:t>
            </a:r>
            <a:r>
              <a:rPr lang="de-DE" dirty="0" smtClean="0"/>
              <a:t>. (</a:t>
            </a:r>
            <a:r>
              <a:rPr lang="de-DE" u="sng" dirty="0" err="1" smtClean="0"/>
              <a:t>for</a:t>
            </a:r>
            <a:r>
              <a:rPr lang="de-DE" dirty="0" smtClean="0"/>
              <a:t> = </a:t>
            </a:r>
            <a:r>
              <a:rPr lang="de-DE" dirty="0" err="1" smtClean="0"/>
              <a:t>period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time)</a:t>
            </a:r>
          </a:p>
          <a:p>
            <a:pPr marL="0" indent="0">
              <a:buNone/>
            </a:pPr>
            <a:endParaRPr lang="de-DE" dirty="0" smtClean="0"/>
          </a:p>
          <a:p>
            <a:pPr>
              <a:buFont typeface="Wingdings" charset="0"/>
              <a:buChar char="Ø"/>
            </a:pPr>
            <a:r>
              <a:rPr lang="de-DE" dirty="0" smtClean="0"/>
              <a:t>I </a:t>
            </a:r>
            <a:r>
              <a:rPr lang="de-DE" b="1" dirty="0" err="1" smtClean="0"/>
              <a:t>know</a:t>
            </a:r>
            <a:r>
              <a:rPr lang="de-DE" dirty="0" smtClean="0"/>
              <a:t> Lisa. </a:t>
            </a:r>
            <a:r>
              <a:rPr lang="de-DE" dirty="0" err="1" smtClean="0"/>
              <a:t>I</a:t>
            </a:r>
            <a:r>
              <a:rPr lang="de-DE" b="1" dirty="0" err="1" smtClean="0"/>
              <a:t>‘ve</a:t>
            </a:r>
            <a:r>
              <a:rPr lang="de-DE" b="1" dirty="0" smtClean="0"/>
              <a:t> </a:t>
            </a:r>
            <a:r>
              <a:rPr lang="de-DE" b="1" dirty="0" err="1" smtClean="0"/>
              <a:t>known</a:t>
            </a:r>
            <a:r>
              <a:rPr lang="de-DE" dirty="0" smtClean="0"/>
              <a:t> her </a:t>
            </a:r>
            <a:r>
              <a:rPr lang="de-DE" b="1" u="sng" dirty="0" err="1" smtClean="0"/>
              <a:t>since</a:t>
            </a:r>
            <a:r>
              <a:rPr lang="de-DE" b="1" dirty="0" smtClean="0"/>
              <a:t> 2003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r>
              <a:rPr lang="de-DE" dirty="0" smtClean="0"/>
              <a:t>(</a:t>
            </a:r>
            <a:r>
              <a:rPr lang="de-DE" u="sng" dirty="0" err="1" smtClean="0"/>
              <a:t>since</a:t>
            </a:r>
            <a:r>
              <a:rPr lang="de-DE" dirty="0" smtClean="0"/>
              <a:t> = </a:t>
            </a:r>
            <a:r>
              <a:rPr lang="de-DE" dirty="0" err="1" smtClean="0"/>
              <a:t>starting</a:t>
            </a:r>
            <a:r>
              <a:rPr lang="de-DE" dirty="0" smtClean="0"/>
              <a:t> </a:t>
            </a:r>
            <a:r>
              <a:rPr lang="de-DE" dirty="0" err="1" smtClean="0"/>
              <a:t>point</a:t>
            </a:r>
            <a:r>
              <a:rPr lang="de-DE" dirty="0" smtClean="0"/>
              <a:t>)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2450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>
                <a:solidFill>
                  <a:srgbClr val="FF0000"/>
                </a:solidFill>
              </a:rPr>
              <a:t>ago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 smtClean="0"/>
              <a:t>=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endParaRPr lang="de-DE" b="1" dirty="0" smtClean="0"/>
          </a:p>
          <a:p>
            <a:pPr marL="0" indent="0">
              <a:buNone/>
            </a:pPr>
            <a:endParaRPr lang="de-DE" b="1" dirty="0" smtClean="0"/>
          </a:p>
          <a:p>
            <a:pPr marL="0" indent="0">
              <a:buNone/>
            </a:pPr>
            <a:r>
              <a:rPr lang="de-DE" dirty="0" smtClean="0"/>
              <a:t>&gt; </a:t>
            </a:r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b="1" dirty="0" err="1" smtClean="0"/>
              <a:t>did</a:t>
            </a:r>
            <a:r>
              <a:rPr lang="de-DE" b="1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last </a:t>
            </a:r>
            <a:r>
              <a:rPr lang="de-DE" b="1" dirty="0" err="1" smtClean="0"/>
              <a:t>see</a:t>
            </a:r>
            <a:r>
              <a:rPr lang="de-DE" dirty="0" smtClean="0"/>
              <a:t> </a:t>
            </a:r>
            <a:r>
              <a:rPr lang="de-DE" dirty="0" err="1" smtClean="0"/>
              <a:t>him</a:t>
            </a:r>
            <a:r>
              <a:rPr lang="de-DE" dirty="0" smtClean="0"/>
              <a:t>? – Oh, I </a:t>
            </a:r>
            <a:r>
              <a:rPr lang="de-DE" b="1" dirty="0" err="1" smtClean="0"/>
              <a:t>saw</a:t>
            </a:r>
            <a:r>
              <a:rPr lang="de-DE" dirty="0" smtClean="0"/>
              <a:t> </a:t>
            </a:r>
            <a:r>
              <a:rPr lang="de-DE" dirty="0" err="1" smtClean="0"/>
              <a:t>him</a:t>
            </a:r>
            <a:r>
              <a:rPr lang="de-DE" dirty="0" smtClean="0"/>
              <a:t> </a:t>
            </a:r>
            <a:r>
              <a:rPr lang="de-DE" b="1" dirty="0" err="1" smtClean="0"/>
              <a:t>three</a:t>
            </a:r>
            <a:r>
              <a:rPr lang="de-DE" b="1" dirty="0" smtClean="0"/>
              <a:t> </a:t>
            </a:r>
            <a:r>
              <a:rPr lang="de-DE" b="1" dirty="0" err="1" smtClean="0"/>
              <a:t>days</a:t>
            </a:r>
            <a:r>
              <a:rPr lang="de-DE" b="1" dirty="0" smtClean="0"/>
              <a:t> </a:t>
            </a:r>
            <a:r>
              <a:rPr lang="de-DE" b="1" dirty="0" err="1" smtClean="0"/>
              <a:t>ago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b="1" dirty="0" err="1" smtClean="0">
                <a:sym typeface="Wingdings"/>
              </a:rPr>
              <a:t>ago</a:t>
            </a:r>
            <a:r>
              <a:rPr lang="de-DE" dirty="0" smtClean="0">
                <a:sym typeface="Wingdings"/>
              </a:rPr>
              <a:t> = </a:t>
            </a:r>
            <a:r>
              <a:rPr lang="de-DE" dirty="0" err="1" smtClean="0">
                <a:sym typeface="Wingdings"/>
              </a:rPr>
              <a:t>reference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past</a:t>
            </a:r>
            <a:r>
              <a:rPr lang="de-DE" dirty="0" smtClean="0">
                <a:sym typeface="Wingdings"/>
              </a:rPr>
              <a:t>  </a:t>
            </a:r>
            <a:r>
              <a:rPr lang="de-DE" b="1" dirty="0" err="1" smtClean="0">
                <a:sym typeface="Wingdings"/>
              </a:rPr>
              <a:t>past</a:t>
            </a:r>
            <a:r>
              <a:rPr lang="de-DE" b="1" dirty="0" smtClean="0">
                <a:sym typeface="Wingdings"/>
              </a:rPr>
              <a:t> simple!!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420704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b="1" dirty="0" err="1" smtClean="0"/>
              <a:t>continuous</a:t>
            </a:r>
            <a:r>
              <a:rPr lang="de-DE" b="1" dirty="0" smtClean="0"/>
              <a:t> </a:t>
            </a:r>
            <a:r>
              <a:rPr lang="de-DE" dirty="0" smtClean="0"/>
              <a:t>(1)</a:t>
            </a:r>
          </a:p>
          <a:p>
            <a:endParaRPr lang="de-DE" b="1" dirty="0"/>
          </a:p>
          <a:p>
            <a:pPr>
              <a:buFontTx/>
              <a:buChar char="-"/>
            </a:pPr>
            <a:r>
              <a:rPr lang="de-DE" dirty="0" smtClean="0"/>
              <a:t>Timothy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learning</a:t>
            </a:r>
            <a:r>
              <a:rPr lang="de-DE" b="1" dirty="0" smtClean="0"/>
              <a:t> </a:t>
            </a:r>
            <a:r>
              <a:rPr lang="de-DE" dirty="0" smtClean="0"/>
              <a:t>German.</a:t>
            </a:r>
          </a:p>
          <a:p>
            <a:pPr marL="0" indent="0">
              <a:buNone/>
            </a:pPr>
            <a:r>
              <a:rPr lang="de-DE" b="1" dirty="0" err="1" smtClean="0"/>
              <a:t>How</a:t>
            </a:r>
            <a:r>
              <a:rPr lang="de-DE" b="1" dirty="0" smtClean="0"/>
              <a:t> </a:t>
            </a:r>
            <a:r>
              <a:rPr lang="de-DE" b="1" dirty="0" err="1" smtClean="0"/>
              <a:t>long</a:t>
            </a:r>
            <a:r>
              <a:rPr lang="de-DE" b="1" dirty="0" smtClean="0"/>
              <a:t> </a:t>
            </a:r>
            <a:r>
              <a:rPr lang="de-DE" b="1" dirty="0" err="1" smtClean="0"/>
              <a:t>has</a:t>
            </a:r>
            <a:r>
              <a:rPr lang="de-DE" dirty="0" smtClean="0"/>
              <a:t> he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b="1" dirty="0" err="1" smtClean="0"/>
              <a:t>learning</a:t>
            </a:r>
            <a:r>
              <a:rPr lang="de-DE" b="1" dirty="0" smtClean="0"/>
              <a:t> </a:t>
            </a:r>
            <a:r>
              <a:rPr lang="de-DE" dirty="0" smtClean="0"/>
              <a:t>German</a:t>
            </a:r>
            <a:r>
              <a:rPr lang="de-DE" b="1" dirty="0" smtClean="0"/>
              <a:t>?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He</a:t>
            </a:r>
            <a:r>
              <a:rPr lang="de-DE" b="1" dirty="0" err="1" smtClean="0"/>
              <a:t>‘s</a:t>
            </a:r>
            <a:r>
              <a:rPr lang="de-DE" b="1" dirty="0" smtClean="0"/>
              <a:t>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b="1" dirty="0" err="1" smtClean="0"/>
              <a:t>learning</a:t>
            </a:r>
            <a:r>
              <a:rPr lang="de-DE" b="1" dirty="0" smtClean="0"/>
              <a:t> </a:t>
            </a:r>
            <a:r>
              <a:rPr lang="de-DE" dirty="0" smtClean="0"/>
              <a:t>German</a:t>
            </a:r>
            <a:r>
              <a:rPr lang="de-DE" b="1" dirty="0" smtClean="0"/>
              <a:t> </a:t>
            </a:r>
            <a:r>
              <a:rPr lang="de-DE" b="1" dirty="0" err="1" smtClean="0"/>
              <a:t>for</a:t>
            </a:r>
            <a:r>
              <a:rPr lang="de-DE" b="1" dirty="0" smtClean="0"/>
              <a:t> </a:t>
            </a:r>
            <a:r>
              <a:rPr lang="de-DE" b="1" dirty="0" err="1" smtClean="0"/>
              <a:t>two</a:t>
            </a:r>
            <a:r>
              <a:rPr lang="de-DE" b="1" dirty="0" smtClean="0"/>
              <a:t> </a:t>
            </a:r>
            <a:r>
              <a:rPr lang="de-DE" b="1" dirty="0" err="1" smtClean="0"/>
              <a:t>years</a:t>
            </a:r>
            <a:r>
              <a:rPr lang="de-DE" b="1" dirty="0" smtClean="0"/>
              <a:t>.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b="1" dirty="0" smtClean="0">
                <a:sym typeface="Wingdings"/>
              </a:rPr>
              <a:t> </a:t>
            </a:r>
            <a:r>
              <a:rPr lang="de-DE" dirty="0" smtClean="0">
                <a:sym typeface="Wingdings"/>
              </a:rPr>
              <a:t>Timothy </a:t>
            </a:r>
            <a:r>
              <a:rPr lang="de-DE" dirty="0" err="1" smtClean="0">
                <a:sym typeface="Wingdings"/>
              </a:rPr>
              <a:t>is</a:t>
            </a:r>
            <a:r>
              <a:rPr lang="de-DE" dirty="0" smtClean="0">
                <a:sym typeface="Wingdings"/>
              </a:rPr>
              <a:t> still </a:t>
            </a:r>
            <a:r>
              <a:rPr lang="de-DE" dirty="0" err="1" smtClean="0">
                <a:sym typeface="Wingdings"/>
              </a:rPr>
              <a:t>learning</a:t>
            </a:r>
            <a:r>
              <a:rPr lang="de-DE" dirty="0" smtClean="0">
                <a:sym typeface="Wingdings"/>
              </a:rPr>
              <a:t> German.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9128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b="1" dirty="0" err="1" smtClean="0"/>
              <a:t>continuous</a:t>
            </a:r>
            <a:r>
              <a:rPr lang="de-DE" b="1" dirty="0" smtClean="0"/>
              <a:t> </a:t>
            </a:r>
            <a:r>
              <a:rPr lang="de-DE" dirty="0" smtClean="0"/>
              <a:t>(2)</a:t>
            </a:r>
          </a:p>
          <a:p>
            <a:endParaRPr lang="de-DE" b="1" dirty="0"/>
          </a:p>
          <a:p>
            <a:pPr>
              <a:buFontTx/>
              <a:buChar char="-"/>
            </a:pP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b="1" dirty="0" err="1" smtClean="0"/>
              <a:t>is</a:t>
            </a:r>
            <a:r>
              <a:rPr lang="de-DE" b="1" dirty="0" smtClean="0"/>
              <a:t> </a:t>
            </a:r>
            <a:r>
              <a:rPr lang="de-DE" b="1" dirty="0" err="1" smtClean="0"/>
              <a:t>raining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r>
              <a:rPr lang="de-DE" b="1" dirty="0" err="1" smtClean="0"/>
              <a:t>How</a:t>
            </a:r>
            <a:r>
              <a:rPr lang="de-DE" b="1" dirty="0" smtClean="0"/>
              <a:t> </a:t>
            </a:r>
            <a:r>
              <a:rPr lang="de-DE" b="1" dirty="0" err="1" smtClean="0"/>
              <a:t>long</a:t>
            </a:r>
            <a:r>
              <a:rPr lang="de-DE" b="1" dirty="0" smtClean="0"/>
              <a:t> </a:t>
            </a:r>
            <a:r>
              <a:rPr lang="de-DE" b="1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b="1" dirty="0" err="1" smtClean="0"/>
              <a:t>raining</a:t>
            </a:r>
            <a:r>
              <a:rPr lang="de-DE" dirty="0" smtClean="0"/>
              <a:t>?</a:t>
            </a:r>
          </a:p>
          <a:p>
            <a:pPr marL="0" indent="0">
              <a:buNone/>
            </a:pPr>
            <a:r>
              <a:rPr lang="de-DE" dirty="0" err="1" smtClean="0"/>
              <a:t>It</a:t>
            </a:r>
            <a:r>
              <a:rPr lang="de-DE" b="1" dirty="0" err="1" smtClean="0"/>
              <a:t>‘s</a:t>
            </a:r>
            <a:r>
              <a:rPr lang="de-DE" b="1" dirty="0" smtClean="0"/>
              <a:t> </a:t>
            </a:r>
            <a:r>
              <a:rPr lang="de-DE" b="1" dirty="0" err="1" smtClean="0"/>
              <a:t>been</a:t>
            </a:r>
            <a:r>
              <a:rPr lang="de-DE" b="1" dirty="0" smtClean="0"/>
              <a:t> </a:t>
            </a:r>
            <a:r>
              <a:rPr lang="de-DE" b="1" dirty="0" err="1" smtClean="0"/>
              <a:t>raining</a:t>
            </a:r>
            <a:r>
              <a:rPr lang="de-DE" b="1" dirty="0" smtClean="0"/>
              <a:t> all </a:t>
            </a:r>
            <a:r>
              <a:rPr lang="de-DE" b="1" dirty="0" err="1" smtClean="0"/>
              <a:t>day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It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is</a:t>
            </a:r>
            <a:r>
              <a:rPr lang="de-DE" dirty="0" smtClean="0">
                <a:sym typeface="Wingdings"/>
              </a:rPr>
              <a:t> still </a:t>
            </a:r>
            <a:r>
              <a:rPr lang="de-DE" dirty="0" err="1" smtClean="0">
                <a:sym typeface="Wingdings"/>
              </a:rPr>
              <a:t>raining</a:t>
            </a:r>
            <a:r>
              <a:rPr lang="de-DE" dirty="0" smtClean="0">
                <a:sym typeface="Wingdings"/>
              </a:rPr>
              <a:t>.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218311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Situation 1:</a:t>
            </a:r>
          </a:p>
          <a:p>
            <a:pPr marL="0" indent="0">
              <a:buNone/>
            </a:pPr>
            <a:r>
              <a:rPr lang="de-DE" dirty="0" smtClean="0"/>
              <a:t>Tom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looking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r>
              <a:rPr lang="de-DE" dirty="0" smtClean="0"/>
              <a:t>He </a:t>
            </a:r>
            <a:r>
              <a:rPr lang="de-DE" b="1" dirty="0" err="1" smtClean="0"/>
              <a:t>has</a:t>
            </a:r>
            <a:r>
              <a:rPr lang="de-DE" b="1" dirty="0" smtClean="0"/>
              <a:t> lost </a:t>
            </a:r>
            <a:r>
              <a:rPr lang="de-DE" dirty="0" smtClean="0"/>
              <a:t>it. </a:t>
            </a:r>
          </a:p>
          <a:p>
            <a:pPr marL="0" indent="0">
              <a:buNone/>
            </a:pPr>
            <a:r>
              <a:rPr lang="de-DE" dirty="0" smtClean="0"/>
              <a:t>He </a:t>
            </a:r>
            <a:r>
              <a:rPr lang="de-DE" dirty="0" err="1" smtClean="0"/>
              <a:t>doesn‘t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 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 smtClean="0"/>
              <a:t>Situation 2 (10‘ </a:t>
            </a:r>
            <a:r>
              <a:rPr lang="de-DE" dirty="0" err="1" smtClean="0"/>
              <a:t>later</a:t>
            </a:r>
            <a:r>
              <a:rPr lang="de-DE" dirty="0" smtClean="0"/>
              <a:t>):</a:t>
            </a:r>
          </a:p>
          <a:p>
            <a:pPr marL="0" indent="0">
              <a:buNone/>
            </a:pPr>
            <a:r>
              <a:rPr lang="de-DE" dirty="0" err="1" smtClean="0"/>
              <a:t>Now</a:t>
            </a:r>
            <a:r>
              <a:rPr lang="de-DE" dirty="0" smtClean="0"/>
              <a:t> Tom </a:t>
            </a:r>
            <a:r>
              <a:rPr lang="de-DE" b="1" dirty="0" err="1" smtClean="0"/>
              <a:t>has</a:t>
            </a:r>
            <a:r>
              <a:rPr lang="de-DE" b="1" dirty="0" smtClean="0"/>
              <a:t> </a:t>
            </a:r>
            <a:r>
              <a:rPr lang="de-DE" b="1" dirty="0" err="1" smtClean="0"/>
              <a:t>found</a:t>
            </a:r>
            <a:r>
              <a:rPr lang="de-DE" b="1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. He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Tom </a:t>
            </a:r>
            <a:r>
              <a:rPr lang="de-DE" b="1" dirty="0" smtClean="0"/>
              <a:t>lost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 (15 </a:t>
            </a:r>
            <a:r>
              <a:rPr lang="de-DE" dirty="0" err="1" smtClean="0"/>
              <a:t>minutes</a:t>
            </a:r>
            <a:r>
              <a:rPr lang="de-DE" dirty="0" smtClean="0"/>
              <a:t> </a:t>
            </a:r>
            <a:r>
              <a:rPr lang="de-DE" dirty="0" err="1" smtClean="0"/>
              <a:t>ago</a:t>
            </a:r>
            <a:r>
              <a:rPr lang="de-DE" dirty="0" smtClean="0"/>
              <a:t>). </a:t>
            </a:r>
            <a:r>
              <a:rPr lang="de-DE" i="1" dirty="0" err="1" smtClean="0"/>
              <a:t>past</a:t>
            </a:r>
            <a:r>
              <a:rPr lang="de-DE" i="1" dirty="0" smtClean="0"/>
              <a:t> simple</a:t>
            </a:r>
          </a:p>
          <a:p>
            <a:pPr marL="0" indent="0">
              <a:buNone/>
            </a:pPr>
            <a:r>
              <a:rPr lang="de-DE" dirty="0" smtClean="0"/>
              <a:t>He </a:t>
            </a:r>
            <a:r>
              <a:rPr lang="de-DE" b="1" dirty="0" err="1" smtClean="0"/>
              <a:t>has</a:t>
            </a:r>
            <a:r>
              <a:rPr lang="de-DE" b="1" dirty="0" smtClean="0"/>
              <a:t> </a:t>
            </a:r>
            <a:r>
              <a:rPr lang="de-DE" b="1" dirty="0" err="1" smtClean="0"/>
              <a:t>found</a:t>
            </a:r>
            <a:r>
              <a:rPr lang="de-DE" b="1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. </a:t>
            </a:r>
            <a:r>
              <a:rPr lang="de-DE" i="1" dirty="0" err="1" smtClean="0"/>
              <a:t>present</a:t>
            </a:r>
            <a:r>
              <a:rPr lang="de-DE" i="1" dirty="0" smtClean="0"/>
              <a:t> </a:t>
            </a:r>
            <a:r>
              <a:rPr lang="de-DE" i="1" dirty="0" err="1" smtClean="0"/>
              <a:t>perfect</a:t>
            </a: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?</a:t>
            </a:r>
            <a:endParaRPr lang="de-DE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 err="1" smtClean="0"/>
              <a:t>Past</a:t>
            </a:r>
            <a:r>
              <a:rPr lang="de-DE" b="1" dirty="0" smtClean="0"/>
              <a:t> simple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recent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Mozart </a:t>
            </a:r>
            <a:r>
              <a:rPr lang="de-DE" b="1" dirty="0" smtClean="0">
                <a:sym typeface="Wingdings"/>
              </a:rPr>
              <a:t>was </a:t>
            </a:r>
            <a:r>
              <a:rPr lang="de-DE" dirty="0" smtClean="0">
                <a:sym typeface="Wingdings"/>
              </a:rPr>
              <a:t>a </a:t>
            </a:r>
            <a:r>
              <a:rPr lang="de-DE" dirty="0" err="1" smtClean="0">
                <a:sym typeface="Wingdings"/>
              </a:rPr>
              <a:t>composer</a:t>
            </a:r>
            <a:r>
              <a:rPr lang="de-DE" dirty="0" smtClean="0">
                <a:sym typeface="Wingdings"/>
              </a:rPr>
              <a:t>. He </a:t>
            </a:r>
            <a:r>
              <a:rPr lang="de-DE" b="1" dirty="0" err="1" smtClean="0">
                <a:sym typeface="Wingdings"/>
              </a:rPr>
              <a:t>wrote</a:t>
            </a:r>
            <a:r>
              <a:rPr lang="de-DE" b="1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pieces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of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music</a:t>
            </a:r>
            <a:r>
              <a:rPr lang="de-DE" dirty="0" smtClean="0">
                <a:sym typeface="Wingdings"/>
              </a:rPr>
              <a:t>.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a </a:t>
            </a:r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recent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Paul </a:t>
            </a:r>
            <a:r>
              <a:rPr lang="de-DE" b="1" dirty="0" err="1" smtClean="0">
                <a:sym typeface="Wingdings"/>
              </a:rPr>
              <a:t>has</a:t>
            </a:r>
            <a:r>
              <a:rPr lang="de-DE" b="1" dirty="0" smtClean="0">
                <a:sym typeface="Wingdings"/>
              </a:rPr>
              <a:t> </a:t>
            </a:r>
            <a:r>
              <a:rPr lang="de-DE" b="1" dirty="0" err="1" smtClean="0">
                <a:sym typeface="Wingdings"/>
              </a:rPr>
              <a:t>repaired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washing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machine</a:t>
            </a:r>
            <a:r>
              <a:rPr lang="de-DE" dirty="0" smtClean="0">
                <a:sym typeface="Wingdings"/>
              </a:rPr>
              <a:t>. </a:t>
            </a:r>
            <a:r>
              <a:rPr lang="de-DE" dirty="0" err="1" smtClean="0">
                <a:sym typeface="Wingdings"/>
              </a:rPr>
              <a:t>It‘s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working</a:t>
            </a:r>
            <a:r>
              <a:rPr lang="de-DE" dirty="0" smtClean="0">
                <a:sym typeface="Wingdings"/>
              </a:rPr>
              <a:t> OK </a:t>
            </a:r>
            <a:r>
              <a:rPr lang="de-DE" dirty="0" err="1" smtClean="0">
                <a:sym typeface="Wingdings"/>
              </a:rPr>
              <a:t>now</a:t>
            </a:r>
            <a:r>
              <a:rPr lang="de-DE" dirty="0" smtClean="0">
                <a:sym typeface="Wingdings"/>
              </a:rPr>
              <a:t>. </a:t>
            </a: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? </a:t>
            </a:r>
            <a:r>
              <a:rPr lang="de-DE" dirty="0" smtClean="0"/>
              <a:t>(2)</a:t>
            </a:r>
            <a:endParaRPr lang="de-DE" b="1" dirty="0"/>
          </a:p>
        </p:txBody>
      </p:sp>
    </p:spTree>
    <p:extLst>
      <p:ext uri="{BB962C8B-B14F-4D97-AF65-F5344CB8AC3E}">
        <p14:creationId xmlns="" xmlns:p14="http://schemas.microsoft.com/office/powerpoint/2010/main" val="3474349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 err="1" smtClean="0"/>
              <a:t>Past</a:t>
            </a:r>
            <a:r>
              <a:rPr lang="de-DE" b="1" dirty="0" smtClean="0"/>
              <a:t> simple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 simple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connected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 </a:t>
            </a:r>
            <a:r>
              <a:rPr lang="de-DE" b="1" dirty="0" err="1" smtClean="0"/>
              <a:t>clear</a:t>
            </a:r>
            <a:r>
              <a:rPr lang="de-DE" b="1" dirty="0" smtClean="0"/>
              <a:t> time </a:t>
            </a:r>
            <a:r>
              <a:rPr lang="de-DE" b="1" dirty="0" err="1" smtClean="0"/>
              <a:t>reference</a:t>
            </a:r>
            <a:r>
              <a:rPr lang="de-DE" b="1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dirty="0" err="1" smtClean="0">
                <a:sym typeface="Wingdings"/>
              </a:rPr>
              <a:t>We</a:t>
            </a:r>
            <a:r>
              <a:rPr lang="de-DE" dirty="0" smtClean="0">
                <a:sym typeface="Wingdings"/>
              </a:rPr>
              <a:t> </a:t>
            </a:r>
            <a:r>
              <a:rPr lang="de-DE" b="1" dirty="0" err="1" smtClean="0">
                <a:sym typeface="Wingdings"/>
              </a:rPr>
              <a:t>went</a:t>
            </a:r>
            <a:r>
              <a:rPr lang="de-DE" b="1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to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the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cinema</a:t>
            </a:r>
            <a:r>
              <a:rPr lang="de-DE" dirty="0" smtClean="0">
                <a:sym typeface="Wingdings"/>
              </a:rPr>
              <a:t> </a:t>
            </a:r>
            <a:r>
              <a:rPr lang="de-DE" b="1" u="sng" dirty="0" err="1" smtClean="0">
                <a:sym typeface="Wingdings"/>
              </a:rPr>
              <a:t>yesterday</a:t>
            </a:r>
            <a:r>
              <a:rPr lang="de-DE" dirty="0" smtClean="0">
                <a:sym typeface="Wingdings"/>
              </a:rPr>
              <a:t>.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talk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a </a:t>
            </a:r>
            <a:r>
              <a:rPr lang="de-DE" dirty="0" err="1" smtClean="0"/>
              <a:t>result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u="sng" dirty="0" err="1" smtClean="0"/>
              <a:t>don‘t</a:t>
            </a:r>
            <a:r>
              <a:rPr lang="de-DE" dirty="0" smtClean="0"/>
              <a:t> 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clear</a:t>
            </a:r>
            <a:r>
              <a:rPr lang="de-DE" dirty="0" smtClean="0"/>
              <a:t> time </a:t>
            </a:r>
            <a:r>
              <a:rPr lang="de-DE" dirty="0" err="1" smtClean="0"/>
              <a:t>reference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</a:t>
            </a:r>
            <a:r>
              <a:rPr lang="de-DE" b="1" dirty="0" err="1" smtClean="0">
                <a:sym typeface="Wingdings"/>
              </a:rPr>
              <a:t>Have</a:t>
            </a:r>
            <a:r>
              <a:rPr lang="de-DE" dirty="0" smtClean="0">
                <a:sym typeface="Wingdings"/>
              </a:rPr>
              <a:t> </a:t>
            </a:r>
            <a:r>
              <a:rPr lang="de-DE" dirty="0" err="1" smtClean="0">
                <a:sym typeface="Wingdings"/>
              </a:rPr>
              <a:t>you</a:t>
            </a:r>
            <a:r>
              <a:rPr lang="de-DE" dirty="0" smtClean="0">
                <a:sym typeface="Wingdings"/>
              </a:rPr>
              <a:t> </a:t>
            </a:r>
            <a:r>
              <a:rPr lang="de-DE" b="1" dirty="0" err="1" smtClean="0">
                <a:sym typeface="Wingdings"/>
              </a:rPr>
              <a:t>seen</a:t>
            </a:r>
            <a:r>
              <a:rPr lang="de-DE" b="1" dirty="0" smtClean="0">
                <a:sym typeface="Wingdings"/>
              </a:rPr>
              <a:t> </a:t>
            </a:r>
            <a:r>
              <a:rPr lang="de-DE" dirty="0" smtClean="0">
                <a:sym typeface="Wingdings"/>
              </a:rPr>
              <a:t>Tim </a:t>
            </a:r>
            <a:r>
              <a:rPr lang="de-DE" b="1" u="sng" dirty="0" err="1" smtClean="0">
                <a:sym typeface="Wingdings"/>
              </a:rPr>
              <a:t>recently</a:t>
            </a:r>
            <a:r>
              <a:rPr lang="de-DE" dirty="0" smtClean="0">
                <a:sym typeface="Wingdings"/>
              </a:rPr>
              <a:t>. </a:t>
            </a:r>
            <a:endParaRPr lang="de-DE" dirty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? </a:t>
            </a:r>
            <a:r>
              <a:rPr lang="de-DE" dirty="0" smtClean="0"/>
              <a:t>(3)</a:t>
            </a:r>
            <a:endParaRPr lang="de-DE" b="1" dirty="0"/>
          </a:p>
        </p:txBody>
      </p:sp>
    </p:spTree>
    <p:extLst>
      <p:ext uri="{BB962C8B-B14F-4D97-AF65-F5344CB8AC3E}">
        <p14:creationId xmlns="" xmlns:p14="http://schemas.microsoft.com/office/powerpoint/2010/main" val="3350536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/>
              <a:t>Past</a:t>
            </a:r>
            <a:r>
              <a:rPr lang="de-DE" b="1" dirty="0" smtClean="0"/>
              <a:t> simple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u="sng" dirty="0" err="1" smtClean="0"/>
              <a:t>clear</a:t>
            </a:r>
            <a:r>
              <a:rPr lang="de-DE" dirty="0" smtClean="0"/>
              <a:t> time </a:t>
            </a:r>
            <a:r>
              <a:rPr lang="de-DE" dirty="0" err="1" smtClean="0"/>
              <a:t>references</a:t>
            </a:r>
            <a:r>
              <a:rPr lang="de-DE" dirty="0" smtClean="0"/>
              <a:t>: </a:t>
            </a:r>
            <a:r>
              <a:rPr lang="de-DE" dirty="0" err="1" smtClean="0"/>
              <a:t>ago</a:t>
            </a:r>
            <a:r>
              <a:rPr lang="de-DE" dirty="0" smtClean="0"/>
              <a:t>, </a:t>
            </a:r>
            <a:r>
              <a:rPr lang="de-DE" dirty="0" err="1" smtClean="0"/>
              <a:t>when</a:t>
            </a:r>
            <a:r>
              <a:rPr lang="de-DE" dirty="0" smtClean="0"/>
              <a:t> (?), </a:t>
            </a:r>
            <a:r>
              <a:rPr lang="de-DE" dirty="0" err="1" smtClean="0"/>
              <a:t>yesterday</a:t>
            </a:r>
            <a:r>
              <a:rPr lang="de-DE" dirty="0" smtClean="0"/>
              <a:t>, last </a:t>
            </a:r>
            <a:r>
              <a:rPr lang="de-DE" dirty="0" err="1" smtClean="0"/>
              <a:t>week</a:t>
            </a:r>
            <a:r>
              <a:rPr lang="de-DE" dirty="0" smtClean="0"/>
              <a:t>, on </a:t>
            </a:r>
            <a:r>
              <a:rPr lang="de-DE" dirty="0" err="1" smtClean="0"/>
              <a:t>Sunday</a:t>
            </a:r>
            <a:r>
              <a:rPr lang="de-DE" dirty="0" smtClean="0"/>
              <a:t>, 2 March 2003, in </a:t>
            </a:r>
            <a:r>
              <a:rPr lang="de-DE" dirty="0" err="1" smtClean="0"/>
              <a:t>the</a:t>
            </a:r>
            <a:r>
              <a:rPr lang="de-DE" dirty="0" smtClean="0"/>
              <a:t> 7th </a:t>
            </a:r>
            <a:r>
              <a:rPr lang="de-DE" dirty="0" err="1" smtClean="0"/>
              <a:t>century</a:t>
            </a:r>
            <a:r>
              <a:rPr lang="de-DE" dirty="0" smtClean="0"/>
              <a:t>, etc.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u="sng" dirty="0" err="1" smtClean="0"/>
              <a:t>undefinite</a:t>
            </a:r>
            <a:r>
              <a:rPr lang="de-DE" dirty="0" smtClean="0"/>
              <a:t> time </a:t>
            </a:r>
            <a:r>
              <a:rPr lang="de-DE" dirty="0" err="1" smtClean="0"/>
              <a:t>references</a:t>
            </a:r>
            <a:r>
              <a:rPr lang="de-DE" dirty="0" smtClean="0"/>
              <a:t>: </a:t>
            </a:r>
            <a:r>
              <a:rPr lang="de-DE" dirty="0" err="1" smtClean="0"/>
              <a:t>recently</a:t>
            </a:r>
            <a:r>
              <a:rPr lang="de-DE" dirty="0" smtClean="0"/>
              <a:t>, </a:t>
            </a:r>
            <a:r>
              <a:rPr lang="de-DE" dirty="0" err="1" smtClean="0"/>
              <a:t>yet</a:t>
            </a:r>
            <a:r>
              <a:rPr lang="de-DE" dirty="0" smtClean="0"/>
              <a:t>, </a:t>
            </a:r>
            <a:r>
              <a:rPr lang="de-DE" dirty="0" err="1" smtClean="0"/>
              <a:t>already</a:t>
            </a:r>
            <a:r>
              <a:rPr lang="de-DE" dirty="0" smtClean="0"/>
              <a:t>, </a:t>
            </a:r>
            <a:r>
              <a:rPr lang="de-DE" dirty="0" err="1" smtClean="0"/>
              <a:t>never</a:t>
            </a:r>
            <a:r>
              <a:rPr lang="de-DE" dirty="0" smtClean="0"/>
              <a:t>, </a:t>
            </a:r>
            <a:r>
              <a:rPr lang="de-DE" dirty="0" err="1" smtClean="0"/>
              <a:t>ever</a:t>
            </a:r>
            <a:r>
              <a:rPr lang="de-DE" dirty="0" smtClean="0"/>
              <a:t>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week</a:t>
            </a:r>
            <a:r>
              <a:rPr lang="de-DE" dirty="0" smtClean="0"/>
              <a:t>,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morning</a:t>
            </a:r>
            <a:r>
              <a:rPr lang="de-DE" dirty="0" smtClean="0"/>
              <a:t>, </a:t>
            </a:r>
            <a:r>
              <a:rPr lang="de-DE" dirty="0" err="1" smtClean="0"/>
              <a:t>today</a:t>
            </a:r>
            <a:r>
              <a:rPr lang="de-DE" dirty="0" smtClean="0"/>
              <a:t>, etc. 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dirty="0" err="1" smtClean="0"/>
              <a:t>or</a:t>
            </a:r>
            <a:r>
              <a:rPr lang="de-DE" b="1" dirty="0" smtClean="0"/>
              <a:t> </a:t>
            </a:r>
            <a:r>
              <a:rPr lang="de-DE" b="1" dirty="0" err="1" smtClean="0"/>
              <a:t>past</a:t>
            </a:r>
            <a:r>
              <a:rPr lang="de-DE" b="1" dirty="0" smtClean="0"/>
              <a:t>? </a:t>
            </a:r>
            <a:r>
              <a:rPr lang="de-DE" dirty="0" smtClean="0"/>
              <a:t>(3)</a:t>
            </a:r>
            <a:endParaRPr lang="de-DE" b="1" dirty="0"/>
          </a:p>
        </p:txBody>
      </p:sp>
    </p:spTree>
    <p:extLst>
      <p:ext uri="{BB962C8B-B14F-4D97-AF65-F5344CB8AC3E}">
        <p14:creationId xmlns="" xmlns:p14="http://schemas.microsoft.com/office/powerpoint/2010/main" val="1296938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 txBox="1">
            <a:spLocks/>
          </p:cNvSpPr>
          <p:nvPr/>
        </p:nvSpPr>
        <p:spPr>
          <a:xfrm>
            <a:off x="763960" y="1374303"/>
            <a:ext cx="7846640" cy="28357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English</a:t>
            </a:r>
            <a:r>
              <a:rPr kumimoji="0" lang="de-DE" altLang="de-DE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Grammar</a:t>
            </a:r>
            <a:r>
              <a:rPr kumimoji="0" lang="de-DE" altLang="de-DE" sz="4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- </a:t>
            </a:r>
            <a:r>
              <a:rPr kumimoji="0" lang="de-DE" altLang="de-DE" sz="4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present</a:t>
            </a:r>
            <a:r>
              <a:rPr kumimoji="0" lang="de-DE" altLang="de-DE" sz="42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perfect simple &amp; continuous</a:t>
            </a:r>
            <a:endParaRPr kumimoji="0" lang="de-DE" altLang="de-DE" sz="4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CH" sz="4200" noProof="0" dirty="0" smtClean="0">
                <a:latin typeface="+mj-lt"/>
                <a:ea typeface="+mj-ea"/>
                <a:cs typeface="+mj-cs"/>
              </a:rPr>
              <a:t>Time </a:t>
            </a:r>
            <a:r>
              <a:rPr lang="de-CH" sz="4200" noProof="0" dirty="0" err="1" smtClean="0">
                <a:latin typeface="+mj-lt"/>
                <a:ea typeface="+mj-ea"/>
                <a:cs typeface="+mj-cs"/>
              </a:rPr>
              <a:t>expressions</a:t>
            </a:r>
            <a:r>
              <a:rPr lang="de-CH" sz="4200" noProof="0" dirty="0" smtClean="0">
                <a:latin typeface="+mj-lt"/>
                <a:ea typeface="+mj-ea"/>
                <a:cs typeface="+mj-cs"/>
              </a:rPr>
              <a:t> 2</a:t>
            </a:r>
          </a:p>
          <a:p>
            <a:pPr marL="571500" indent="-571500" algn="ctr" defTabSz="914400">
              <a:spcBef>
                <a:spcPct val="0"/>
              </a:spcBef>
              <a:buFontTx/>
              <a:buChar char="-"/>
              <a:defRPr/>
            </a:pPr>
            <a:r>
              <a:rPr lang="de-CH" sz="4200" dirty="0" err="1"/>
              <a:t>present</a:t>
            </a:r>
            <a:r>
              <a:rPr lang="de-CH" sz="4200" dirty="0"/>
              <a:t> </a:t>
            </a:r>
            <a:r>
              <a:rPr lang="de-CH" sz="4200" dirty="0" err="1"/>
              <a:t>perfect</a:t>
            </a:r>
            <a:r>
              <a:rPr lang="de-CH" sz="4200" dirty="0"/>
              <a:t> vs. </a:t>
            </a:r>
            <a:r>
              <a:rPr lang="de-CH" sz="4200" dirty="0" err="1"/>
              <a:t>past</a:t>
            </a:r>
            <a:endParaRPr lang="de-CH" sz="4200" dirty="0"/>
          </a:p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de-CH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524000" y="4774575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err="1" smtClean="0"/>
              <a:t>Example</a:t>
            </a:r>
            <a:r>
              <a:rPr lang="de-DE" b="1" dirty="0" smtClean="0"/>
              <a:t> 1:</a:t>
            </a:r>
          </a:p>
          <a:p>
            <a:r>
              <a:rPr lang="de-DE" dirty="0" err="1" smtClean="0"/>
              <a:t>Yesterday</a:t>
            </a:r>
            <a:r>
              <a:rPr lang="de-DE" dirty="0" smtClean="0"/>
              <a:t> I lost </a:t>
            </a:r>
            <a:r>
              <a:rPr lang="de-DE" dirty="0" err="1" smtClean="0"/>
              <a:t>my</a:t>
            </a:r>
            <a:r>
              <a:rPr lang="de-DE" dirty="0" smtClean="0"/>
              <a:t> </a:t>
            </a:r>
            <a:r>
              <a:rPr lang="de-DE" dirty="0" err="1" smtClean="0"/>
              <a:t>key</a:t>
            </a:r>
            <a:r>
              <a:rPr lang="de-DE" dirty="0" smtClean="0"/>
              <a:t>.</a:t>
            </a:r>
          </a:p>
          <a:p>
            <a:r>
              <a:rPr lang="de-DE" dirty="0" smtClean="0"/>
              <a:t>I </a:t>
            </a:r>
            <a:r>
              <a:rPr lang="de-DE" dirty="0" err="1" smtClean="0"/>
              <a:t>don‘t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key</a:t>
            </a:r>
            <a:r>
              <a:rPr lang="de-DE" dirty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>
                <a:sym typeface="Wingdings"/>
              </a:rPr>
              <a:t> I </a:t>
            </a:r>
            <a:r>
              <a:rPr lang="de-DE" u="sng" dirty="0" err="1">
                <a:sym typeface="Wingdings"/>
              </a:rPr>
              <a:t>have</a:t>
            </a:r>
            <a:r>
              <a:rPr lang="de-DE" dirty="0">
                <a:sym typeface="Wingdings"/>
              </a:rPr>
              <a:t> </a:t>
            </a:r>
            <a:r>
              <a:rPr lang="de-DE" u="sng" dirty="0">
                <a:sym typeface="Wingdings"/>
              </a:rPr>
              <a:t>lost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my</a:t>
            </a:r>
            <a:r>
              <a:rPr lang="de-DE" dirty="0">
                <a:sym typeface="Wingdings"/>
              </a:rPr>
              <a:t> </a:t>
            </a:r>
            <a:r>
              <a:rPr lang="de-DE" dirty="0" err="1">
                <a:sym typeface="Wingdings"/>
              </a:rPr>
              <a:t>key</a:t>
            </a:r>
            <a:r>
              <a:rPr lang="de-DE" dirty="0" smtClean="0">
                <a:sym typeface="Wingdings"/>
              </a:rPr>
              <a:t>. 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err="1" smtClean="0"/>
              <a:t>Example</a:t>
            </a:r>
            <a:r>
              <a:rPr lang="de-DE" b="1" dirty="0" smtClean="0"/>
              <a:t> 2:</a:t>
            </a:r>
          </a:p>
          <a:p>
            <a:r>
              <a:rPr lang="de-DE" dirty="0" smtClean="0"/>
              <a:t>He </a:t>
            </a:r>
            <a:r>
              <a:rPr lang="de-DE" dirty="0" err="1" smtClean="0"/>
              <a:t>went</a:t>
            </a:r>
            <a:r>
              <a:rPr lang="de-DE" dirty="0" smtClean="0"/>
              <a:t> out </a:t>
            </a:r>
            <a:r>
              <a:rPr lang="de-DE" dirty="0" err="1" smtClean="0"/>
              <a:t>five</a:t>
            </a:r>
            <a:r>
              <a:rPr lang="de-DE" dirty="0" smtClean="0"/>
              <a:t> </a:t>
            </a:r>
            <a:r>
              <a:rPr lang="de-DE" dirty="0" err="1" smtClean="0"/>
              <a:t>minutes</a:t>
            </a:r>
            <a:r>
              <a:rPr lang="de-DE" dirty="0" smtClean="0"/>
              <a:t> </a:t>
            </a:r>
            <a:r>
              <a:rPr lang="de-DE" dirty="0" err="1" smtClean="0"/>
              <a:t>ago</a:t>
            </a:r>
            <a:r>
              <a:rPr lang="de-DE" dirty="0" smtClean="0"/>
              <a:t>.</a:t>
            </a:r>
          </a:p>
          <a:p>
            <a:r>
              <a:rPr lang="de-DE" dirty="0" smtClean="0"/>
              <a:t>He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here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He </a:t>
            </a:r>
            <a:r>
              <a:rPr lang="de-DE" u="sng" dirty="0" err="1" smtClean="0">
                <a:sym typeface="Wingdings"/>
              </a:rPr>
              <a:t>has</a:t>
            </a:r>
            <a:r>
              <a:rPr lang="de-DE" dirty="0" smtClean="0">
                <a:sym typeface="Wingdings"/>
              </a:rPr>
              <a:t> </a:t>
            </a:r>
            <a:r>
              <a:rPr lang="de-DE" u="sng" dirty="0" err="1" smtClean="0">
                <a:sym typeface="Wingdings"/>
              </a:rPr>
              <a:t>gone</a:t>
            </a:r>
            <a:r>
              <a:rPr lang="de-DE" dirty="0" smtClean="0">
                <a:sym typeface="Wingdings"/>
              </a:rPr>
              <a:t> out.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The </a:t>
            </a:r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r>
              <a:rPr lang="de-DE" b="1" dirty="0" smtClean="0"/>
              <a:t> </a:t>
            </a:r>
            <a:r>
              <a:rPr lang="de-DE" sz="3600" b="1" dirty="0" smtClean="0"/>
              <a:t>(U1&amp;2)</a:t>
            </a:r>
            <a:endParaRPr lang="de-DE" sz="3600" b="1" dirty="0"/>
          </a:p>
        </p:txBody>
      </p:sp>
    </p:spTree>
    <p:extLst>
      <p:ext uri="{BB962C8B-B14F-4D97-AF65-F5344CB8AC3E}">
        <p14:creationId xmlns="" xmlns:p14="http://schemas.microsoft.com/office/powerpoint/2010/main" val="2859582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err="1" smtClean="0"/>
              <a:t>Example</a:t>
            </a:r>
            <a:r>
              <a:rPr lang="de-DE" b="1" dirty="0" smtClean="0"/>
              <a:t> 3:</a:t>
            </a:r>
          </a:p>
          <a:p>
            <a:r>
              <a:rPr lang="de-DE" dirty="0" smtClean="0"/>
              <a:t>I </a:t>
            </a:r>
            <a:r>
              <a:rPr lang="de-DE" dirty="0" err="1" smtClean="0"/>
              <a:t>saw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film last </a:t>
            </a:r>
            <a:r>
              <a:rPr lang="de-DE" dirty="0" err="1" smtClean="0"/>
              <a:t>night</a:t>
            </a:r>
            <a:r>
              <a:rPr lang="de-DE" dirty="0" smtClean="0"/>
              <a:t>.</a:t>
            </a:r>
          </a:p>
          <a:p>
            <a:r>
              <a:rPr lang="de-DE" dirty="0" smtClean="0"/>
              <a:t>I still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think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it.</a:t>
            </a:r>
          </a:p>
          <a:p>
            <a:pPr marL="0" indent="0">
              <a:buNone/>
            </a:pPr>
            <a:r>
              <a:rPr lang="de-DE" dirty="0">
                <a:sym typeface="Wingdings"/>
              </a:rPr>
              <a:t> I </a:t>
            </a:r>
            <a:r>
              <a:rPr lang="de-DE" u="sng" dirty="0" err="1" smtClean="0">
                <a:sym typeface="Wingdings"/>
              </a:rPr>
              <a:t>have</a:t>
            </a:r>
            <a:r>
              <a:rPr lang="de-DE" dirty="0" smtClean="0">
                <a:sym typeface="Wingdings"/>
              </a:rPr>
              <a:t> </a:t>
            </a:r>
            <a:r>
              <a:rPr lang="de-DE" u="sng" dirty="0" err="1" smtClean="0">
                <a:sym typeface="Wingdings"/>
              </a:rPr>
              <a:t>seen</a:t>
            </a:r>
            <a:r>
              <a:rPr lang="de-DE" dirty="0" smtClean="0">
                <a:sym typeface="Wingdings"/>
              </a:rPr>
              <a:t> a </a:t>
            </a:r>
            <a:r>
              <a:rPr lang="de-DE" dirty="0" err="1" smtClean="0">
                <a:sym typeface="Wingdings"/>
              </a:rPr>
              <a:t>good</a:t>
            </a:r>
            <a:r>
              <a:rPr lang="de-DE" dirty="0" smtClean="0">
                <a:sym typeface="Wingdings"/>
              </a:rPr>
              <a:t> film (</a:t>
            </a:r>
            <a:r>
              <a:rPr lang="de-DE" dirty="0" err="1" smtClean="0">
                <a:sym typeface="Wingdings"/>
              </a:rPr>
              <a:t>recently</a:t>
            </a:r>
            <a:r>
              <a:rPr lang="de-DE" dirty="0" smtClean="0">
                <a:sym typeface="Wingdings"/>
              </a:rPr>
              <a:t>).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r>
              <a:rPr lang="de-DE" b="1" dirty="0" err="1" smtClean="0"/>
              <a:t>Example</a:t>
            </a:r>
            <a:r>
              <a:rPr lang="de-DE" b="1" dirty="0" smtClean="0"/>
              <a:t> 4:</a:t>
            </a:r>
          </a:p>
          <a:p>
            <a:r>
              <a:rPr lang="de-DE" dirty="0" err="1" smtClean="0"/>
              <a:t>She</a:t>
            </a:r>
            <a:r>
              <a:rPr lang="de-DE" dirty="0" smtClean="0"/>
              <a:t> </a:t>
            </a:r>
            <a:r>
              <a:rPr lang="de-DE" dirty="0" err="1" smtClean="0"/>
              <a:t>told</a:t>
            </a:r>
            <a:r>
              <a:rPr lang="de-DE" dirty="0" smtClean="0"/>
              <a:t> </a:t>
            </a:r>
            <a:r>
              <a:rPr lang="de-DE" dirty="0" err="1" smtClean="0"/>
              <a:t>me</a:t>
            </a:r>
            <a:r>
              <a:rPr lang="de-DE" dirty="0" smtClean="0"/>
              <a:t> her </a:t>
            </a:r>
            <a:r>
              <a:rPr lang="de-DE" dirty="0" err="1" smtClean="0"/>
              <a:t>name</a:t>
            </a:r>
            <a:r>
              <a:rPr lang="de-DE" dirty="0" smtClean="0"/>
              <a:t>.</a:t>
            </a:r>
          </a:p>
          <a:p>
            <a:r>
              <a:rPr lang="de-DE" dirty="0" smtClean="0"/>
              <a:t>I </a:t>
            </a:r>
            <a:r>
              <a:rPr lang="de-DE" dirty="0" err="1" smtClean="0"/>
              <a:t>can‘t</a:t>
            </a:r>
            <a:r>
              <a:rPr lang="de-DE" dirty="0" smtClean="0"/>
              <a:t> </a:t>
            </a:r>
            <a:r>
              <a:rPr lang="de-DE" dirty="0" err="1" smtClean="0"/>
              <a:t>remember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now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>
                <a:sym typeface="Wingdings"/>
              </a:rPr>
              <a:t> I </a:t>
            </a:r>
            <a:r>
              <a:rPr lang="de-DE" u="sng" dirty="0" err="1" smtClean="0">
                <a:sym typeface="Wingdings"/>
              </a:rPr>
              <a:t>have</a:t>
            </a:r>
            <a:r>
              <a:rPr lang="de-DE" dirty="0" smtClean="0">
                <a:sym typeface="Wingdings"/>
              </a:rPr>
              <a:t> </a:t>
            </a:r>
            <a:r>
              <a:rPr lang="de-DE" u="sng" dirty="0" err="1" smtClean="0">
                <a:sym typeface="Wingdings"/>
              </a:rPr>
              <a:t>forgotten</a:t>
            </a:r>
            <a:r>
              <a:rPr lang="de-DE" dirty="0" smtClean="0">
                <a:sym typeface="Wingdings"/>
              </a:rPr>
              <a:t> her </a:t>
            </a:r>
            <a:r>
              <a:rPr lang="de-DE" dirty="0" err="1" smtClean="0">
                <a:sym typeface="Wingdings"/>
              </a:rPr>
              <a:t>name</a:t>
            </a:r>
            <a:r>
              <a:rPr lang="de-DE" dirty="0" smtClean="0">
                <a:sym typeface="Wingdings"/>
              </a:rPr>
              <a:t>.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 smtClean="0"/>
              <a:t>The </a:t>
            </a:r>
            <a:r>
              <a:rPr lang="de-DE" b="1" dirty="0" err="1" smtClean="0"/>
              <a:t>present</a:t>
            </a:r>
            <a:r>
              <a:rPr lang="de-DE" b="1" dirty="0" smtClean="0"/>
              <a:t> </a:t>
            </a:r>
            <a:r>
              <a:rPr lang="de-DE" b="1" dirty="0" err="1" smtClean="0"/>
              <a:t>perfect</a:t>
            </a:r>
            <a:endParaRPr lang="de-DE" b="1" dirty="0"/>
          </a:p>
        </p:txBody>
      </p:sp>
    </p:spTree>
    <p:extLst>
      <p:ext uri="{BB962C8B-B14F-4D97-AF65-F5344CB8AC3E}">
        <p14:creationId xmlns="" xmlns:p14="http://schemas.microsoft.com/office/powerpoint/2010/main" val="87130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51180875"/>
              </p:ext>
            </p:extLst>
          </p:nvPr>
        </p:nvGraphicFramePr>
        <p:xfrm>
          <a:off x="457200" y="3678382"/>
          <a:ext cx="8229600" cy="1463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17035"/>
                <a:gridCol w="3412565"/>
              </a:tblGrid>
              <a:tr h="482600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I/</a:t>
                      </a:r>
                      <a:r>
                        <a:rPr lang="de-DE" sz="2800" dirty="0" err="1" smtClean="0"/>
                        <a:t>we</a:t>
                      </a:r>
                      <a:r>
                        <a:rPr lang="de-DE" sz="2800" dirty="0" smtClean="0"/>
                        <a:t>/</a:t>
                      </a:r>
                      <a:r>
                        <a:rPr lang="de-DE" sz="2800" dirty="0" err="1" smtClean="0"/>
                        <a:t>they</a:t>
                      </a:r>
                      <a:r>
                        <a:rPr lang="de-DE" sz="2800" dirty="0" smtClean="0"/>
                        <a:t>/</a:t>
                      </a:r>
                      <a:r>
                        <a:rPr lang="de-DE" sz="2800" dirty="0" err="1" smtClean="0"/>
                        <a:t>you</a:t>
                      </a:r>
                      <a:r>
                        <a:rPr lang="de-DE" sz="2800" dirty="0" smtClean="0"/>
                        <a:t> </a:t>
                      </a:r>
                      <a:r>
                        <a:rPr lang="de-DE" sz="2800" b="1" dirty="0" err="1" smtClean="0"/>
                        <a:t>have</a:t>
                      </a:r>
                      <a:r>
                        <a:rPr lang="de-DE" sz="2800" b="0" dirty="0" smtClean="0"/>
                        <a:t> (= </a:t>
                      </a:r>
                      <a:r>
                        <a:rPr lang="de-DE" sz="2800" b="0" dirty="0" err="1" smtClean="0"/>
                        <a:t>I‘</a:t>
                      </a:r>
                      <a:r>
                        <a:rPr lang="de-DE" sz="2800" b="1" dirty="0" err="1" smtClean="0"/>
                        <a:t>ve</a:t>
                      </a:r>
                      <a:r>
                        <a:rPr lang="de-DE" sz="2800" b="0" dirty="0" smtClean="0"/>
                        <a:t> etc.)</a:t>
                      </a:r>
                      <a:endParaRPr lang="de-DE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de-DE" sz="600" b="1" dirty="0" smtClean="0"/>
                    </a:p>
                    <a:p>
                      <a:pPr algn="ctr"/>
                      <a:r>
                        <a:rPr lang="de-DE" sz="2400" b="1" dirty="0" smtClean="0"/>
                        <a:t>- </a:t>
                      </a:r>
                      <a:r>
                        <a:rPr lang="de-DE" sz="2400" b="1" dirty="0" err="1" smtClean="0"/>
                        <a:t>finished</a:t>
                      </a:r>
                      <a:r>
                        <a:rPr lang="de-DE" sz="2400" b="1" dirty="0" smtClean="0"/>
                        <a:t>,</a:t>
                      </a:r>
                      <a:r>
                        <a:rPr lang="de-DE" sz="2400" b="1" baseline="0" dirty="0" smtClean="0"/>
                        <a:t> </a:t>
                      </a:r>
                      <a:r>
                        <a:rPr lang="de-DE" sz="2400" b="1" dirty="0" smtClean="0"/>
                        <a:t>lost,</a:t>
                      </a:r>
                      <a:r>
                        <a:rPr lang="de-DE" sz="2400" b="1" baseline="0" dirty="0" smtClean="0"/>
                        <a:t> </a:t>
                      </a:r>
                      <a:r>
                        <a:rPr lang="de-DE" sz="2400" b="1" baseline="0" dirty="0" err="1" smtClean="0"/>
                        <a:t>cut</a:t>
                      </a:r>
                      <a:r>
                        <a:rPr lang="de-DE" sz="2400" b="1" baseline="0" dirty="0" smtClean="0"/>
                        <a:t>, </a:t>
                      </a:r>
                      <a:r>
                        <a:rPr lang="de-DE" sz="2400" b="1" dirty="0" smtClean="0"/>
                        <a:t>etc.</a:t>
                      </a:r>
                    </a:p>
                    <a:p>
                      <a:pPr algn="ctr"/>
                      <a:r>
                        <a:rPr lang="de-DE" sz="2400" b="1" dirty="0" smtClean="0"/>
                        <a:t>- </a:t>
                      </a:r>
                      <a:r>
                        <a:rPr lang="de-DE" sz="2400" b="1" dirty="0" err="1" smtClean="0"/>
                        <a:t>walked</a:t>
                      </a:r>
                      <a:r>
                        <a:rPr lang="de-DE" sz="2400" b="1" dirty="0" smtClean="0"/>
                        <a:t>, </a:t>
                      </a:r>
                      <a:r>
                        <a:rPr lang="de-DE" sz="2400" b="1" dirty="0" err="1" smtClean="0"/>
                        <a:t>talked</a:t>
                      </a:r>
                      <a:r>
                        <a:rPr lang="de-DE" sz="2400" b="1" dirty="0" smtClean="0"/>
                        <a:t>, etc.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2600">
                <a:tc>
                  <a:txBody>
                    <a:bodyPr/>
                    <a:lstStyle/>
                    <a:p>
                      <a:r>
                        <a:rPr lang="de-DE" sz="2800" dirty="0" smtClean="0"/>
                        <a:t>He/</a:t>
                      </a:r>
                      <a:r>
                        <a:rPr lang="de-DE" sz="2800" dirty="0" err="1" smtClean="0"/>
                        <a:t>she</a:t>
                      </a:r>
                      <a:r>
                        <a:rPr lang="de-DE" sz="2800" dirty="0" smtClean="0"/>
                        <a:t>/</a:t>
                      </a:r>
                      <a:r>
                        <a:rPr lang="de-DE" sz="2800" dirty="0" err="1" smtClean="0"/>
                        <a:t>it</a:t>
                      </a:r>
                      <a:r>
                        <a:rPr lang="de-DE" sz="2800" baseline="0" dirty="0" smtClean="0"/>
                        <a:t> </a:t>
                      </a:r>
                      <a:r>
                        <a:rPr lang="de-DE" sz="2800" b="1" baseline="0" dirty="0" err="1" smtClean="0"/>
                        <a:t>has</a:t>
                      </a:r>
                      <a:r>
                        <a:rPr lang="de-DE" sz="2800" b="1" baseline="0" dirty="0" smtClean="0"/>
                        <a:t> </a:t>
                      </a:r>
                      <a:r>
                        <a:rPr lang="de-DE" sz="2800" b="0" baseline="0" dirty="0" smtClean="0"/>
                        <a:t>(= </a:t>
                      </a:r>
                      <a:r>
                        <a:rPr lang="de-DE" sz="2800" b="0" baseline="0" dirty="0" err="1" smtClean="0"/>
                        <a:t>he</a:t>
                      </a:r>
                      <a:r>
                        <a:rPr lang="de-DE" sz="2800" b="1" baseline="0" dirty="0" err="1" smtClean="0"/>
                        <a:t>‘s</a:t>
                      </a:r>
                      <a:r>
                        <a:rPr lang="de-DE" sz="2800" b="0" baseline="0" dirty="0" smtClean="0"/>
                        <a:t> etc.)</a:t>
                      </a:r>
                      <a:endParaRPr lang="de-DE" sz="28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457200" y="5079999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charset="0"/>
              <a:buChar char="à"/>
            </a:pPr>
            <a:r>
              <a:rPr lang="de-DE" sz="2800" dirty="0" err="1">
                <a:sym typeface="Wingdings"/>
              </a:rPr>
              <a:t>p</a:t>
            </a:r>
            <a:r>
              <a:rPr lang="de-DE" sz="2800" dirty="0" err="1" smtClean="0">
                <a:sym typeface="Wingdings"/>
              </a:rPr>
              <a:t>erson</a:t>
            </a:r>
            <a:r>
              <a:rPr lang="de-DE" sz="2800" dirty="0" smtClean="0">
                <a:sym typeface="Wingdings"/>
              </a:rPr>
              <a:t> + </a:t>
            </a:r>
            <a:r>
              <a:rPr lang="de-DE" sz="2800" dirty="0" err="1" smtClean="0">
                <a:sym typeface="Wingdings"/>
              </a:rPr>
              <a:t>have</a:t>
            </a:r>
            <a:r>
              <a:rPr lang="de-DE" sz="2800" dirty="0" smtClean="0">
                <a:sym typeface="Wingdings"/>
              </a:rPr>
              <a:t>/</a:t>
            </a:r>
            <a:r>
              <a:rPr lang="de-DE" sz="2800" dirty="0" err="1" smtClean="0">
                <a:sym typeface="Wingdings"/>
              </a:rPr>
              <a:t>has</a:t>
            </a:r>
            <a:r>
              <a:rPr lang="de-DE" sz="2800" dirty="0" smtClean="0">
                <a:sym typeface="Wingdings"/>
              </a:rPr>
              <a:t> + </a:t>
            </a:r>
            <a:r>
              <a:rPr lang="de-DE" sz="2800" dirty="0" err="1" smtClean="0">
                <a:sym typeface="Wingdings"/>
              </a:rPr>
              <a:t>past</a:t>
            </a:r>
            <a:r>
              <a:rPr lang="de-DE" sz="2800" dirty="0" smtClean="0">
                <a:sym typeface="Wingdings"/>
              </a:rPr>
              <a:t> </a:t>
            </a:r>
            <a:r>
              <a:rPr lang="de-DE" sz="2800" dirty="0" err="1" smtClean="0">
                <a:sym typeface="Wingdings"/>
              </a:rPr>
              <a:t>participle</a:t>
            </a:r>
            <a:endParaRPr lang="de-DE" sz="2800" dirty="0" smtClean="0">
              <a:sym typeface="Wingdings"/>
            </a:endParaRPr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492" y="1761837"/>
            <a:ext cx="7315200" cy="1358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6063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b="1" dirty="0" err="1" smtClean="0"/>
              <a:t>Your</a:t>
            </a:r>
            <a:r>
              <a:rPr lang="de-CH" b="1" dirty="0" smtClean="0"/>
              <a:t> turn:</a:t>
            </a:r>
          </a:p>
          <a:p>
            <a:pPr lvl="1"/>
            <a:r>
              <a:rPr lang="de-CH" dirty="0" err="1" smtClean="0"/>
              <a:t>Grammar</a:t>
            </a:r>
            <a:r>
              <a:rPr lang="de-CH" dirty="0" smtClean="0"/>
              <a:t> Book Unit 6, p21, ex. 6.1-6.3</a:t>
            </a:r>
          </a:p>
          <a:p>
            <a:pPr lvl="1"/>
            <a:r>
              <a:rPr lang="de-CH" dirty="0" smtClean="0"/>
              <a:t>Murphy </a:t>
            </a:r>
            <a:r>
              <a:rPr lang="de-CH" dirty="0" err="1" smtClean="0"/>
              <a:t>Copies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The </a:t>
            </a:r>
            <a:r>
              <a:rPr lang="de-CH" dirty="0" err="1" smtClean="0"/>
              <a:t>present</a:t>
            </a:r>
            <a:r>
              <a:rPr lang="de-CH" dirty="0" smtClean="0"/>
              <a:t> </a:t>
            </a:r>
            <a:r>
              <a:rPr lang="de-CH" dirty="0" err="1" smtClean="0"/>
              <a:t>perfect</a:t>
            </a:r>
            <a:endParaRPr lang="de-CH" dirty="0"/>
          </a:p>
        </p:txBody>
      </p:sp>
    </p:spTree>
    <p:extLst>
      <p:ext uri="{BB962C8B-B14F-4D97-AF65-F5344CB8AC3E}">
        <p14:creationId xmlns="" xmlns:p14="http://schemas.microsoft.com/office/powerpoint/2010/main" val="2036973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/>
              <a:t>just</a:t>
            </a:r>
            <a:r>
              <a:rPr lang="en-GB" b="1" dirty="0" smtClean="0"/>
              <a:t> = </a:t>
            </a:r>
            <a:r>
              <a:rPr lang="en-GB" dirty="0" smtClean="0"/>
              <a:t>a short time ago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‘Are you hungry?’ – ‘No, I</a:t>
            </a:r>
            <a:r>
              <a:rPr lang="en-GB" b="1" dirty="0" smtClean="0"/>
              <a:t>’ve just eaten</a:t>
            </a:r>
            <a:r>
              <a:rPr lang="en-GB" dirty="0" smtClean="0"/>
              <a:t>.’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Hello. </a:t>
            </a:r>
            <a:r>
              <a:rPr lang="en-GB" b="1" dirty="0" smtClean="0"/>
              <a:t>Have</a:t>
            </a:r>
            <a:r>
              <a:rPr lang="en-GB" dirty="0" smtClean="0"/>
              <a:t> you </a:t>
            </a:r>
            <a:r>
              <a:rPr lang="en-GB" b="1" dirty="0" smtClean="0"/>
              <a:t>just arrived</a:t>
            </a:r>
            <a:r>
              <a:rPr lang="en-GB" dirty="0" smtClean="0"/>
              <a:t>?</a:t>
            </a:r>
          </a:p>
          <a:p>
            <a:pPr marL="0" indent="0">
              <a:buNone/>
            </a:pPr>
            <a:r>
              <a:rPr lang="en-GB" b="1" dirty="0" smtClean="0"/>
              <a:t>&gt; ‘</a:t>
            </a:r>
            <a:r>
              <a:rPr lang="en-GB" dirty="0" smtClean="0"/>
              <a:t>Is Paul here?’ – ‘No, he</a:t>
            </a:r>
            <a:r>
              <a:rPr lang="en-GB" b="1" dirty="0" smtClean="0"/>
              <a:t>’s just gone out</a:t>
            </a:r>
            <a:r>
              <a:rPr lang="en-GB" dirty="0" smtClean="0"/>
              <a:t>.’</a:t>
            </a:r>
            <a:endParaRPr lang="en-GB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Englisch Grundlagen, Present Perfect, Time Expressions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869323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/>
              <a:t>already</a:t>
            </a:r>
            <a:r>
              <a:rPr lang="en-GB" b="1" dirty="0" smtClean="0"/>
              <a:t> = </a:t>
            </a:r>
            <a:r>
              <a:rPr lang="en-GB" dirty="0" smtClean="0"/>
              <a:t>sooner than expected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I</a:t>
            </a:r>
            <a:r>
              <a:rPr lang="en-GB" b="1" dirty="0" smtClean="0"/>
              <a:t>’ve already paid</a:t>
            </a:r>
            <a:r>
              <a:rPr lang="en-GB" dirty="0" smtClean="0"/>
              <a:t> all the bills.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‘When is Paul leaving?’ – ‘He</a:t>
            </a:r>
            <a:r>
              <a:rPr lang="en-GB" b="1" dirty="0" smtClean="0"/>
              <a:t>’s already left</a:t>
            </a:r>
            <a:r>
              <a:rPr lang="en-GB" dirty="0" smtClean="0"/>
              <a:t>.’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We</a:t>
            </a:r>
            <a:r>
              <a:rPr lang="en-GB" b="1" dirty="0" smtClean="0"/>
              <a:t>’ve already done</a:t>
            </a:r>
            <a:r>
              <a:rPr lang="en-GB" dirty="0" smtClean="0"/>
              <a:t> our homework.</a:t>
            </a:r>
            <a:endParaRPr lang="en-GB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35293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/>
              <a:t>Yet</a:t>
            </a:r>
            <a:r>
              <a:rPr lang="en-GB" b="1" dirty="0" smtClean="0"/>
              <a:t> = </a:t>
            </a:r>
            <a:r>
              <a:rPr lang="en-GB" dirty="0" smtClean="0"/>
              <a:t>until now</a:t>
            </a:r>
          </a:p>
          <a:p>
            <a:pPr marL="0" indent="0">
              <a:buNone/>
            </a:pPr>
            <a:r>
              <a:rPr lang="en-GB" b="1" dirty="0" smtClean="0"/>
              <a:t>&gt; Has </a:t>
            </a:r>
            <a:r>
              <a:rPr lang="en-GB" dirty="0" smtClean="0"/>
              <a:t>it </a:t>
            </a:r>
            <a:r>
              <a:rPr lang="en-GB" b="1" dirty="0" smtClean="0"/>
              <a:t>stopped </a:t>
            </a:r>
            <a:r>
              <a:rPr lang="en-GB" dirty="0" smtClean="0"/>
              <a:t>raining </a:t>
            </a:r>
            <a:r>
              <a:rPr lang="en-GB" b="1" dirty="0" smtClean="0"/>
              <a:t>yet?</a:t>
            </a:r>
          </a:p>
          <a:p>
            <a:pPr marL="0" indent="0">
              <a:buNone/>
            </a:pPr>
            <a:r>
              <a:rPr lang="en-GB" b="1" dirty="0" smtClean="0"/>
              <a:t>&gt; </a:t>
            </a:r>
            <a:r>
              <a:rPr lang="en-GB" dirty="0" smtClean="0"/>
              <a:t>I </a:t>
            </a:r>
            <a:r>
              <a:rPr lang="en-GB" b="1" dirty="0" smtClean="0"/>
              <a:t>haven’t sent </a:t>
            </a:r>
            <a:r>
              <a:rPr lang="en-GB" dirty="0" smtClean="0"/>
              <a:t>the letter </a:t>
            </a:r>
            <a:r>
              <a:rPr lang="en-GB" b="1" dirty="0" smtClean="0"/>
              <a:t>yet.</a:t>
            </a:r>
          </a:p>
          <a:p>
            <a:pPr marL="0" indent="0">
              <a:buNone/>
            </a:pPr>
            <a:r>
              <a:rPr lang="en-GB" b="1" dirty="0" smtClean="0"/>
              <a:t>&gt;</a:t>
            </a:r>
            <a:r>
              <a:rPr lang="en-GB" dirty="0" smtClean="0"/>
              <a:t> ‘Is Paul back?’ – ‘No, he </a:t>
            </a:r>
            <a:r>
              <a:rPr lang="en-GB" b="1" dirty="0" smtClean="0"/>
              <a:t>hasn’t returned, yet</a:t>
            </a:r>
            <a:r>
              <a:rPr lang="en-GB" dirty="0" smtClean="0"/>
              <a:t>.’</a:t>
            </a:r>
            <a:endParaRPr lang="en-GB" b="1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08D96-5C6D-7F4C-8CBD-D6BC85AE3150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The </a:t>
            </a:r>
            <a:r>
              <a:rPr lang="de-DE" b="1" dirty="0" err="1"/>
              <a:t>present</a:t>
            </a:r>
            <a:r>
              <a:rPr lang="de-DE" b="1" dirty="0"/>
              <a:t> </a:t>
            </a:r>
            <a:r>
              <a:rPr lang="de-DE" b="1" dirty="0" err="1"/>
              <a:t>perfect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5818909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3318937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</TotalTime>
  <Words>846</Words>
  <Application>Microsoft Macintosh PowerPoint</Application>
  <PresentationFormat>On-screen Show (4:3)</PresentationFormat>
  <Paragraphs>144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ENGLISH GRAMMAR</vt:lpstr>
      <vt:lpstr>Slide 1</vt:lpstr>
      <vt:lpstr>The present perfect (U1&amp;2)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The present perfect</vt:lpstr>
      <vt:lpstr>Present perfect or past?</vt:lpstr>
      <vt:lpstr>Present perfect or past? (2)</vt:lpstr>
      <vt:lpstr>Present perfect or past? (3)</vt:lpstr>
      <vt:lpstr>Present perfect or past?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Philipp Brunner</dc:creator>
  <cp:lastModifiedBy>Windows User</cp:lastModifiedBy>
  <cp:revision>38</cp:revision>
  <dcterms:created xsi:type="dcterms:W3CDTF">2014-12-12T07:25:03Z</dcterms:created>
  <dcterms:modified xsi:type="dcterms:W3CDTF">2020-08-01T15:42:51Z</dcterms:modified>
</cp:coreProperties>
</file>