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75" r:id="rId6"/>
    <p:sldId id="279" r:id="rId7"/>
    <p:sldId id="276" r:id="rId8"/>
    <p:sldId id="277" r:id="rId9"/>
    <p:sldId id="261" r:id="rId10"/>
    <p:sldId id="278" r:id="rId11"/>
    <p:sldId id="269" r:id="rId12"/>
    <p:sldId id="268" r:id="rId13"/>
    <p:sldId id="262" r:id="rId14"/>
    <p:sldId id="270" r:id="rId15"/>
    <p:sldId id="266" r:id="rId16"/>
    <p:sldId id="273" r:id="rId17"/>
    <p:sldId id="272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hi.wikipedia.org/wiki/%E0%A5%A7%E0%A5%A6_%E0%A4%A6%E0%A4%BF%E0%A4%B8%E0%A4%AE%E0%A5%8D%E0%A4%AC%E0%A4%B0" TargetMode="External"/><Relationship Id="rId2" Type="http://schemas.openxmlformats.org/officeDocument/2006/relationships/hyperlink" Target="http://rishabha.wikispaces.com/Nirala+Jayanti+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i.wikipedia.org/wiki/%E0%A4%A8%E0%A4%A8%E0%A5%8D%E0%A4%A6%E0%A4%95%E0%A4%BF%E0%A4%B6%E0%A5%8B%E0%A4%B0_%E0%A4%A8%E0%A4%B5%E0%A4%B2" TargetMode="External"/><Relationship Id="rId5" Type="http://schemas.openxmlformats.org/officeDocument/2006/relationships/hyperlink" Target="https://hi.wikipedia.org/wiki/%E0%A4%B8%E0%A4%B9%E0%A4%BE%E0%A4%AF%E0%A4%A4%E0%A4%BE:%E0%A4%B8%E0%A5%80%E0%A4%8F%E0%A4%B81_%E0%A4%A4%E0%A5%8D%E0%A4%B0%E0%A5%81%E0%A4%9F%E0%A4%BF%E0%A4%AF%E0%A4%BE%E0%A4%81" TargetMode="External"/><Relationship Id="rId4" Type="http://schemas.openxmlformats.org/officeDocument/2006/relationships/hyperlink" Target="https://hi.wikipedia.org/wiki/%E0%A5%A8%E0%A5%A6%E0%A5%A6%E0%A5%AE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hi.wikipedia.org/wiki/%E0%A4%AC%E0%A4%BE%E0%A4%82%E0%A4%97%E0%A5%8D%E0%A4%B2%E0%A4%BE" TargetMode="External"/><Relationship Id="rId3" Type="http://schemas.openxmlformats.org/officeDocument/2006/relationships/hyperlink" Target="https://hi.wikipedia.org/wiki/%E0%A5%A7%E0%A5%AB_%E0%A4%85%E0%A4%95%E0%A5%8D%E0%A4%9F%E0%A5%82%E0%A4%AC%E0%A4%B0" TargetMode="External"/><Relationship Id="rId7" Type="http://schemas.openxmlformats.org/officeDocument/2006/relationships/hyperlink" Target="https://hi.wikipedia.org/wiki/%E0%A4%B8%E0%A4%82%E0%A4%B8%E0%A5%8D%E0%A4%95%E0%A5%83%E0%A4%A4" TargetMode="External"/><Relationship Id="rId2" Type="http://schemas.openxmlformats.org/officeDocument/2006/relationships/hyperlink" Target="https://hi.wikipedia.org/wiki/%E0%A5%A8%E0%A5%A7_%E0%A4%AB%E0%A4%B0%E0%A4%B5%E0%A4%B0%E0%A5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i.wikipedia.org/wiki/%E0%A4%B9%E0%A4%BF%E0%A4%A8%E0%A5%8D%E0%A4%A6%E0%A5%80" TargetMode="External"/><Relationship Id="rId5" Type="http://schemas.openxmlformats.org/officeDocument/2006/relationships/hyperlink" Target="https://hi.wikipedia.org/wiki/%E0%A4%89%E0%A4%A8%E0%A5%8D%E0%A4%A8%E0%A4%BE%E0%A4%B5" TargetMode="External"/><Relationship Id="rId4" Type="http://schemas.openxmlformats.org/officeDocument/2006/relationships/hyperlink" Target="https://hi.wikipedia.org/wiki/%E0%A4%9B%E0%A4%BE%E0%A4%AF%E0%A4%BE%E0%A4%B5%E0%A4%BE%E0%A4%A6%E0%A5%80_%E0%A4%AF%E0%A5%81%E0%A4%97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hi.wikipedia.org/wiki/%E0%A4%87%E0%A4%B2%E0%A4%BE%E0%A4%B9%E0%A4%BE%E0%A4%AC%E0%A4%BE%E0%A4%A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hi.wikipedia.org/wiki/%E0%A4%85%E0%A4%B0%E0%A5%8D%E0%A4%9A%E0%A4%A8%E0%A4%BE" TargetMode="External"/><Relationship Id="rId13" Type="http://schemas.openxmlformats.org/officeDocument/2006/relationships/hyperlink" Target="https://hi.wikipedia.org/wiki/%E0%A4%A8%E0%A4%BF%E0%A4%B0%E0%A5%81%E0%A4%AA%E0%A4%AE%E0%A4%BE" TargetMode="External"/><Relationship Id="rId18" Type="http://schemas.openxmlformats.org/officeDocument/2006/relationships/hyperlink" Target="https://hi.wikipedia.org/wiki/%E0%A4%B8%E0%A5%81%E0%A4%95%E0%A5%81%E0%A4%B2_%E0%A4%95%E0%A5%80_%E0%A4%AC%E0%A5%80%E0%A4%B5%E0%A5%80" TargetMode="External"/><Relationship Id="rId3" Type="http://schemas.openxmlformats.org/officeDocument/2006/relationships/hyperlink" Target="https://hi.wikipedia.org/wiki/%E0%A4%AA%E0%A4%B0%E0%A4%BF%E0%A4%AE%E0%A4%B2" TargetMode="External"/><Relationship Id="rId21" Type="http://schemas.openxmlformats.org/officeDocument/2006/relationships/hyperlink" Target="https://hi.wikipedia.org/wiki/%E0%A4%B0%E0%A4%B5%E0%A5%80%E0%A4%A8%E0%A5%8D%E0%A4%A6%E0%A5%8D%E0%A4%B0_%E0%A4%95%E0%A4%B5%E0%A4%BF%E0%A4%A4%E0%A4%BE_%E0%A4%95%E0%A4%BE%E0%A4%A8%E0%A4%A8" TargetMode="External"/><Relationship Id="rId7" Type="http://schemas.openxmlformats.org/officeDocument/2006/relationships/hyperlink" Target="https://hi.wikipedia.org/wiki/%E0%A4%95%E0%A5%81%E0%A4%95%E0%A5%81%E0%A4%B0%E0%A4%AE%E0%A5%81%E0%A4%A4%E0%A5%8D%E0%A4%A4%E0%A4%BE" TargetMode="External"/><Relationship Id="rId12" Type="http://schemas.openxmlformats.org/officeDocument/2006/relationships/hyperlink" Target="https://hi.wikipedia.org/wiki/%E0%A4%AA%E0%A5%8D%E0%A4%B0%E0%A4%AD%E0%A4%BE%E0%A4%B5%E0%A4%A4%E0%A5%80" TargetMode="External"/><Relationship Id="rId17" Type="http://schemas.openxmlformats.org/officeDocument/2006/relationships/hyperlink" Target="https://hi.wikipedia.org/wiki/%E0%A4%B8%E0%A4%96%E0%A5%80" TargetMode="External"/><Relationship Id="rId25" Type="http://schemas.openxmlformats.org/officeDocument/2006/relationships/hyperlink" Target="https://hi.wikipedia.org/wiki/%E0%A4%9A%E0%A4%AF%E0%A4%A8_%E0%A4%A8%E0%A4%BF%E0%A4%AC%E0%A4%82%E0%A4%A7_%E0%A4%B8%E0%A4%82%E0%A4%97%E0%A5%8D%E0%A4%B0%E0%A4%B9" TargetMode="External"/><Relationship Id="rId2" Type="http://schemas.openxmlformats.org/officeDocument/2006/relationships/hyperlink" Target="https://hi.wikipedia.org/wiki/%E0%A4%85%E0%A4%A8%E0%A4%BE%E0%A4%AE%E0%A4%BF%E0%A4%95%E0%A4%BE" TargetMode="External"/><Relationship Id="rId16" Type="http://schemas.openxmlformats.org/officeDocument/2006/relationships/hyperlink" Target="https://hi.wikipedia.org/wiki/%E0%A4%B2%E0%A4%BF%E0%A4%B2%E0%A5%80" TargetMode="External"/><Relationship Id="rId20" Type="http://schemas.openxmlformats.org/officeDocument/2006/relationships/hyperlink" Target="https://hi.wikipedia.org/wiki/%E0%A4%A6%E0%A5%87%E0%A4%B5%E0%A5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i.wikipedia.org/wiki/%E0%A4%A4%E0%A5%81%E0%A4%B2%E0%A4%B8%E0%A5%80%E0%A4%A6%E0%A4%BE%E0%A4%B8" TargetMode="External"/><Relationship Id="rId11" Type="http://schemas.openxmlformats.org/officeDocument/2006/relationships/hyperlink" Target="https://hi.wikipedia.org/wiki/%E0%A4%85%E0%A4%B2%E0%A4%95%E0%A4%BE" TargetMode="External"/><Relationship Id="rId24" Type="http://schemas.openxmlformats.org/officeDocument/2006/relationships/hyperlink" Target="https://hi.wikipedia.org/wiki/%E0%A4%9A%E0%A4%BE%E0%A4%AC%E0%A5%81%E0%A4%95" TargetMode="External"/><Relationship Id="rId5" Type="http://schemas.openxmlformats.org/officeDocument/2006/relationships/hyperlink" Target="https://hi.wikipedia.org/wiki/%E0%A4%85%E0%A4%A8%E0%A4%BE%E0%A4%AE%E0%A4%BF%E0%A4%95%E0%A4%BE_(%E0%A4%A6%E0%A5%8D%E0%A4%B5%E0%A4%BF%E0%A4%A4%E0%A5%80%E0%A4%AF)" TargetMode="External"/><Relationship Id="rId15" Type="http://schemas.openxmlformats.org/officeDocument/2006/relationships/hyperlink" Target="https://hi.wikipedia.org/wiki/%E0%A4%AC%E0%A4%BF%E0%A4%B2%E0%A5%8D%E0%A4%B2%E0%A5%87%E0%A4%B8%E0%A5%81%E0%A4%B0_%E0%A4%AC%E0%A4%95%E0%A4%B0%E0%A4%BF%E0%A4%B9%E0%A4%BE" TargetMode="External"/><Relationship Id="rId23" Type="http://schemas.openxmlformats.org/officeDocument/2006/relationships/hyperlink" Target="https://hi.wikipedia.org/wiki/%E0%A4%AA%E0%A5%8D%E0%A4%B0%E0%A4%AC%E0%A4%82%E0%A4%A7_%E0%A4%AA%E0%A5%8D%E0%A4%B0%E0%A4%A4%E0%A4%BF%E0%A4%AE%E0%A4%BE" TargetMode="External"/><Relationship Id="rId10" Type="http://schemas.openxmlformats.org/officeDocument/2006/relationships/hyperlink" Target="https://hi.wikipedia.org/wiki/%E0%A4%85%E0%A4%AA%E0%A5%8D%E0%A4%B8%E0%A4%B0%E0%A4%BE" TargetMode="External"/><Relationship Id="rId19" Type="http://schemas.openxmlformats.org/officeDocument/2006/relationships/hyperlink" Target="https://hi.wikipedia.org/wiki/%E0%A4%9A%E0%A4%A4%E0%A5%81%E0%A4%B0%E0%A5%80_%E0%A4%9A%E0%A4%AE%E0%A4%BE%E0%A4%B0" TargetMode="External"/><Relationship Id="rId4" Type="http://schemas.openxmlformats.org/officeDocument/2006/relationships/hyperlink" Target="https://hi.wikipedia.org/wiki/%E0%A4%97%E0%A5%80%E0%A4%A4%E0%A4%BF%E0%A4%95%E0%A4%BE" TargetMode="External"/><Relationship Id="rId9" Type="http://schemas.openxmlformats.org/officeDocument/2006/relationships/hyperlink" Target="https://hi.wikipedia.org/wiki/%E0%A4%86%E0%A4%B0%E0%A4%BE%E0%A4%A7%E0%A4%A8%E0%A4%BE" TargetMode="External"/><Relationship Id="rId14" Type="http://schemas.openxmlformats.org/officeDocument/2006/relationships/hyperlink" Target="https://hi.wikipedia.org/wiki/%E0%A4%95%E0%A5%81%E0%A4%B2%E0%A5%8D%E0%A4%B2%E0%A5%80_%E0%A4%AD%E0%A4%BE%E0%A4%9F" TargetMode="External"/><Relationship Id="rId22" Type="http://schemas.openxmlformats.org/officeDocument/2006/relationships/hyperlink" Target="https://hi.wikipedia.org/wiki/%E0%A4%AA%E0%A5%8D%E0%A4%B0%E0%A4%AC%E0%A4%82%E0%A4%A7_%E0%A4%AA%E0%A4%A6%E0%A5%8D%E0%A4%A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i-IN" dirty="0" smtClean="0"/>
              <a:t>तोड़ती</a:t>
            </a:r>
            <a:r>
              <a:rPr lang="en-IN" dirty="0" smtClean="0"/>
              <a:t> </a:t>
            </a:r>
            <a:r>
              <a:rPr lang="hi-IN" dirty="0" smtClean="0"/>
              <a:t>पत्थर</a:t>
            </a:r>
            <a:r>
              <a:rPr lang="en-IN" dirty="0" smtClean="0"/>
              <a:t> </a:t>
            </a:r>
            <a:r>
              <a:rPr lang="hi-IN" dirty="0" smtClean="0"/>
              <a:t> </a:t>
            </a:r>
            <a:br>
              <a:rPr lang="hi-IN" dirty="0" smtClean="0"/>
            </a:br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/>
            </a:r>
            <a:br>
              <a:rPr lang="hi-IN" dirty="0" smtClean="0"/>
            </a:br>
            <a:endParaRPr lang="hi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</p:txBody>
      </p:sp>
      <p:pic>
        <p:nvPicPr>
          <p:cNvPr id="5" name="Picture 4" descr="Related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667000"/>
            <a:ext cx="3365500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i-IN" dirty="0" smtClean="0"/>
              <a:t>गुरु हथौड़ा हाथ,</a:t>
            </a:r>
          </a:p>
          <a:p>
            <a:pPr>
              <a:buNone/>
            </a:pPr>
            <a:r>
              <a:rPr lang="hi-IN" dirty="0" smtClean="0"/>
              <a:t>करती बार - बार प्रहार ;</a:t>
            </a:r>
            <a:endParaRPr lang="en-US" dirty="0" smtClean="0"/>
          </a:p>
          <a:p>
            <a:pPr>
              <a:buNone/>
            </a:pPr>
            <a:r>
              <a:rPr lang="hi-IN" dirty="0" smtClean="0"/>
              <a:t>सामने तरु- मालिका अट्टालिका प्रकार |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r>
              <a:rPr lang="hi-IN" dirty="0" smtClean="0"/>
              <a:t>आर्थिक , सामजिक विषमता का शिकार स्त्री। 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i-IN" dirty="0" smtClean="0"/>
              <a:t>चढ़ रही थी धूप ;</a:t>
            </a:r>
          </a:p>
          <a:p>
            <a:pPr>
              <a:buNone/>
            </a:pPr>
            <a:r>
              <a:rPr lang="hi-IN" dirty="0" smtClean="0"/>
              <a:t>गर्मियों के दिन,</a:t>
            </a:r>
          </a:p>
          <a:p>
            <a:pPr>
              <a:buNone/>
            </a:pPr>
            <a:r>
              <a:rPr lang="hi-IN" dirty="0" smtClean="0"/>
              <a:t>दिवा का तमतमाता रूप,</a:t>
            </a:r>
          </a:p>
          <a:p>
            <a:pPr>
              <a:buNone/>
            </a:pPr>
            <a:r>
              <a:rPr lang="hi-IN" dirty="0" smtClean="0"/>
              <a:t>उठी झुलसाती हुई लू,</a:t>
            </a:r>
          </a:p>
          <a:p>
            <a:pPr>
              <a:buNone/>
            </a:pPr>
            <a:r>
              <a:rPr lang="hi-IN" dirty="0" smtClean="0"/>
              <a:t>रुई ज्यों जलती हुई भू,</a:t>
            </a:r>
          </a:p>
          <a:p>
            <a:pPr>
              <a:buNone/>
            </a:pPr>
            <a:r>
              <a:rPr lang="hi-IN" dirty="0" smtClean="0"/>
              <a:t>गर्द चिनगी छा गई;</a:t>
            </a:r>
            <a:endParaRPr lang="en-IN" dirty="0" smtClean="0"/>
          </a:p>
          <a:p>
            <a:pPr>
              <a:buNone/>
            </a:pPr>
            <a:r>
              <a:rPr lang="hi-IN" dirty="0" smtClean="0"/>
              <a:t>प्रायः हुई दोपहर - </a:t>
            </a:r>
          </a:p>
          <a:p>
            <a:pPr>
              <a:buNone/>
            </a:pPr>
            <a:r>
              <a:rPr lang="hi-IN" dirty="0" smtClean="0"/>
              <a:t>वह तोड़ती पत्थर। 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</a:t>
            </a:r>
            <a:r>
              <a:rPr lang="en-IN" dirty="0" smtClean="0"/>
              <a:t> </a:t>
            </a:r>
            <a:r>
              <a:rPr lang="hi-IN" dirty="0" smtClean="0"/>
              <a:t> </a:t>
            </a:r>
            <a:br>
              <a:rPr lang="hi-IN" dirty="0" smtClean="0"/>
            </a:br>
            <a:r>
              <a:rPr lang="en-US" dirty="0" smtClean="0"/>
              <a:t> </a:t>
            </a:r>
            <a:r>
              <a:rPr lang="hi-IN" dirty="0" smtClean="0"/>
              <a:t>प्राकृतिक विषमता का शिकार स्त्री। 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वह जिस पेड़ नीचे पत्तर तोड़ रही है वह छायादार भी नहीं है अर्थात वह खुली धुप में बैठी थी।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hi-IN" dirty="0" smtClean="0"/>
              <a:t> सारी जमीन रुई की भांति तप रही थी। धूप में  उस के शरीर को धूलि के कण चिंगारे की तरह जमा हो गए। </a:t>
            </a:r>
            <a:endParaRPr lang="en-IN" dirty="0" smtClean="0"/>
          </a:p>
          <a:p>
            <a:r>
              <a:rPr lang="hi-IN" dirty="0" smtClean="0"/>
              <a:t>दोपहर  भी होगयी लेकिन वह अपने काम में मस्त है , गर्मियों के दिन थे और चारोंओर लू चल रही थी।</a:t>
            </a:r>
            <a:endParaRPr lang="en-US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    </a:t>
            </a:r>
            <a:r>
              <a:rPr lang="hi-IN" b="0" dirty="0" smtClean="0"/>
              <a:t>भाव 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i-IN" dirty="0" smtClean="0"/>
              <a:t>देखा मिझे उस दृष्टि से,</a:t>
            </a:r>
          </a:p>
          <a:p>
            <a:pPr>
              <a:buNone/>
            </a:pPr>
            <a:r>
              <a:rPr lang="hi-IN" dirty="0" smtClean="0"/>
              <a:t>जो मार खा रोई नहीं;</a:t>
            </a:r>
          </a:p>
          <a:p>
            <a:pPr>
              <a:buNone/>
            </a:pPr>
            <a:r>
              <a:rPr lang="hi-IN" dirty="0" smtClean="0"/>
              <a:t>सजा सहम सितार,</a:t>
            </a:r>
          </a:p>
          <a:p>
            <a:pPr>
              <a:buNone/>
            </a:pPr>
            <a:r>
              <a:rPr lang="hi-IN" dirty="0" smtClean="0"/>
              <a:t>सुनी मैन वह नहीं जो थी सुनी झंकार। 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hi-IN" dirty="0" smtClean="0"/>
              <a:t>एक छन के बाद वह कॉपी सुघर,</a:t>
            </a:r>
          </a:p>
          <a:p>
            <a:pPr>
              <a:buNone/>
            </a:pPr>
            <a:r>
              <a:rPr lang="hi-IN" dirty="0" smtClean="0"/>
              <a:t>ढुलक माथे से गिर सीकर,</a:t>
            </a:r>
            <a:endParaRPr lang="en-IN" dirty="0" smtClean="0"/>
          </a:p>
          <a:p>
            <a:pPr>
              <a:buNone/>
            </a:pPr>
            <a:endParaRPr lang="hi-IN" dirty="0" smtClean="0"/>
          </a:p>
          <a:p>
            <a:pPr>
              <a:buNone/>
            </a:pPr>
            <a:r>
              <a:rPr lang="hi-IN" dirty="0" smtClean="0"/>
              <a:t>लीन होता कर्म में फिर ज्यों कहा -</a:t>
            </a:r>
          </a:p>
          <a:p>
            <a:pPr>
              <a:buNone/>
            </a:pPr>
            <a:r>
              <a:rPr lang="hi-IN" dirty="0" smtClean="0"/>
              <a:t> " मैं तोड़ती पत्थर। "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hi-IN" dirty="0" smtClean="0"/>
              <a:t>स्त्री की विवशता </a:t>
            </a:r>
            <a:r>
              <a:rPr lang="en-US" dirty="0" smtClean="0"/>
              <a:t>, </a:t>
            </a:r>
            <a:r>
              <a:rPr lang="hi-IN" dirty="0" smtClean="0"/>
              <a:t>मूक वेदना  का वर्णन ।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i-IN" dirty="0" smtClean="0"/>
              <a:t> 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सड़क के उस पार बाग - भागीचे है और शानदार भवन भी है  जिस के निर्माण में वह भागीदार है लेकिन उस में सिर्फ प्रवेश भी नहीं है।  </a:t>
            </a:r>
            <a:endParaRPr lang="en-US" dirty="0" smtClean="0"/>
          </a:p>
          <a:p>
            <a:r>
              <a:rPr lang="hi-IN" dirty="0" smtClean="0"/>
              <a:t>केवल उन  श्रम जीवियों कष्ट  लूटी हो रही है, लेकिन वह असंतुष्ट नहीं है।  </a:t>
            </a:r>
            <a:endParaRPr lang="en-US" dirty="0" smtClean="0"/>
          </a:p>
          <a:p>
            <a:r>
              <a:rPr lang="hi-IN" dirty="0" smtClean="0"/>
              <a:t>वे अपने श्रम के बल पर आत्म विश्वास  से जीवन निर्वाह करते हैं। श्रम के सौंदर्य का  वह साकार रूप है। 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</a:t>
            </a:r>
            <a:r>
              <a:rPr lang="hi-IN" b="0" dirty="0" smtClean="0"/>
              <a:t>भाव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hi-IN" dirty="0" smtClean="0"/>
              <a:t>देखा मिझे उस दृष्टि से,</a:t>
            </a:r>
          </a:p>
          <a:p>
            <a:pPr>
              <a:buNone/>
            </a:pPr>
            <a:r>
              <a:rPr lang="hi-IN" dirty="0" smtClean="0"/>
              <a:t>जो मार खा रोई नहीं;</a:t>
            </a:r>
          </a:p>
          <a:p>
            <a:pPr>
              <a:buNone/>
            </a:pPr>
            <a:r>
              <a:rPr lang="hi-IN" dirty="0" smtClean="0"/>
              <a:t>सजा सहम सितार,</a:t>
            </a:r>
          </a:p>
          <a:p>
            <a:pPr>
              <a:buNone/>
            </a:pPr>
            <a:r>
              <a:rPr lang="hi-IN" dirty="0" smtClean="0"/>
              <a:t>सुनी मैन वह नहीं जो थी सुनी झंकार। 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hi-IN" dirty="0" smtClean="0"/>
              <a:t>एक छन के बाद वह कॉपी सुघर,</a:t>
            </a:r>
          </a:p>
          <a:p>
            <a:pPr>
              <a:buNone/>
            </a:pPr>
            <a:r>
              <a:rPr lang="hi-IN" dirty="0" smtClean="0"/>
              <a:t>ढुलक माथे से गिर सीकर,</a:t>
            </a:r>
            <a:endParaRPr lang="en-IN" dirty="0" smtClean="0"/>
          </a:p>
          <a:p>
            <a:pPr>
              <a:buNone/>
            </a:pPr>
            <a:endParaRPr lang="hi-IN" dirty="0" smtClean="0"/>
          </a:p>
          <a:p>
            <a:pPr>
              <a:buNone/>
            </a:pPr>
            <a:r>
              <a:rPr lang="hi-IN" dirty="0" smtClean="0"/>
              <a:t>लीन होता कर्म में फिर ज्यों कहा -</a:t>
            </a:r>
          </a:p>
          <a:p>
            <a:pPr>
              <a:buNone/>
            </a:pPr>
            <a:r>
              <a:rPr lang="hi-IN" dirty="0" smtClean="0"/>
              <a:t> " मैं तोड़ती पत्थर। "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hi-IN" dirty="0" smtClean="0"/>
              <a:t>तोड़ती</a:t>
            </a:r>
            <a:r>
              <a:rPr lang="en-US" dirty="0" smtClean="0"/>
              <a:t> </a:t>
            </a:r>
            <a:r>
              <a:rPr lang="hi-IN" dirty="0" smtClean="0"/>
              <a:t>पत्थर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i-IN" dirty="0" smtClean="0"/>
              <a:t>सन्दर्भ त्रुटि:का गलत प्रयोग</a:t>
            </a:r>
            <a:r>
              <a:rPr lang="en-IN" dirty="0" smtClean="0"/>
              <a:t>;</a:t>
            </a:r>
            <a:r>
              <a:rPr lang="hi-IN" dirty="0" smtClean="0"/>
              <a:t> स नाम के संदर्भ में जानकारी नहीं है। </a:t>
            </a:r>
            <a:endParaRPr lang="en-IN" dirty="0" smtClean="0"/>
          </a:p>
          <a:p>
            <a:r>
              <a:rPr lang="en-IN" i="1" u="sng" dirty="0" smtClean="0">
                <a:hlinkClick r:id="rId2"/>
              </a:rPr>
              <a:t>"</a:t>
            </a:r>
            <a:r>
              <a:rPr lang="hi-IN" i="1" u="sng" dirty="0" smtClean="0">
                <a:hlinkClick r:id="rId2"/>
              </a:rPr>
              <a:t>निराला जयंती"</a:t>
            </a:r>
            <a:r>
              <a:rPr lang="en-IN" i="1" dirty="0" smtClean="0"/>
              <a:t>. </a:t>
            </a:r>
            <a:r>
              <a:rPr lang="hi-IN" i="1" dirty="0" smtClean="0"/>
              <a:t>ऋषभ</a:t>
            </a:r>
            <a:r>
              <a:rPr lang="en-IN" i="1" dirty="0" smtClean="0"/>
              <a:t>. </a:t>
            </a:r>
            <a:r>
              <a:rPr lang="hi-IN" i="1" dirty="0" smtClean="0"/>
              <a:t>अभिगमन तिथि </a:t>
            </a:r>
            <a:r>
              <a:rPr lang="hi-IN" i="1" u="sng" dirty="0" smtClean="0">
                <a:hlinkClick r:id="rId3" tooltip="१० दिसम्बर"/>
              </a:rPr>
              <a:t>१० दिसम्बर</a:t>
            </a:r>
            <a:r>
              <a:rPr lang="en-IN" i="1" dirty="0" smtClean="0"/>
              <a:t> </a:t>
            </a:r>
            <a:r>
              <a:rPr lang="hi-IN" i="1" u="sng" dirty="0" smtClean="0">
                <a:hlinkClick r:id="rId4" tooltip="२००८"/>
              </a:rPr>
              <a:t>२००८</a:t>
            </a:r>
            <a:r>
              <a:rPr lang="en-IN" dirty="0" smtClean="0"/>
              <a:t> </a:t>
            </a:r>
            <a:r>
              <a:rPr lang="hi-IN" dirty="0" smtClean="0"/>
              <a:t>में तिथि प्राचल का मान जाँचें (</a:t>
            </a:r>
            <a:r>
              <a:rPr lang="hi-IN" u="sng" dirty="0" smtClean="0">
                <a:hlinkClick r:id="rId5" tooltip="सहायता:सीएस1 त्रुटियाँ"/>
              </a:rPr>
              <a:t>मदद</a:t>
            </a:r>
            <a:r>
              <a:rPr lang="en-IN" dirty="0" smtClean="0"/>
              <a:t>) </a:t>
            </a:r>
          </a:p>
          <a:p>
            <a:r>
              <a:rPr lang="hi-IN" dirty="0" smtClean="0"/>
              <a:t>हिन्दी साहित्य कोश भाग-२(नामवाची शब्दावली) </a:t>
            </a:r>
            <a:endParaRPr lang="en-IN" dirty="0" smtClean="0"/>
          </a:p>
          <a:p>
            <a:r>
              <a:rPr lang="en-IN" dirty="0" smtClean="0"/>
              <a:t> </a:t>
            </a:r>
            <a:r>
              <a:rPr lang="hi-IN" dirty="0" smtClean="0"/>
              <a:t>निराला की साहित्य साधना</a:t>
            </a:r>
            <a:r>
              <a:rPr lang="en-IN" dirty="0" smtClean="0"/>
              <a:t>, </a:t>
            </a:r>
            <a:r>
              <a:rPr lang="hi-IN" dirty="0" smtClean="0"/>
              <a:t>प्रथम खण्ड (जीवन चरित)</a:t>
            </a:r>
            <a:r>
              <a:rPr lang="en-IN" dirty="0" smtClean="0"/>
              <a:t>, </a:t>
            </a:r>
            <a:r>
              <a:rPr lang="hi-IN" dirty="0" smtClean="0"/>
              <a:t>रामविलास शर्मा</a:t>
            </a:r>
            <a:r>
              <a:rPr lang="en-IN" dirty="0" smtClean="0"/>
              <a:t>, </a:t>
            </a:r>
            <a:r>
              <a:rPr lang="hi-IN" dirty="0" smtClean="0"/>
              <a:t>राजकमल प्रकाशन प्रा०लि०</a:t>
            </a:r>
            <a:r>
              <a:rPr lang="en-IN" dirty="0" smtClean="0"/>
              <a:t>, </a:t>
            </a:r>
            <a:r>
              <a:rPr lang="hi-IN" dirty="0" smtClean="0"/>
              <a:t>नयी दिल्ली</a:t>
            </a:r>
            <a:r>
              <a:rPr lang="en-IN" dirty="0" smtClean="0"/>
              <a:t>, </a:t>
            </a:r>
            <a:r>
              <a:rPr lang="hi-IN" dirty="0" smtClean="0"/>
              <a:t>संस्करण-</a:t>
            </a:r>
            <a:r>
              <a:rPr lang="en-IN" dirty="0" smtClean="0"/>
              <a:t>2002, </a:t>
            </a:r>
            <a:r>
              <a:rPr lang="hi-IN" dirty="0" smtClean="0"/>
              <a:t>पृ०-</a:t>
            </a:r>
            <a:r>
              <a:rPr lang="en-IN" dirty="0" smtClean="0"/>
              <a:t>39-40. </a:t>
            </a:r>
          </a:p>
          <a:p>
            <a:r>
              <a:rPr lang="en-IN" dirty="0" smtClean="0"/>
              <a:t> </a:t>
            </a:r>
            <a:r>
              <a:rPr lang="hi-IN" dirty="0" smtClean="0"/>
              <a:t>निराला रचनावली</a:t>
            </a:r>
            <a:r>
              <a:rPr lang="en-IN" dirty="0" smtClean="0"/>
              <a:t>, </a:t>
            </a:r>
            <a:r>
              <a:rPr lang="hi-IN" dirty="0" smtClean="0"/>
              <a:t>खण्ड-</a:t>
            </a:r>
            <a:r>
              <a:rPr lang="en-IN" dirty="0" smtClean="0"/>
              <a:t>1, </a:t>
            </a:r>
            <a:r>
              <a:rPr lang="hi-IN" dirty="0" smtClean="0"/>
              <a:t>सं०-</a:t>
            </a:r>
            <a:r>
              <a:rPr lang="hi-IN" u="sng" dirty="0" smtClean="0">
                <a:hlinkClick r:id="rId6" tooltip="नन्दकिशोर नवल"/>
              </a:rPr>
              <a:t>नन्दकिशोर नवल</a:t>
            </a:r>
            <a:r>
              <a:rPr lang="en-IN" dirty="0" smtClean="0"/>
              <a:t>, </a:t>
            </a:r>
            <a:r>
              <a:rPr lang="hi-IN" dirty="0" smtClean="0"/>
              <a:t>राजकमल प्रकाशन प्रा०लि०</a:t>
            </a:r>
            <a:r>
              <a:rPr lang="en-IN" dirty="0" smtClean="0"/>
              <a:t>, </a:t>
            </a:r>
            <a:r>
              <a:rPr lang="hi-IN" dirty="0" smtClean="0"/>
              <a:t>नयी दिल्ली</a:t>
            </a:r>
            <a:r>
              <a:rPr lang="en-IN" dirty="0" smtClean="0"/>
              <a:t>, </a:t>
            </a:r>
            <a:r>
              <a:rPr lang="hi-IN" dirty="0" smtClean="0"/>
              <a:t>संस्करण-</a:t>
            </a:r>
            <a:r>
              <a:rPr lang="en-IN" dirty="0" smtClean="0"/>
              <a:t>1998, </a:t>
            </a:r>
            <a:r>
              <a:rPr lang="hi-IN" dirty="0" smtClean="0"/>
              <a:t>पृ०-</a:t>
            </a:r>
            <a:r>
              <a:rPr lang="en-IN" dirty="0" smtClean="0"/>
              <a:t>19. </a:t>
            </a:r>
          </a:p>
          <a:p>
            <a:r>
              <a:rPr lang="hi-IN" dirty="0" smtClean="0"/>
              <a:t>निराला की साहित्य साधना</a:t>
            </a:r>
            <a:r>
              <a:rPr lang="en-IN" dirty="0" smtClean="0"/>
              <a:t>, </a:t>
            </a:r>
            <a:r>
              <a:rPr lang="hi-IN" dirty="0" smtClean="0"/>
              <a:t>प्रथम खण्ड (जीवन चरित)</a:t>
            </a:r>
            <a:r>
              <a:rPr lang="en-IN" dirty="0" smtClean="0"/>
              <a:t>, </a:t>
            </a:r>
            <a:r>
              <a:rPr lang="hi-IN" dirty="0" smtClean="0"/>
              <a:t>रामविलास शर्मा</a:t>
            </a:r>
            <a:r>
              <a:rPr lang="en-IN" dirty="0" smtClean="0"/>
              <a:t>, </a:t>
            </a:r>
            <a:r>
              <a:rPr lang="hi-IN" dirty="0" smtClean="0"/>
              <a:t>राजकमल प्रकाशन प्रा०लि०</a:t>
            </a:r>
            <a:r>
              <a:rPr lang="en-IN" dirty="0" smtClean="0"/>
              <a:t>, </a:t>
            </a:r>
            <a:r>
              <a:rPr lang="hi-IN" dirty="0" smtClean="0"/>
              <a:t>नयी दिल्ली</a:t>
            </a:r>
            <a:r>
              <a:rPr lang="en-IN" dirty="0" smtClean="0"/>
              <a:t>, </a:t>
            </a:r>
            <a:r>
              <a:rPr lang="hi-IN" dirty="0" smtClean="0"/>
              <a:t>संस्करण-</a:t>
            </a:r>
            <a:r>
              <a:rPr lang="en-IN" dirty="0" smtClean="0"/>
              <a:t>2002, </a:t>
            </a:r>
            <a:r>
              <a:rPr lang="hi-IN" dirty="0" smtClean="0"/>
              <a:t>पृ०-</a:t>
            </a:r>
            <a:r>
              <a:rPr lang="en-IN" dirty="0" smtClean="0"/>
              <a:t>60-61 </a:t>
            </a:r>
            <a:r>
              <a:rPr lang="hi-IN" dirty="0" smtClean="0"/>
              <a:t>तथा पृ०-</a:t>
            </a:r>
            <a:r>
              <a:rPr lang="en-IN" dirty="0" smtClean="0"/>
              <a:t>440-441. 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 </a:t>
            </a:r>
            <a:r>
              <a:rPr lang="hi-IN" dirty="0" smtClean="0"/>
              <a:t>सन्दर्भ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i-IN" b="1" dirty="0" smtClean="0"/>
              <a:t>दीर्घ प्रश्न </a:t>
            </a:r>
          </a:p>
          <a:p>
            <a:r>
              <a:rPr lang="hi-IN" dirty="0" smtClean="0"/>
              <a:t>तोड़ती पत्थर कविता  सारांश लिखिए ?</a:t>
            </a:r>
          </a:p>
          <a:p>
            <a:pPr>
              <a:buNone/>
            </a:pPr>
            <a:r>
              <a:rPr lang="hi-IN" b="1" dirty="0" smtClean="0"/>
              <a:t>लघु प्रश्न </a:t>
            </a:r>
          </a:p>
          <a:p>
            <a:r>
              <a:rPr lang="hi-IN" dirty="0" smtClean="0"/>
              <a:t>संदर्भ सहित </a:t>
            </a:r>
            <a:r>
              <a:rPr lang="hi-IN" smtClean="0"/>
              <a:t>व्याख्या कीजिए</a:t>
            </a:r>
            <a:r>
              <a:rPr lang="hi-IN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hi-IN" b="1" dirty="0" smtClean="0"/>
              <a:t>अति लघु प्रश्न </a:t>
            </a:r>
          </a:p>
          <a:p>
            <a:r>
              <a:rPr lang="hi-IN" dirty="0" smtClean="0"/>
              <a:t>तोड़ती पत्थर कविता का उद्देश्य क्या है ?</a:t>
            </a:r>
          </a:p>
          <a:p>
            <a:r>
              <a:rPr lang="hi-IN" dirty="0" smtClean="0"/>
              <a:t>सूर्यकांत त्रिपाठी निराला जी का परिचय दीजिए ?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hi-IN" b="0" dirty="0" smtClean="0"/>
              <a:t>अभयास </a:t>
            </a: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hi-IN" sz="2800" b="1" dirty="0" smtClean="0"/>
              <a:t>डा</a:t>
            </a:r>
            <a:r>
              <a:rPr lang="en-US" sz="2800" b="1" dirty="0" smtClean="0"/>
              <a:t>.</a:t>
            </a:r>
            <a:r>
              <a:rPr lang="hi-IN" sz="2800" b="1" dirty="0" smtClean="0"/>
              <a:t> पसुपुलेटि  हरि राम प्रसाद ,</a:t>
            </a:r>
            <a:endParaRPr lang="en-US" sz="2800" b="1" dirty="0" smtClean="0"/>
          </a:p>
          <a:p>
            <a:pPr algn="ctr">
              <a:buNone/>
            </a:pPr>
            <a:r>
              <a:rPr lang="hi-IN" sz="2800" b="1" dirty="0" smtClean="0"/>
              <a:t>हिंदी विभागाध्यक्ष ,</a:t>
            </a:r>
          </a:p>
          <a:p>
            <a:pPr algn="ctr">
              <a:buNone/>
            </a:pPr>
            <a:r>
              <a:rPr lang="hi-IN" sz="2800" b="1" dirty="0" smtClean="0"/>
              <a:t>शासकीय महा विद्यालय </a:t>
            </a:r>
            <a:r>
              <a:rPr lang="en-US" sz="2800" b="1" dirty="0" smtClean="0"/>
              <a:t>(</a:t>
            </a:r>
            <a:r>
              <a:rPr lang="hi-IN" sz="2800" b="1" dirty="0" smtClean="0"/>
              <a:t>स्वायत्त</a:t>
            </a:r>
            <a:r>
              <a:rPr lang="en-US" sz="2800" b="1" dirty="0" smtClean="0"/>
              <a:t>)</a:t>
            </a:r>
            <a:r>
              <a:rPr lang="hi-IN" sz="2800" b="1" dirty="0" smtClean="0"/>
              <a:t>,</a:t>
            </a:r>
            <a:endParaRPr lang="en-US" sz="2800" b="1" dirty="0" smtClean="0"/>
          </a:p>
          <a:p>
            <a:pPr algn="ctr">
              <a:buNone/>
            </a:pPr>
            <a:r>
              <a:rPr lang="en-US" sz="2800" b="1" dirty="0" smtClean="0"/>
              <a:t>(</a:t>
            </a:r>
            <a:r>
              <a:rPr lang="hi-IN" sz="2800" b="1" dirty="0" smtClean="0"/>
              <a:t>नांक  "ए" श्रेणी </a:t>
            </a:r>
            <a:r>
              <a:rPr lang="en-US" sz="2800" b="1" dirty="0" smtClean="0"/>
              <a:t>)</a:t>
            </a:r>
            <a:endParaRPr lang="hi-IN" sz="2800" b="1" dirty="0" smtClean="0"/>
          </a:p>
          <a:p>
            <a:pPr algn="ctr">
              <a:buNone/>
            </a:pPr>
            <a:r>
              <a:rPr lang="hi-IN" sz="2800" b="1" dirty="0" smtClean="0"/>
              <a:t>काकिनाडा</a:t>
            </a:r>
            <a:r>
              <a:rPr lang="en-US" sz="2800" b="1" dirty="0" smtClean="0"/>
              <a:t>,</a:t>
            </a:r>
            <a:r>
              <a:rPr lang="hi-IN" sz="2800" b="1" dirty="0" smtClean="0"/>
              <a:t>आंध्र प्रदेश  |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</a:t>
            </a:r>
            <a:r>
              <a:rPr lang="hi-IN" dirty="0" smtClean="0"/>
              <a:t>धन्यवाद 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b="1" dirty="0" smtClean="0"/>
              <a:t>सूर्यकान्त त्रिपाठी </a:t>
            </a:r>
            <a:r>
              <a:rPr lang="en-IN" b="1" dirty="0" smtClean="0"/>
              <a:t>'</a:t>
            </a:r>
            <a:r>
              <a:rPr lang="hi-IN" b="1" dirty="0" smtClean="0"/>
              <a:t>निराला</a:t>
            </a:r>
            <a:r>
              <a:rPr lang="en-IN" b="1" dirty="0" smtClean="0"/>
              <a:t>'</a:t>
            </a:r>
            <a:r>
              <a:rPr lang="en-IN" dirty="0" smtClean="0"/>
              <a:t> (21</a:t>
            </a:r>
            <a:r>
              <a:rPr lang="hi-IN" dirty="0" smtClean="0">
                <a:hlinkClick r:id="rId2" tooltip="२१ फरवरी"/>
              </a:rPr>
              <a:t> फरवरी</a:t>
            </a:r>
            <a:r>
              <a:rPr lang="en-IN" dirty="0" smtClean="0"/>
              <a:t>, 1899- 15</a:t>
            </a:r>
            <a:r>
              <a:rPr lang="hi-IN" dirty="0" smtClean="0">
                <a:hlinkClick r:id="rId3" tooltip="१५ अक्टूबर"/>
              </a:rPr>
              <a:t> अक्टूबर</a:t>
            </a:r>
            <a:r>
              <a:rPr lang="en-IN" dirty="0" smtClean="0"/>
              <a:t>, 1961)</a:t>
            </a:r>
            <a:r>
              <a:rPr lang="hi-IN" dirty="0" smtClean="0"/>
              <a:t>हिन्दी कविता के </a:t>
            </a:r>
            <a:r>
              <a:rPr lang="hi-IN" dirty="0" smtClean="0">
                <a:hlinkClick r:id="rId4" tooltip="छायावादी युग"/>
              </a:rPr>
              <a:t>छायावादी युग</a:t>
            </a:r>
            <a:r>
              <a:rPr lang="en-IN" dirty="0" smtClean="0"/>
              <a:t> </a:t>
            </a:r>
            <a:r>
              <a:rPr lang="hi-IN" dirty="0" smtClean="0"/>
              <a:t>के चार प्रमुख स्तंभों</a:t>
            </a:r>
            <a:r>
              <a:rPr lang="en-IN" dirty="0" smtClean="0"/>
              <a:t> </a:t>
            </a:r>
            <a:r>
              <a:rPr lang="hi-IN" dirty="0" smtClean="0"/>
              <a:t>में से एक माने जाते हैं। </a:t>
            </a:r>
            <a:endParaRPr lang="en-IN" dirty="0" smtClean="0"/>
          </a:p>
          <a:p>
            <a:r>
              <a:rPr lang="hi-IN" dirty="0" smtClean="0"/>
              <a:t>उनके पिता पंडित रामसहाय तिवारी </a:t>
            </a:r>
            <a:r>
              <a:rPr lang="hi-IN" dirty="0" smtClean="0">
                <a:hlinkClick r:id="rId5" tooltip="उन्नाव"/>
              </a:rPr>
              <a:t>उन्नाव</a:t>
            </a:r>
            <a:r>
              <a:rPr lang="en-IN" dirty="0" smtClean="0"/>
              <a:t> (</a:t>
            </a:r>
            <a:r>
              <a:rPr lang="hi-IN" dirty="0" smtClean="0"/>
              <a:t>बैसवाड़ा) के रहने वाले थे और महिषादल में सिपाही की नौकरी करते थे। </a:t>
            </a:r>
            <a:endParaRPr lang="en-IN" dirty="0" smtClean="0"/>
          </a:p>
          <a:p>
            <a:r>
              <a:rPr lang="hi-IN" dirty="0" smtClean="0"/>
              <a:t>निराला की शिक्षा हाई स्कूल तक हुई। बाद में </a:t>
            </a:r>
            <a:r>
              <a:rPr lang="hi-IN" dirty="0" smtClean="0">
                <a:hlinkClick r:id="rId6" tooltip="हिन्दी"/>
              </a:rPr>
              <a:t>हिन्दी</a:t>
            </a:r>
            <a:r>
              <a:rPr lang="en-IN" dirty="0" smtClean="0"/>
              <a:t> ,</a:t>
            </a:r>
            <a:r>
              <a:rPr lang="hi-IN" dirty="0" smtClean="0">
                <a:hlinkClick r:id="rId7" tooltip="संस्कृत"/>
              </a:rPr>
              <a:t>संस्कृत</a:t>
            </a:r>
            <a:r>
              <a:rPr lang="en-IN" dirty="0" smtClean="0"/>
              <a:t> </a:t>
            </a:r>
            <a:r>
              <a:rPr lang="hi-IN" dirty="0" smtClean="0"/>
              <a:t>और </a:t>
            </a:r>
            <a:r>
              <a:rPr lang="hi-IN" dirty="0" smtClean="0">
                <a:hlinkClick r:id="rId8" tooltip="बांग्ला"/>
              </a:rPr>
              <a:t>बाङ्ला</a:t>
            </a:r>
            <a:r>
              <a:rPr lang="en-IN" dirty="0" smtClean="0"/>
              <a:t> </a:t>
            </a:r>
            <a:r>
              <a:rPr lang="hi-IN" dirty="0" smtClean="0"/>
              <a:t>का स्वतंत्र अध्ययन किया। 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परिचय</a:t>
            </a:r>
            <a:endParaRPr lang="en-IN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जीवन की सबसे विशेष बात यह है कि कठिन से कठिन परिस्थितियों में भी उन्होंने सिद्धांत त्यागकर समझौते का रास्ता नहीं अपनाया</a:t>
            </a:r>
            <a:r>
              <a:rPr lang="en-IN" dirty="0" smtClean="0"/>
              <a:t>, </a:t>
            </a:r>
            <a:r>
              <a:rPr lang="hi-IN" dirty="0" smtClean="0"/>
              <a:t>संघर्ष का साहस नहीं गंवाया। </a:t>
            </a:r>
            <a:endParaRPr lang="en-IN" dirty="0" smtClean="0"/>
          </a:p>
          <a:p>
            <a:r>
              <a:rPr lang="hi-IN" dirty="0" smtClean="0"/>
              <a:t>जीवन का उत्तरार्द्ध </a:t>
            </a:r>
            <a:r>
              <a:rPr lang="hi-IN" u="sng" dirty="0" smtClean="0">
                <a:hlinkClick r:id="rId2" tooltip="इलाहाबाद"/>
              </a:rPr>
              <a:t>इलाहाबाद</a:t>
            </a:r>
            <a:r>
              <a:rPr lang="en-IN" dirty="0" smtClean="0"/>
              <a:t> </a:t>
            </a:r>
            <a:r>
              <a:rPr lang="hi-IN" dirty="0" smtClean="0"/>
              <a:t>में बीता। वहीं दारागंज मुहल्ले में  </a:t>
            </a:r>
            <a:r>
              <a:rPr lang="en-IN" dirty="0" smtClean="0"/>
              <a:t>25</a:t>
            </a:r>
            <a:r>
              <a:rPr lang="hi-IN" dirty="0" smtClean="0"/>
              <a:t> अक्टूबर </a:t>
            </a:r>
            <a:r>
              <a:rPr lang="en-IN" dirty="0" smtClean="0"/>
              <a:t>1961</a:t>
            </a:r>
            <a:r>
              <a:rPr lang="hi-IN" dirty="0" smtClean="0"/>
              <a:t> को उन्होंने अपनी इहलीला समाप्त की। 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i-IN" b="1" i="1" dirty="0" smtClean="0"/>
              <a:t>काव्यसंग्रह</a:t>
            </a:r>
            <a:endParaRPr lang="en-IN" b="1" i="1" dirty="0" smtClean="0"/>
          </a:p>
          <a:p>
            <a:pPr lvl="0"/>
            <a:r>
              <a:rPr lang="hi-IN" u="sng" dirty="0" smtClean="0">
                <a:hlinkClick r:id="rId2" tooltip="अनामिका"/>
              </a:rPr>
              <a:t>अनामिका</a:t>
            </a:r>
            <a:r>
              <a:rPr lang="en-IN" dirty="0" smtClean="0"/>
              <a:t> (1923) </a:t>
            </a:r>
            <a:r>
              <a:rPr lang="hi-IN" u="sng" dirty="0" smtClean="0">
                <a:hlinkClick r:id="rId3" tooltip="परिमल"/>
              </a:rPr>
              <a:t>परिमल</a:t>
            </a:r>
            <a:r>
              <a:rPr lang="en-IN" dirty="0" smtClean="0"/>
              <a:t> (1930) </a:t>
            </a:r>
            <a:r>
              <a:rPr lang="hi-IN" u="sng" dirty="0" smtClean="0">
                <a:hlinkClick r:id="rId4" tooltip="गीतिका"/>
              </a:rPr>
              <a:t>गीतिका</a:t>
            </a:r>
            <a:r>
              <a:rPr lang="en-IN" dirty="0" smtClean="0"/>
              <a:t> (1936) </a:t>
            </a:r>
            <a:r>
              <a:rPr lang="hi-IN" u="sng" dirty="0" smtClean="0">
                <a:hlinkClick r:id="rId5" tooltip="अनामिका (द्वितीय)"/>
              </a:rPr>
              <a:t>अनामिका (द्वितीय)</a:t>
            </a:r>
            <a:r>
              <a:rPr lang="en-IN" dirty="0" smtClean="0"/>
              <a:t> (1939) </a:t>
            </a:r>
            <a:r>
              <a:rPr lang="hi-IN" u="sng" dirty="0" smtClean="0">
                <a:hlinkClick r:id="rId6" tooltip="तुलसीदास"/>
              </a:rPr>
              <a:t>तुलसीदास</a:t>
            </a:r>
            <a:r>
              <a:rPr lang="en-IN" dirty="0" smtClean="0"/>
              <a:t> (1939)</a:t>
            </a:r>
            <a:r>
              <a:rPr lang="en-IN" baseline="30000" dirty="0" smtClean="0"/>
              <a:t> </a:t>
            </a:r>
            <a:r>
              <a:rPr lang="hi-IN" u="sng" dirty="0" smtClean="0">
                <a:hlinkClick r:id="rId7" tooltip="कुकुरमुत्ता"/>
              </a:rPr>
              <a:t>कुकुरमुत्ता</a:t>
            </a:r>
            <a:r>
              <a:rPr lang="en-IN" dirty="0" smtClean="0"/>
              <a:t> (1942) </a:t>
            </a:r>
            <a:r>
              <a:rPr lang="hi-IN" u="sng" dirty="0" smtClean="0">
                <a:hlinkClick r:id="rId8" tooltip="अर्चना"/>
              </a:rPr>
              <a:t>अर्चना</a:t>
            </a:r>
            <a:r>
              <a:rPr lang="en-IN" dirty="0" smtClean="0"/>
              <a:t>(1950) </a:t>
            </a:r>
            <a:r>
              <a:rPr lang="hi-IN" u="sng" dirty="0" smtClean="0">
                <a:hlinkClick r:id="rId9" tooltip="आराधना"/>
              </a:rPr>
              <a:t>आराधना</a:t>
            </a:r>
            <a:r>
              <a:rPr lang="en-IN" dirty="0" smtClean="0"/>
              <a:t> 91953)</a:t>
            </a:r>
          </a:p>
          <a:p>
            <a:pPr lvl="0"/>
            <a:endParaRPr lang="en-IN" dirty="0" smtClean="0"/>
          </a:p>
          <a:p>
            <a:pPr>
              <a:buNone/>
            </a:pPr>
            <a:r>
              <a:rPr lang="hi-IN" b="1" i="1" dirty="0" smtClean="0"/>
              <a:t>उपन्यास</a:t>
            </a:r>
            <a:endParaRPr lang="en-IN" b="1" i="1" dirty="0" smtClean="0"/>
          </a:p>
          <a:p>
            <a:pPr lvl="0"/>
            <a:r>
              <a:rPr lang="hi-IN" u="sng" dirty="0" smtClean="0">
                <a:hlinkClick r:id="rId10" tooltip="अप्सरा"/>
              </a:rPr>
              <a:t>अप्सरा</a:t>
            </a:r>
            <a:r>
              <a:rPr lang="en-IN" dirty="0" smtClean="0"/>
              <a:t> (1931) </a:t>
            </a:r>
            <a:r>
              <a:rPr lang="hi-IN" u="sng" dirty="0" smtClean="0">
                <a:hlinkClick r:id="rId11" tooltip="अलका"/>
              </a:rPr>
              <a:t>अलका</a:t>
            </a:r>
            <a:r>
              <a:rPr lang="en-IN" dirty="0" smtClean="0"/>
              <a:t> (1933</a:t>
            </a:r>
            <a:r>
              <a:rPr lang="en-IN" smtClean="0"/>
              <a:t>) </a:t>
            </a:r>
            <a:r>
              <a:rPr lang="hi-IN" u="sng" smtClean="0">
                <a:hlinkClick r:id="rId12" tooltip="प्रभावती"/>
              </a:rPr>
              <a:t>प्रभावती</a:t>
            </a:r>
            <a:r>
              <a:rPr lang="en-IN" dirty="0" smtClean="0"/>
              <a:t> (1936) </a:t>
            </a:r>
            <a:r>
              <a:rPr lang="hi-IN" u="sng" dirty="0" smtClean="0">
                <a:hlinkClick r:id="rId13" tooltip="निरुपमा"/>
              </a:rPr>
              <a:t>निरुपमा</a:t>
            </a:r>
            <a:r>
              <a:rPr lang="en-IN" dirty="0" smtClean="0"/>
              <a:t> (1936) </a:t>
            </a:r>
            <a:r>
              <a:rPr lang="hi-IN" u="sng" dirty="0" smtClean="0">
                <a:hlinkClick r:id="rId14" tooltip="कुल्ली भाट"/>
              </a:rPr>
              <a:t>कुल्ली भाट</a:t>
            </a:r>
            <a:r>
              <a:rPr lang="en-IN" dirty="0" smtClean="0"/>
              <a:t> (1938-39) </a:t>
            </a:r>
            <a:r>
              <a:rPr lang="hi-IN" u="sng" dirty="0" smtClean="0">
                <a:hlinkClick r:id="rId15" tooltip="बिल्लेसुर बकरिहा"/>
              </a:rPr>
              <a:t>बिल्लेसुर बकरिहा</a:t>
            </a:r>
            <a:r>
              <a:rPr lang="en-IN" dirty="0" smtClean="0"/>
              <a:t> (1942)</a:t>
            </a:r>
            <a:r>
              <a:rPr lang="hi-IN" dirty="0" smtClean="0"/>
              <a:t> चोटी की पकड़ (</a:t>
            </a:r>
            <a:r>
              <a:rPr lang="en-IN" dirty="0" smtClean="0"/>
              <a:t>1946)</a:t>
            </a:r>
          </a:p>
          <a:p>
            <a:pPr lvl="0"/>
            <a:endParaRPr lang="en-IN" dirty="0" smtClean="0"/>
          </a:p>
          <a:p>
            <a:pPr>
              <a:buNone/>
            </a:pPr>
            <a:r>
              <a:rPr lang="hi-IN" b="1" i="1" dirty="0" smtClean="0"/>
              <a:t>कहानी संग्रह</a:t>
            </a:r>
            <a:endParaRPr lang="en-IN" b="1" i="1" dirty="0" smtClean="0"/>
          </a:p>
          <a:p>
            <a:pPr lvl="0"/>
            <a:r>
              <a:rPr lang="hi-IN" u="sng" dirty="0" smtClean="0">
                <a:hlinkClick r:id="rId16" tooltip="लिली"/>
              </a:rPr>
              <a:t>लिली</a:t>
            </a:r>
            <a:r>
              <a:rPr lang="en-IN" dirty="0" smtClean="0"/>
              <a:t> (1934) </a:t>
            </a:r>
            <a:r>
              <a:rPr lang="hi-IN" u="sng" dirty="0" smtClean="0">
                <a:hlinkClick r:id="rId17" tooltip="सखी"/>
              </a:rPr>
              <a:t>सखी</a:t>
            </a:r>
            <a:r>
              <a:rPr lang="en-IN" dirty="0" smtClean="0"/>
              <a:t> (1935) </a:t>
            </a:r>
            <a:r>
              <a:rPr lang="hi-IN" u="sng" dirty="0" smtClean="0">
                <a:hlinkClick r:id="rId18" tooltip="सुकुल की बीवी"/>
              </a:rPr>
              <a:t>सुकुल की बीवी</a:t>
            </a:r>
            <a:r>
              <a:rPr lang="en-IN" dirty="0" smtClean="0"/>
              <a:t> (1941) </a:t>
            </a:r>
            <a:r>
              <a:rPr lang="hi-IN" u="sng" dirty="0" smtClean="0">
                <a:hlinkClick r:id="rId19" tooltip="चतुरी चमार"/>
              </a:rPr>
              <a:t>चतुरी चमार</a:t>
            </a:r>
            <a:r>
              <a:rPr lang="en-IN" dirty="0" smtClean="0"/>
              <a:t> (1945) </a:t>
            </a:r>
            <a:r>
              <a:rPr lang="hi-IN" u="sng" dirty="0" smtClean="0">
                <a:hlinkClick r:id="rId20" tooltip="देवी"/>
              </a:rPr>
              <a:t>देवी</a:t>
            </a:r>
            <a:r>
              <a:rPr lang="en-IN" dirty="0" smtClean="0"/>
              <a:t> (1948)</a:t>
            </a:r>
          </a:p>
          <a:p>
            <a:pPr lvl="0"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 </a:t>
            </a:r>
            <a:r>
              <a:rPr lang="hi-IN" b="1" i="1" dirty="0" smtClean="0"/>
              <a:t>निबन्ध-आलोचना</a:t>
            </a:r>
            <a:endParaRPr lang="en-IN" b="1" i="1" dirty="0" smtClean="0"/>
          </a:p>
          <a:p>
            <a:pPr lvl="0"/>
            <a:r>
              <a:rPr lang="hi-IN" u="sng" dirty="0" smtClean="0">
                <a:hlinkClick r:id="rId21" tooltip="रवीन्द्र कविता कानन"/>
              </a:rPr>
              <a:t>रवीन्द्र कविता कानन</a:t>
            </a:r>
            <a:r>
              <a:rPr lang="en-IN" dirty="0" smtClean="0"/>
              <a:t> (1929) </a:t>
            </a:r>
            <a:r>
              <a:rPr lang="hi-IN" u="sng" dirty="0" smtClean="0">
                <a:hlinkClick r:id="rId22" tooltip="प्रबंध पद्म"/>
              </a:rPr>
              <a:t>प्रबंध पद्म</a:t>
            </a:r>
            <a:r>
              <a:rPr lang="en-IN" dirty="0" smtClean="0"/>
              <a:t> (1934) </a:t>
            </a:r>
            <a:r>
              <a:rPr lang="hi-IN" u="sng" dirty="0" smtClean="0">
                <a:hlinkClick r:id="rId23" tooltip="प्रबंध प्रतिमा"/>
              </a:rPr>
              <a:t>प्रबंध प्रतिमा</a:t>
            </a:r>
            <a:r>
              <a:rPr lang="en-IN" dirty="0" smtClean="0"/>
              <a:t> (1940) </a:t>
            </a:r>
            <a:r>
              <a:rPr lang="hi-IN" u="sng" dirty="0" smtClean="0">
                <a:hlinkClick r:id="rId24" tooltip="चाबुक"/>
              </a:rPr>
              <a:t>चाबुक</a:t>
            </a:r>
            <a:r>
              <a:rPr lang="en-IN" dirty="0" smtClean="0"/>
              <a:t> (1942) </a:t>
            </a:r>
            <a:r>
              <a:rPr lang="hi-IN" u="sng" dirty="0" smtClean="0">
                <a:hlinkClick r:id="rId25" tooltip="चयन निबंध संग्रह"/>
              </a:rPr>
              <a:t>चयन</a:t>
            </a:r>
            <a:r>
              <a:rPr lang="en-IN" dirty="0" smtClean="0"/>
              <a:t> (1957)</a:t>
            </a:r>
          </a:p>
          <a:p>
            <a:pPr lvl="0">
              <a:buNone/>
            </a:pPr>
            <a:endParaRPr lang="en-IN" dirty="0" smtClean="0"/>
          </a:p>
          <a:p>
            <a:pPr lvl="0">
              <a:buNone/>
            </a:pPr>
            <a:r>
              <a:rPr lang="en-IN" dirty="0" smtClean="0"/>
              <a:t> 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b="1" dirty="0" smtClean="0"/>
              <a:t>लेखनकार्य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तोड़नेवाली एक मजदूरिन स्त्री</a:t>
            </a:r>
            <a:r>
              <a:rPr lang="en-US" dirty="0" smtClean="0"/>
              <a:t> </a:t>
            </a:r>
            <a:r>
              <a:rPr lang="hi-IN" dirty="0" smtClean="0"/>
              <a:t>का वर्णन । </a:t>
            </a:r>
            <a:endParaRPr lang="en-IN" dirty="0" smtClean="0"/>
          </a:p>
          <a:p>
            <a:r>
              <a:rPr lang="hi-IN" dirty="0" smtClean="0"/>
              <a:t>स्त्री के सौंदर्य का वर्णन । </a:t>
            </a:r>
            <a:endParaRPr lang="en-IN" dirty="0" smtClean="0"/>
          </a:p>
          <a:p>
            <a:r>
              <a:rPr lang="hi-IN" dirty="0" smtClean="0"/>
              <a:t>आर्थिक , सामजिक विषमता का शिकार स्त्री। </a:t>
            </a:r>
            <a:endParaRPr lang="en-US" dirty="0" smtClean="0"/>
          </a:p>
          <a:p>
            <a:r>
              <a:rPr lang="hi-IN" dirty="0" smtClean="0"/>
              <a:t>प्राकृतिक विषमता का शिकार स्त्री। </a:t>
            </a:r>
            <a:endParaRPr lang="en-US" dirty="0" smtClean="0"/>
          </a:p>
          <a:p>
            <a:r>
              <a:rPr lang="hi-IN" dirty="0" smtClean="0"/>
              <a:t>स्त्री</a:t>
            </a:r>
            <a:r>
              <a:rPr lang="en-US" dirty="0" smtClean="0"/>
              <a:t>  </a:t>
            </a:r>
            <a:r>
              <a:rPr lang="hi-IN" dirty="0" smtClean="0"/>
              <a:t>का मूक वेदना  का वर्णन । </a:t>
            </a:r>
            <a:endParaRPr lang="en-US" dirty="0" smtClean="0"/>
          </a:p>
          <a:p>
            <a:r>
              <a:rPr lang="hi-IN" dirty="0" smtClean="0"/>
              <a:t>स्त्री की विवशता 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r>
              <a:rPr lang="hi-IN" dirty="0" smtClean="0"/>
              <a:t>तोड़ती</a:t>
            </a:r>
            <a:r>
              <a:rPr lang="en-US" dirty="0" smtClean="0"/>
              <a:t> </a:t>
            </a:r>
            <a:r>
              <a:rPr lang="hi-IN" dirty="0" smtClean="0"/>
              <a:t>पत्थर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6" name="Content Placeholder 5" descr="Image result for todti patthar poem explanation in hindi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286000"/>
            <a:ext cx="3124200" cy="319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Image result for todti patthar poem explanation in hind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0"/>
            <a:ext cx="6172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i-IN" dirty="0" smtClean="0"/>
              <a:t>वह  तोड़ती पत्थर ;</a:t>
            </a:r>
          </a:p>
          <a:p>
            <a:pPr>
              <a:buNone/>
            </a:pPr>
            <a:r>
              <a:rPr lang="hi-IN" dirty="0" smtClean="0"/>
              <a:t>देखा उसे मै ने इलाहाबाद के पत पर</a:t>
            </a:r>
            <a:r>
              <a:rPr lang="en-US" dirty="0" smtClean="0"/>
              <a:t>--</a:t>
            </a:r>
            <a:endParaRPr lang="hi-IN" dirty="0" smtClean="0"/>
          </a:p>
          <a:p>
            <a:pPr>
              <a:buNone/>
            </a:pPr>
            <a:r>
              <a:rPr lang="hi-IN" dirty="0" smtClean="0"/>
              <a:t>वह  तोड़ती पत्थर ;</a:t>
            </a:r>
            <a:endParaRPr lang="en-IN" dirty="0" smtClean="0"/>
          </a:p>
          <a:p>
            <a:pPr>
              <a:buNone/>
            </a:pPr>
            <a:r>
              <a:rPr lang="hi-IN" dirty="0" smtClean="0"/>
              <a:t>नहीं</a:t>
            </a:r>
            <a:r>
              <a:rPr lang="en-US" dirty="0" smtClean="0"/>
              <a:t> </a:t>
            </a:r>
            <a:r>
              <a:rPr lang="hi-IN" dirty="0" smtClean="0"/>
              <a:t>छायादार </a:t>
            </a:r>
            <a:endParaRPr lang="en-US" dirty="0" smtClean="0"/>
          </a:p>
          <a:p>
            <a:pPr>
              <a:buNone/>
            </a:pPr>
            <a:r>
              <a:rPr lang="hi-IN" dirty="0" smtClean="0"/>
              <a:t>पेड़ वह जिसके तले  बैठी हुई स्वीकार ;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dirty="0" smtClean="0"/>
              <a:t>तोड़नेवाली एक मजदूरिन स्त्री</a:t>
            </a:r>
            <a:r>
              <a:rPr lang="en-US" dirty="0" smtClean="0"/>
              <a:t> </a:t>
            </a:r>
            <a:r>
              <a:rPr lang="hi-IN" dirty="0" smtClean="0"/>
              <a:t>का वर्णन । 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i-IN" dirty="0" smtClean="0"/>
              <a:t>श्याम तन, भर बँधा</a:t>
            </a:r>
            <a:r>
              <a:rPr lang="en-US" dirty="0" smtClean="0"/>
              <a:t> </a:t>
            </a:r>
            <a:r>
              <a:rPr lang="hi-IN" dirty="0" smtClean="0"/>
              <a:t>यौवन ,</a:t>
            </a:r>
          </a:p>
          <a:p>
            <a:pPr>
              <a:buNone/>
            </a:pPr>
            <a:r>
              <a:rPr lang="hi-IN" dirty="0" smtClean="0"/>
              <a:t>नत  नयन, प्रिय- कर्म - रत मन,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r>
              <a:rPr lang="hi-IN" dirty="0" smtClean="0"/>
              <a:t>स्त्री सौंदर्य का वर्णन । 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 इलाहबाद जाते दोपहर का समय</a:t>
            </a:r>
            <a:r>
              <a:rPr lang="en-IN" dirty="0" smtClean="0"/>
              <a:t> </a:t>
            </a:r>
            <a:r>
              <a:rPr lang="hi-IN" dirty="0" smtClean="0"/>
              <a:t>के रास्ते में एक पेड़ के निचे  पत्थर तोड़नेवाली एक स्त्री को  देखते है। वह मजदूरिन  यौनवती एवं काले रंग का था। </a:t>
            </a:r>
            <a:endParaRPr lang="en-IN" dirty="0" smtClean="0"/>
          </a:p>
          <a:p>
            <a:r>
              <a:rPr lang="hi-IN" dirty="0" smtClean="0"/>
              <a:t> निरालाजी इस कविता में वामपंती विचारधारा से प्रभावित होकर श्रमिकों की शक्ति को लूटने के विरोध में अपनी आवाज उठाते</a:t>
            </a:r>
            <a:r>
              <a:rPr lang="en-US" dirty="0" smtClean="0"/>
              <a:t> </a:t>
            </a:r>
            <a:r>
              <a:rPr lang="hi-IN" dirty="0" smtClean="0"/>
              <a:t>है।  </a:t>
            </a:r>
            <a:endParaRPr lang="en-US" dirty="0" smtClean="0"/>
          </a:p>
          <a:p>
            <a:r>
              <a:rPr lang="hi-IN" dirty="0" smtClean="0"/>
              <a:t> तथा निम्न वगर्गीय लोगों के जीवन में आर्थिक विषमता के विक्कृत रूप यों व्यक्त करते है। 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              </a:t>
            </a:r>
            <a:r>
              <a:rPr lang="hi-IN" b="0" dirty="0" smtClean="0"/>
              <a:t>संदर्भ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420</TotalTime>
  <Words>532</Words>
  <Application>Microsoft Office PowerPoint</Application>
  <PresentationFormat>On-screen Show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तोड़ती पत्थर     </vt:lpstr>
      <vt:lpstr>परिचय</vt:lpstr>
      <vt:lpstr>Slide 3</vt:lpstr>
      <vt:lpstr>लेखनकार्य </vt:lpstr>
      <vt:lpstr>    तोड़ती पत्थर</vt:lpstr>
      <vt:lpstr>Slide 6</vt:lpstr>
      <vt:lpstr>तोड़नेवाली एक मजदूरिन स्त्री का वर्णन ।  </vt:lpstr>
      <vt:lpstr>  स्त्री सौंदर्य का वर्णन ।  </vt:lpstr>
      <vt:lpstr>              संदर्भ</vt:lpstr>
      <vt:lpstr>  आर्थिक , सामजिक विषमता का शिकार स्त्री।  </vt:lpstr>
      <vt:lpstr>                     प्राकृतिक विषमता का शिकार स्त्री।  </vt:lpstr>
      <vt:lpstr>      भाव </vt:lpstr>
      <vt:lpstr>   स्त्री की विवशता , मूक वेदना  का वर्णन ।    </vt:lpstr>
      <vt:lpstr>                  भाव</vt:lpstr>
      <vt:lpstr> तोड़ती पत्थर</vt:lpstr>
      <vt:lpstr> सन्दर्भ</vt:lpstr>
      <vt:lpstr> अभयास </vt:lpstr>
      <vt:lpstr>  धन्यवाद 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तोड़ती पत्थर     </dc:title>
  <dc:creator>hari sudha</dc:creator>
  <cp:lastModifiedBy>Hindi</cp:lastModifiedBy>
  <cp:revision>23</cp:revision>
  <dcterms:created xsi:type="dcterms:W3CDTF">2006-08-16T00:00:00Z</dcterms:created>
  <dcterms:modified xsi:type="dcterms:W3CDTF">2019-08-02T09:59:33Z</dcterms:modified>
</cp:coreProperties>
</file>