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0"/>
  </p:notesMasterIdLst>
  <p:sldIdLst>
    <p:sldId id="257" r:id="rId2"/>
    <p:sldId id="265" r:id="rId3"/>
    <p:sldId id="266" r:id="rId4"/>
    <p:sldId id="267" r:id="rId5"/>
    <p:sldId id="268" r:id="rId6"/>
    <p:sldId id="258" r:id="rId7"/>
    <p:sldId id="277" r:id="rId8"/>
    <p:sldId id="260" r:id="rId9"/>
    <p:sldId id="278" r:id="rId10"/>
    <p:sldId id="261" r:id="rId11"/>
    <p:sldId id="279" r:id="rId12"/>
    <p:sldId id="283" r:id="rId13"/>
    <p:sldId id="281" r:id="rId14"/>
    <p:sldId id="273" r:id="rId15"/>
    <p:sldId id="274" r:id="rId16"/>
    <p:sldId id="285" r:id="rId17"/>
    <p:sldId id="286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38811D-49C8-47FE-AFB7-699058DE5F75}" type="datetimeFigureOut">
              <a:rPr lang="en-US" smtClean="0"/>
              <a:pPr/>
              <a:t>8/1/2019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92E96-B7D6-4E49-BED2-D7CA50A1FBB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asonsindia.com/art_culture/lit_hindi_sea.htm" TargetMode="External"/><Relationship Id="rId13" Type="http://schemas.openxmlformats.org/officeDocument/2006/relationships/hyperlink" Target="http://www.medindia.net/taste_of_india/travel/kaushani.asp" TargetMode="External"/><Relationship Id="rId3" Type="http://schemas.openxmlformats.org/officeDocument/2006/relationships/hyperlink" Target="https://hi.wikipedia.org/wiki/20_%E0%A4%9C%E0%A5%81%E0%A4%B2%E0%A4%BE%E0%A4%88" TargetMode="External"/><Relationship Id="rId7" Type="http://schemas.openxmlformats.org/officeDocument/2006/relationships/hyperlink" Target="http://www.culturopedia.com/Personalities/indianpersonality-sumitranandanpant.html" TargetMode="External"/><Relationship Id="rId12" Type="http://schemas.openxmlformats.org/officeDocument/2006/relationships/hyperlink" Target="https://hi.wikipedia.org/wiki/%E0%A5%A8%E0%A5%AD_%E0%A4%A8%E0%A4%B5%E0%A4%82%E0%A4%AC%E0%A4%B0" TargetMode="External"/><Relationship Id="rId2" Type="http://schemas.openxmlformats.org/officeDocument/2006/relationships/hyperlink" Target="http://taptilok.com/pages/details.php?detail_sl_no=294&amp;cat_sl_no=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dil.mit.gov.in/CoilNet/IGNCA/utrn0002.htm" TargetMode="External"/><Relationship Id="rId11" Type="http://schemas.openxmlformats.org/officeDocument/2006/relationships/hyperlink" Target="http://www.indianetzone.com/9/sumitranandan_pant.htm" TargetMode="External"/><Relationship Id="rId5" Type="http://schemas.openxmlformats.org/officeDocument/2006/relationships/hyperlink" Target="https://hi.wikipedia.org/wiki/%E0%A4%B8%E0%A4%B9%E0%A4%BE%E0%A4%AF%E0%A4%A4%E0%A4%BE:%E0%A4%B8%E0%A5%80%E0%A4%8F%E0%A4%B81_%E0%A4%A4%E0%A5%8D%E0%A4%B0%E0%A5%81%E0%A4%9F%E0%A4%BF%E0%A4%AF%E0%A4%BE%E0%A4%81" TargetMode="External"/><Relationship Id="rId15" Type="http://schemas.openxmlformats.org/officeDocument/2006/relationships/hyperlink" Target="http://craftrevivaltrust.org/detailsMuseums.asp?CountryName=India&amp;MuseumCode=001851" TargetMode="External"/><Relationship Id="rId10" Type="http://schemas.openxmlformats.org/officeDocument/2006/relationships/hyperlink" Target="http://www.sahitya-akademi.org/sahitya-akademi/awa10306.htm" TargetMode="External"/><Relationship Id="rId4" Type="http://schemas.openxmlformats.org/officeDocument/2006/relationships/hyperlink" Target="https://hi.wikipedia.org/wiki/2007" TargetMode="External"/><Relationship Id="rId9" Type="http://schemas.openxmlformats.org/officeDocument/2006/relationships/hyperlink" Target="http://www.webindia123.com/government/award/jnanpith.htm" TargetMode="External"/><Relationship Id="rId14" Type="http://schemas.openxmlformats.org/officeDocument/2006/relationships/hyperlink" Target="http://www.india9.com/i9show/Sumitranandan-Pant-Vithika-27030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i.wikipedia.org/wiki/%E0%A5%A8%E0%A5%AE_%E0%A4%A6%E0%A4%BF%E0%A4%B8%E0%A4%AE%E0%A5%8D%E0%A4%AC%E0%A4%B0" TargetMode="External"/><Relationship Id="rId2" Type="http://schemas.openxmlformats.org/officeDocument/2006/relationships/hyperlink" Target="https://hi.wikipedia.org/wiki/%E0%A5%A8%E0%A5%A6_%E0%A4%AE%E0%A4%8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i.wikipedia.org/wiki/%E0%A4%9B%E0%A4%BE%E0%A4%AF%E0%A4%BE%E0%A4%B5%E0%A4%BE%E0%A4%A6%E0%A5%80_%E0%A4%AF%E0%A5%81%E0%A4%97" TargetMode="External"/><Relationship Id="rId4" Type="http://schemas.openxmlformats.org/officeDocument/2006/relationships/hyperlink" Target="https://hi.wikipedia.org/wiki/%E0%A4%B9%E0%A4%BF%E0%A4%82%E0%A4%A6%E0%A5%80_%E0%A4%B8%E0%A4%BE%E0%A4%B9%E0%A4%BF%E0%A4%A4%E0%A5%8D%E0%A4%A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6245" y="1816632"/>
            <a:ext cx="5731510" cy="322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i-IN" dirty="0" smtClean="0"/>
              <a:t>कोटि संतान नग्न तन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अर्द्धक्षुदित </a:t>
            </a:r>
            <a:r>
              <a:rPr lang="en-IN" dirty="0" smtClean="0"/>
              <a:t>,</a:t>
            </a:r>
            <a:r>
              <a:rPr lang="hi-IN" dirty="0" smtClean="0"/>
              <a:t>शोषित </a:t>
            </a:r>
            <a:r>
              <a:rPr lang="en-IN" dirty="0" smtClean="0"/>
              <a:t>, </a:t>
            </a:r>
            <a:r>
              <a:rPr lang="hi-IN" dirty="0" smtClean="0"/>
              <a:t>निरस्त्र जन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मूढ़ </a:t>
            </a:r>
            <a:r>
              <a:rPr lang="en-IN" dirty="0" smtClean="0"/>
              <a:t>,</a:t>
            </a:r>
            <a:r>
              <a:rPr lang="hi-IN" dirty="0" smtClean="0"/>
              <a:t>असभ्य </a:t>
            </a:r>
            <a:r>
              <a:rPr lang="en-IN" dirty="0" smtClean="0"/>
              <a:t>,</a:t>
            </a:r>
            <a:r>
              <a:rPr lang="hi-IN" dirty="0" smtClean="0"/>
              <a:t>अशिक्षित </a:t>
            </a:r>
            <a:r>
              <a:rPr lang="en-IN" dirty="0" smtClean="0"/>
              <a:t>,</a:t>
            </a:r>
            <a:r>
              <a:rPr lang="hi-IN" dirty="0" smtClean="0"/>
              <a:t>निर्धन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नतमस्तक तरुतल निवासिनी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भारतमाता ग्रामवासिनी</a:t>
            </a:r>
            <a:r>
              <a:rPr lang="en-IN" dirty="0" smtClean="0"/>
              <a:t>.</a:t>
            </a:r>
            <a:r>
              <a:rPr lang="hi-IN" b="1" dirty="0" smtClean="0"/>
              <a:t> </a:t>
            </a:r>
            <a:endParaRPr lang="en-IN" b="1" dirty="0" smtClean="0"/>
          </a:p>
          <a:p>
            <a:pPr>
              <a:buNone/>
            </a:pPr>
            <a:endParaRPr lang="en-IN" b="1" dirty="0" smtClean="0"/>
          </a:p>
          <a:p>
            <a:pPr>
              <a:buNone/>
            </a:pPr>
            <a:r>
              <a:rPr lang="hi-IN" b="1" dirty="0" smtClean="0"/>
              <a:t>कठिनशब्द</a:t>
            </a:r>
            <a:endParaRPr lang="en-IN" dirty="0" smtClean="0"/>
          </a:p>
          <a:p>
            <a:r>
              <a:rPr lang="hi-IN" dirty="0" smtClean="0"/>
              <a:t>संयम =धीरज </a:t>
            </a:r>
            <a:endParaRPr lang="en-IN" dirty="0" smtClean="0"/>
          </a:p>
          <a:p>
            <a:r>
              <a:rPr lang="hi-IN" dirty="0" smtClean="0"/>
              <a:t>अर्ध क्षुदित = आधी भूखी </a:t>
            </a:r>
            <a:endParaRPr lang="en-IN" dirty="0" smtClean="0"/>
          </a:p>
          <a:p>
            <a:r>
              <a:rPr lang="hi-IN" dirty="0" smtClean="0"/>
              <a:t>तरुतल = वन प्रान्त 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भाव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हे भारत माता अपने संतान निर्धनता के कारण भूखी </a:t>
            </a:r>
            <a:r>
              <a:rPr lang="en-IN" dirty="0" smtClean="0"/>
              <a:t>,</a:t>
            </a:r>
            <a:r>
              <a:rPr lang="hi-IN" dirty="0" smtClean="0"/>
              <a:t>नीरस </a:t>
            </a:r>
            <a:r>
              <a:rPr lang="en-IN" dirty="0" smtClean="0"/>
              <a:t>,</a:t>
            </a:r>
            <a:r>
              <a:rPr lang="hi-IN" dirty="0" smtClean="0"/>
              <a:t>असभ्य</a:t>
            </a:r>
            <a:r>
              <a:rPr lang="en-IN" dirty="0" smtClean="0"/>
              <a:t> ,</a:t>
            </a:r>
            <a:r>
              <a:rPr lang="hi-IN" dirty="0" smtClean="0"/>
              <a:t>अशिक्षित </a:t>
            </a:r>
            <a:r>
              <a:rPr lang="en-IN" dirty="0" smtClean="0"/>
              <a:t>,</a:t>
            </a:r>
            <a:r>
              <a:rPr lang="hi-IN" dirty="0" smtClean="0"/>
              <a:t>साधनहीऔर निराश्रित</a:t>
            </a:r>
            <a:r>
              <a:rPr lang="en-IN" dirty="0" smtClean="0"/>
              <a:t>  </a:t>
            </a:r>
            <a:r>
              <a:rPr lang="hi-IN" dirty="0" smtClean="0"/>
              <a:t>है। </a:t>
            </a:r>
            <a:endParaRPr lang="en-IN" dirty="0" smtClean="0"/>
          </a:p>
          <a:p>
            <a:r>
              <a:rPr lang="hi-IN" dirty="0" smtClean="0"/>
              <a:t>स्वजनों में सम्मान न पाने के कारण मस्तक झुकाये रहती है। </a:t>
            </a:r>
            <a:endParaRPr lang="en-IN" dirty="0" smtClean="0"/>
          </a:p>
          <a:p>
            <a:r>
              <a:rPr lang="hi-IN" dirty="0" smtClean="0"/>
              <a:t>लेकिन भारत अतीत में</a:t>
            </a:r>
            <a:r>
              <a:rPr lang="en-IN" dirty="0" smtClean="0"/>
              <a:t>  </a:t>
            </a:r>
            <a:r>
              <a:rPr lang="hi-IN" dirty="0" smtClean="0"/>
              <a:t>धन</a:t>
            </a:r>
            <a:r>
              <a:rPr lang="en-IN" dirty="0" smtClean="0"/>
              <a:t>  </a:t>
            </a:r>
            <a:r>
              <a:rPr lang="hi-IN" dirty="0" smtClean="0"/>
              <a:t>और धन्य</a:t>
            </a:r>
            <a:r>
              <a:rPr lang="en-IN" dirty="0" smtClean="0"/>
              <a:t>  </a:t>
            </a:r>
            <a:r>
              <a:rPr lang="hi-IN" dirty="0" smtClean="0"/>
              <a:t>से सर्व समृद्ध है।</a:t>
            </a:r>
            <a:r>
              <a:rPr lang="en-IN" dirty="0" smtClean="0"/>
              <a:t>  </a:t>
            </a:r>
          </a:p>
          <a:p>
            <a:pPr>
              <a:buNone/>
            </a:pPr>
            <a:r>
              <a:rPr lang="en-IN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i-IN" dirty="0" smtClean="0"/>
              <a:t>स्वर्ण श्याम पर पद -तल -लुंठित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धरती -सा सहिष्णु मन कुंठित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क्रंदन कंपित आधार मौन स्मित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राहु ग्रसित शरदेन्दु हसिनी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भारतमाता ग्रामवासिनी।</a:t>
            </a:r>
            <a:r>
              <a:rPr lang="en-IN" dirty="0" smtClean="0"/>
              <a:t>    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hi-IN" b="1" dirty="0" smtClean="0"/>
              <a:t>कठिनशब्द</a:t>
            </a:r>
            <a:endParaRPr lang="en-IN" dirty="0" smtClean="0"/>
          </a:p>
          <a:p>
            <a:r>
              <a:rPr lang="hi-IN" dirty="0" smtClean="0"/>
              <a:t>निपट = सामना करना </a:t>
            </a:r>
            <a:endParaRPr lang="en-IN" dirty="0" smtClean="0"/>
          </a:p>
          <a:p>
            <a:r>
              <a:rPr lang="hi-IN" dirty="0" smtClean="0"/>
              <a:t>रूढ़ =सदियों से चली आयी</a:t>
            </a:r>
            <a:r>
              <a:rPr lang="en-IN" dirty="0" smtClean="0"/>
              <a:t>  </a:t>
            </a:r>
          </a:p>
          <a:p>
            <a:r>
              <a:rPr lang="hi-IN" dirty="0" smtClean="0"/>
              <a:t>राहुग्रसित =</a:t>
            </a:r>
            <a:r>
              <a:rPr lang="en-IN" dirty="0" smtClean="0"/>
              <a:t>  </a:t>
            </a:r>
            <a:r>
              <a:rPr lang="hi-IN" dirty="0" smtClean="0"/>
              <a:t>ग्रहण </a:t>
            </a:r>
            <a:endParaRPr lang="en-IN" dirty="0" smtClean="0"/>
          </a:p>
          <a:p>
            <a:r>
              <a:rPr lang="hi-IN" dirty="0" smtClean="0"/>
              <a:t>शरदेन्दु =शारद ऋतु का </a:t>
            </a:r>
            <a:r>
              <a:rPr lang="en-IN" dirty="0" smtClean="0"/>
              <a:t>   </a:t>
            </a:r>
            <a:r>
              <a:rPr lang="hi-IN" dirty="0" smtClean="0"/>
              <a:t>चन्द्रमा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भाव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शारद कालीन चन्द्रमा जैसे निर्मल और हसमुख वाली हे भारतमाता ! आपकी धन और दौलत का हरण कर रहे हैं।</a:t>
            </a:r>
            <a:endParaRPr lang="en-IN" dirty="0" smtClean="0"/>
          </a:p>
          <a:p>
            <a:r>
              <a:rPr lang="hi-IN" dirty="0" smtClean="0"/>
              <a:t> आपका मन धरती के समान सहनशील है </a:t>
            </a:r>
            <a:r>
              <a:rPr lang="en-IN" dirty="0" smtClean="0"/>
              <a:t>, </a:t>
            </a:r>
            <a:r>
              <a:rPr lang="hi-IN" dirty="0" smtClean="0"/>
              <a:t>परतंत्र में निरंतर अत्याचार के कारण</a:t>
            </a:r>
            <a:r>
              <a:rPr lang="en-IN" dirty="0" smtClean="0"/>
              <a:t>  </a:t>
            </a:r>
            <a:r>
              <a:rPr lang="hi-IN" dirty="0" smtClean="0"/>
              <a:t>अधरों</a:t>
            </a:r>
            <a:r>
              <a:rPr lang="en-IN" dirty="0" smtClean="0"/>
              <a:t>  </a:t>
            </a:r>
            <a:r>
              <a:rPr lang="hi-IN" dirty="0" smtClean="0"/>
              <a:t>में</a:t>
            </a:r>
            <a:r>
              <a:rPr lang="en-IN" dirty="0" smtClean="0"/>
              <a:t>  </a:t>
            </a:r>
            <a:r>
              <a:rPr lang="hi-IN" dirty="0" smtClean="0"/>
              <a:t>मुस्काना</a:t>
            </a:r>
            <a:r>
              <a:rPr lang="en-IN" dirty="0" smtClean="0"/>
              <a:t>  </a:t>
            </a:r>
            <a:r>
              <a:rPr lang="hi-IN" dirty="0" smtClean="0"/>
              <a:t>दूर होकर</a:t>
            </a:r>
            <a:r>
              <a:rPr lang="en-IN" dirty="0" smtClean="0"/>
              <a:t>  </a:t>
            </a:r>
            <a:r>
              <a:rPr lang="hi-IN" dirty="0" smtClean="0"/>
              <a:t>सदा दुःख</a:t>
            </a:r>
            <a:r>
              <a:rPr lang="en-IN" dirty="0" smtClean="0"/>
              <a:t>  </a:t>
            </a:r>
            <a:r>
              <a:rPr lang="hi-IN" dirty="0" smtClean="0"/>
              <a:t>से पीड़ित</a:t>
            </a:r>
            <a:r>
              <a:rPr lang="en-IN" dirty="0" smtClean="0"/>
              <a:t> </a:t>
            </a:r>
            <a:r>
              <a:rPr lang="hi-IN" dirty="0" smtClean="0"/>
              <a:t>है। </a:t>
            </a:r>
            <a:endParaRPr lang="en-IN" dirty="0" smtClean="0"/>
          </a:p>
          <a:p>
            <a:r>
              <a:rPr lang="hi-IN" dirty="0" smtClean="0"/>
              <a:t>यह</a:t>
            </a:r>
            <a:r>
              <a:rPr lang="en-IN" dirty="0" smtClean="0"/>
              <a:t>  </a:t>
            </a:r>
            <a:r>
              <a:rPr lang="hi-IN" dirty="0" smtClean="0"/>
              <a:t>शरदकालीन चन्द्रमा को ग्रहण करनेवाली राहु जैसा</a:t>
            </a:r>
            <a:r>
              <a:rPr lang="en-IN" dirty="0" smtClean="0"/>
              <a:t>  </a:t>
            </a:r>
            <a:r>
              <a:rPr lang="hi-IN" dirty="0" smtClean="0"/>
              <a:t>लग रहा है।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hi-IN" dirty="0" smtClean="0"/>
              <a:t>सफल आज उसका तप संयम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पिला अहिंसा स्तन्य सुधोपम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हरती जन -मन भय </a:t>
            </a:r>
            <a:r>
              <a:rPr lang="en-IN" dirty="0" smtClean="0"/>
              <a:t>,</a:t>
            </a:r>
            <a:r>
              <a:rPr lang="hi-IN" dirty="0" smtClean="0"/>
              <a:t>भव तन भ्रम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जग जननी जीवन विकासिनी</a:t>
            </a:r>
            <a:r>
              <a:rPr lang="en-IN" dirty="0" smtClean="0"/>
              <a:t>    </a:t>
            </a:r>
          </a:p>
          <a:p>
            <a:pPr>
              <a:buNone/>
            </a:pPr>
            <a:r>
              <a:rPr lang="hi-IN" dirty="0" smtClean="0"/>
              <a:t>भारतमाता ग्रामवासिनी।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   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भाव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देशवासी लोह जैसा दृढ़ संकल्प कर अपने देश की रक्षा करनी चाहिए</a:t>
            </a:r>
            <a:r>
              <a:rPr lang="en-IN" dirty="0" smtClean="0"/>
              <a:t>  </a:t>
            </a:r>
            <a:r>
              <a:rPr lang="hi-IN" dirty="0" smtClean="0"/>
              <a:t>तथा देश के प्रति श्रद्धा और कर्तव्य के प्रति लगाव होना चाहिए।</a:t>
            </a:r>
            <a:endParaRPr lang="en-IN" dirty="0" smtClean="0"/>
          </a:p>
          <a:p>
            <a:r>
              <a:rPr lang="hi-IN" dirty="0" smtClean="0"/>
              <a:t> निरंतर परिश्रम से जीवन को सुधारना चाहिए।</a:t>
            </a:r>
            <a:endParaRPr lang="en-IN" dirty="0" smtClean="0"/>
          </a:p>
          <a:p>
            <a:r>
              <a:rPr lang="hi-IN" dirty="0" smtClean="0"/>
              <a:t> देश एवं देशवासियों</a:t>
            </a:r>
            <a:r>
              <a:rPr lang="en-IN" dirty="0" smtClean="0"/>
              <a:t>  </a:t>
            </a:r>
            <a:r>
              <a:rPr lang="hi-IN" dirty="0" smtClean="0"/>
              <a:t>की सुरक्षा  केलिए समर्पित भावना</a:t>
            </a:r>
            <a:r>
              <a:rPr lang="en-IN" dirty="0" smtClean="0"/>
              <a:t>  </a:t>
            </a:r>
            <a:r>
              <a:rPr lang="hi-IN" dirty="0" smtClean="0"/>
              <a:t>को भी जरूरत है। 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dirty="0" smtClean="0"/>
              <a:t>सन्दर्भ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i-IN" i="1" dirty="0" smtClean="0">
                <a:hlinkClick r:id="rId2"/>
              </a:rPr>
              <a:t>"निसर्ग में वैश्विक चेतना की अनुभूति: सुमित्रानंदन पंत"</a:t>
            </a:r>
            <a:r>
              <a:rPr lang="hi-IN" i="1" dirty="0" smtClean="0"/>
              <a:t> (पीएचपी). ताप्तिलोक.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6"/>
              </a:rPr>
              <a:t>"सुमित्रानंदन पंत"</a:t>
            </a:r>
            <a:r>
              <a:rPr lang="hi-IN" i="1" dirty="0" smtClean="0"/>
              <a:t> (एचटीएम). उत्तरांचल.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7"/>
              </a:rPr>
              <a:t>"सुमित्रानंदन पंत"</a:t>
            </a:r>
            <a:r>
              <a:rPr lang="hi-IN" i="1" dirty="0" smtClean="0"/>
              <a:t> (एचटीएमएल) (अंग्रेज़ी में). कल्चरोपेडिया.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8"/>
              </a:rPr>
              <a:t>"हिंदी लिटरेचर"</a:t>
            </a:r>
            <a:r>
              <a:rPr lang="hi-IN" i="1" dirty="0" smtClean="0"/>
              <a:t> (एचटीएम) (अंग्रेज़ी में). सीज़ंस इंडिया.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dirty="0" smtClean="0"/>
              <a:t> </a:t>
            </a:r>
            <a:r>
              <a:rPr lang="hi-IN" i="1" dirty="0" smtClean="0">
                <a:hlinkClick r:id="rId9"/>
              </a:rPr>
              <a:t>"ज्ञानपीठ अवार्ड"</a:t>
            </a:r>
            <a:r>
              <a:rPr lang="hi-IN" i="1" dirty="0" smtClean="0"/>
              <a:t> (एचटीएम) (अंग्रेज़ी में). वेबइंडिया123.कॉम.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10"/>
              </a:rPr>
              <a:t>"साहित्य एकेडमी अवार्ड एंड फ़ेलोशिप्स"</a:t>
            </a:r>
            <a:r>
              <a:rPr lang="hi-IN" i="1" dirty="0" smtClean="0"/>
              <a:t> (एचटीएम) (अंग्रेज़ी में). साहित्य अकादमी.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dirty="0" smtClean="0"/>
              <a:t> </a:t>
            </a:r>
            <a:r>
              <a:rPr lang="hi-IN" i="1" dirty="0" smtClean="0">
                <a:hlinkClick r:id="rId11"/>
              </a:rPr>
              <a:t>"सुमित्रानंदन पंत"</a:t>
            </a:r>
            <a:r>
              <a:rPr lang="hi-IN" i="1" dirty="0" smtClean="0"/>
              <a:t> (एचटीएम) (अंग्रेज़ी में). इंडियानेटज़ोन.कॉम. अभिगमन तिथि </a:t>
            </a:r>
            <a:r>
              <a:rPr lang="hi-IN" i="1" dirty="0" smtClean="0">
                <a:hlinkClick r:id="rId12" tooltip="२७ नवंबर"/>
              </a:rPr>
              <a:t>२७ नवंबर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13"/>
              </a:rPr>
              <a:t>"कौशानी"</a:t>
            </a:r>
            <a:r>
              <a:rPr lang="hi-IN" i="1" dirty="0" smtClean="0"/>
              <a:t> (एएसपी) (अंग्रेज़ी में). मेड इन इंडिया.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dirty="0" smtClean="0"/>
              <a:t> </a:t>
            </a:r>
            <a:r>
              <a:rPr lang="hi-IN" i="1" dirty="0" smtClean="0">
                <a:hlinkClick r:id="rId14"/>
              </a:rPr>
              <a:t>"सुमित्रानंदन पंत वीथिका"</a:t>
            </a:r>
            <a:r>
              <a:rPr lang="hi-IN" i="1" dirty="0" smtClean="0"/>
              <a:t> (एचटीएम) (अंग्रेज़ी में). इंडिया9.कॉम.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i="1" dirty="0" smtClean="0">
                <a:hlinkClick r:id="rId15"/>
              </a:rPr>
              <a:t>"सुमित्रानंदन पंत वीथिका"</a:t>
            </a:r>
            <a:r>
              <a:rPr lang="hi-IN" i="1" dirty="0" smtClean="0"/>
              <a:t> (एएसपी) (अंग्रेज़ी में). क्राफ़्ट रिवाइवल ट्रस्ट. अभिगमन तिथि </a:t>
            </a:r>
            <a:r>
              <a:rPr lang="hi-IN" i="1" dirty="0" smtClean="0">
                <a:hlinkClick r:id="rId3" tooltip="20 जुलाई"/>
              </a:rPr>
              <a:t>20 जुलाई</a:t>
            </a:r>
            <a:r>
              <a:rPr lang="hi-IN" i="1" dirty="0" smtClean="0"/>
              <a:t> </a:t>
            </a:r>
            <a:r>
              <a:rPr lang="hi-IN" i="1" dirty="0" smtClean="0">
                <a:hlinkClick r:id="rId4" tooltip="2007"/>
              </a:rPr>
              <a:t>2007</a:t>
            </a:r>
            <a:r>
              <a:rPr lang="hi-IN" i="1" dirty="0" smtClean="0"/>
              <a:t>.</a:t>
            </a:r>
            <a:r>
              <a:rPr lang="hi-IN" dirty="0" smtClean="0"/>
              <a:t> |</a:t>
            </a:r>
            <a:r>
              <a:rPr lang="en-IN" dirty="0" smtClean="0"/>
              <a:t>access-date= </a:t>
            </a:r>
            <a:r>
              <a:rPr lang="hi-IN" dirty="0" smtClean="0"/>
              <a:t>में तिथि प्राचल का मान जाँचें (</a:t>
            </a:r>
            <a:r>
              <a:rPr lang="hi-IN" dirty="0" smtClean="0">
                <a:hlinkClick r:id="rId5" tooltip="सहायता:सीएस1 त्रुटियाँ"/>
              </a:rPr>
              <a:t>मदद</a:t>
            </a:r>
            <a:r>
              <a:rPr lang="hi-IN" dirty="0" smtClean="0"/>
              <a:t>)</a:t>
            </a:r>
          </a:p>
          <a:p>
            <a:r>
              <a:rPr lang="hi-IN" dirty="0" smtClean="0"/>
              <a:t>बाहरी कड़ियाँ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r>
              <a:rPr lang="hi-IN" b="0" dirty="0" smtClean="0"/>
              <a:t>अभयास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i-IN" b="1" dirty="0" smtClean="0"/>
              <a:t>दीर्घ प्रश्न </a:t>
            </a:r>
          </a:p>
          <a:p>
            <a:r>
              <a:rPr lang="hi-IN" dirty="0" smtClean="0"/>
              <a:t>भारतमाता</a:t>
            </a:r>
            <a:r>
              <a:rPr lang="en-US" dirty="0" smtClean="0"/>
              <a:t> </a:t>
            </a:r>
            <a:r>
              <a:rPr lang="hi-IN" dirty="0" smtClean="0"/>
              <a:t>कविता</a:t>
            </a:r>
            <a:r>
              <a:rPr lang="hi-IN" dirty="0" smtClean="0"/>
              <a:t>  सारांश लिखिए ?</a:t>
            </a:r>
          </a:p>
          <a:p>
            <a:pPr>
              <a:buNone/>
            </a:pPr>
            <a:r>
              <a:rPr lang="hi-IN" b="1" dirty="0" smtClean="0"/>
              <a:t>लघु प्रश्न </a:t>
            </a:r>
          </a:p>
          <a:p>
            <a:r>
              <a:rPr lang="hi-IN" dirty="0" smtClean="0"/>
              <a:t>संदर्भ सहित व्याख्या कीजिए </a:t>
            </a:r>
            <a:endParaRPr lang="en-US" dirty="0" smtClean="0"/>
          </a:p>
          <a:p>
            <a:pPr>
              <a:buNone/>
            </a:pPr>
            <a:r>
              <a:rPr lang="hi-IN" b="1" dirty="0" smtClean="0"/>
              <a:t>अति लघु प्रश्न </a:t>
            </a:r>
          </a:p>
          <a:p>
            <a:r>
              <a:rPr lang="hi-IN" dirty="0" smtClean="0"/>
              <a:t>भारतमाता कविता</a:t>
            </a:r>
            <a:r>
              <a:rPr lang="hi-IN" dirty="0" smtClean="0"/>
              <a:t> </a:t>
            </a:r>
            <a:r>
              <a:rPr lang="hi-IN" dirty="0" smtClean="0"/>
              <a:t>का </a:t>
            </a:r>
            <a:r>
              <a:rPr lang="hi-IN" dirty="0" smtClean="0"/>
              <a:t>उद्देश्य क्या है ?</a:t>
            </a:r>
          </a:p>
          <a:p>
            <a:r>
              <a:rPr lang="hi-IN" dirty="0" smtClean="0"/>
              <a:t> </a:t>
            </a:r>
            <a:r>
              <a:rPr lang="hi-IN" dirty="0" smtClean="0"/>
              <a:t>पंत </a:t>
            </a:r>
            <a:r>
              <a:rPr lang="hi-IN" dirty="0" smtClean="0"/>
              <a:t>जी </a:t>
            </a:r>
            <a:r>
              <a:rPr lang="hi-IN" dirty="0" smtClean="0"/>
              <a:t>का परिचय दीजिए 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i-IN" dirty="0" smtClean="0"/>
              <a:t>धन्यवाद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hi-IN" sz="2800" b="1" dirty="0" smtClean="0"/>
              <a:t>डा</a:t>
            </a:r>
            <a:r>
              <a:rPr lang="en-US" sz="2800" b="1" dirty="0" smtClean="0"/>
              <a:t>.</a:t>
            </a:r>
            <a:r>
              <a:rPr lang="hi-IN" sz="2800" b="1" dirty="0" smtClean="0"/>
              <a:t> पसुपुलेटि  हरि राम प्रसाद ,</a:t>
            </a:r>
            <a:endParaRPr lang="en-US" sz="2800" b="1" dirty="0" smtClean="0"/>
          </a:p>
          <a:p>
            <a:pPr algn="ctr">
              <a:buNone/>
            </a:pPr>
            <a:r>
              <a:rPr lang="hi-IN" sz="2800" b="1" dirty="0" smtClean="0"/>
              <a:t>हिंदी विभागाध्यक्ष ,</a:t>
            </a:r>
          </a:p>
          <a:p>
            <a:pPr algn="ctr">
              <a:buNone/>
            </a:pPr>
            <a:r>
              <a:rPr lang="hi-IN" sz="2800" b="1" dirty="0" smtClean="0"/>
              <a:t>शासकीय महा विद्यालय </a:t>
            </a:r>
            <a:r>
              <a:rPr lang="en-US" sz="2800" b="1" dirty="0" smtClean="0"/>
              <a:t>(</a:t>
            </a:r>
            <a:r>
              <a:rPr lang="hi-IN" sz="2800" b="1" dirty="0" smtClean="0"/>
              <a:t>स्वायत्त</a:t>
            </a:r>
            <a:r>
              <a:rPr lang="en-US" sz="2800" b="1" dirty="0" smtClean="0"/>
              <a:t>)</a:t>
            </a:r>
            <a:r>
              <a:rPr lang="hi-IN" sz="2800" b="1" dirty="0" smtClean="0"/>
              <a:t>,</a:t>
            </a:r>
            <a:endParaRPr lang="en-US" sz="2800" b="1" dirty="0" smtClean="0"/>
          </a:p>
          <a:p>
            <a:pPr algn="ctr">
              <a:buNone/>
            </a:pPr>
            <a:r>
              <a:rPr lang="en-US" sz="2800" b="1" dirty="0" smtClean="0"/>
              <a:t>(</a:t>
            </a:r>
            <a:r>
              <a:rPr lang="hi-IN" sz="2800" b="1" dirty="0" smtClean="0"/>
              <a:t>नांक  "ए" श्रेणी </a:t>
            </a:r>
            <a:r>
              <a:rPr lang="en-US" sz="2800" b="1" dirty="0" smtClean="0"/>
              <a:t>)</a:t>
            </a:r>
            <a:endParaRPr lang="hi-IN" sz="2800" b="1" dirty="0" smtClean="0"/>
          </a:p>
          <a:p>
            <a:pPr algn="ctr">
              <a:buNone/>
            </a:pPr>
            <a:r>
              <a:rPr lang="hi-IN" sz="2800" b="1" dirty="0" smtClean="0"/>
              <a:t>काकिनाडा</a:t>
            </a:r>
            <a:r>
              <a:rPr lang="en-US" sz="2800" b="1" dirty="0" smtClean="0"/>
              <a:t>,</a:t>
            </a:r>
            <a:r>
              <a:rPr lang="hi-IN" sz="2800" b="1" dirty="0" smtClean="0"/>
              <a:t>आंध्र प्रदेश  |</a:t>
            </a:r>
          </a:p>
          <a:p>
            <a:pPr>
              <a:buNone/>
            </a:pPr>
            <a:r>
              <a:rPr lang="en-US" b="1" smtClean="0"/>
              <a:t>                      9440340057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जीवन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b="1" dirty="0" smtClean="0"/>
              <a:t>सुमित्रानंदन पंत</a:t>
            </a:r>
            <a:r>
              <a:rPr lang="hi-IN" dirty="0" smtClean="0"/>
              <a:t> (</a:t>
            </a:r>
            <a:r>
              <a:rPr lang="en-IN" dirty="0" smtClean="0"/>
              <a:t>20</a:t>
            </a:r>
            <a:r>
              <a:rPr lang="hi-IN" dirty="0" smtClean="0">
                <a:hlinkClick r:id="rId2" tooltip="२० मई"/>
              </a:rPr>
              <a:t> मई</a:t>
            </a:r>
            <a:r>
              <a:rPr lang="hi-IN" dirty="0" smtClean="0"/>
              <a:t> </a:t>
            </a:r>
            <a:r>
              <a:rPr lang="en-IN" dirty="0" smtClean="0"/>
              <a:t>1900</a:t>
            </a:r>
            <a:r>
              <a:rPr lang="hi-IN" dirty="0" smtClean="0"/>
              <a:t> - </a:t>
            </a:r>
            <a:r>
              <a:rPr lang="en-IN" dirty="0" smtClean="0"/>
              <a:t>27</a:t>
            </a:r>
            <a:r>
              <a:rPr lang="hi-IN" dirty="0" smtClean="0">
                <a:hlinkClick r:id="rId3" tooltip="२८ दिसम्बर"/>
              </a:rPr>
              <a:t> दिसम्बर</a:t>
            </a:r>
            <a:r>
              <a:rPr lang="hi-IN" dirty="0" smtClean="0"/>
              <a:t> </a:t>
            </a:r>
            <a:r>
              <a:rPr lang="en-IN" dirty="0" smtClean="0"/>
              <a:t>1977</a:t>
            </a:r>
            <a:r>
              <a:rPr lang="hi-IN" dirty="0" smtClean="0"/>
              <a:t>) </a:t>
            </a:r>
            <a:r>
              <a:rPr lang="hi-IN" dirty="0" smtClean="0">
                <a:hlinkClick r:id="rId4" tooltip="हिंदी साहित्य"/>
              </a:rPr>
              <a:t>हिंदी साहित्य</a:t>
            </a:r>
            <a:r>
              <a:rPr lang="hi-IN" dirty="0" smtClean="0"/>
              <a:t> में </a:t>
            </a:r>
            <a:r>
              <a:rPr lang="hi-IN" dirty="0" smtClean="0">
                <a:hlinkClick r:id="rId5" tooltip="छायावादी युग"/>
              </a:rPr>
              <a:t>छायावादी युग</a:t>
            </a:r>
            <a:r>
              <a:rPr lang="hi-IN" dirty="0" smtClean="0"/>
              <a:t> के चार प्रमुख स्तंभों में से एक हैं। </a:t>
            </a:r>
            <a:endParaRPr lang="en-IN" dirty="0" smtClean="0"/>
          </a:p>
          <a:p>
            <a:r>
              <a:rPr lang="hi-IN" dirty="0" smtClean="0"/>
              <a:t>जन्म के छह घंटे बाद ही उनकी माँ का निधन हो गया। उनका लालन-पालन उनकी दादी ने किया। उनका नाम गोसाईं दत्त रखा गया।</a:t>
            </a:r>
            <a:r>
              <a:rPr lang="en-IN" dirty="0" smtClean="0"/>
              <a:t> </a:t>
            </a:r>
          </a:p>
          <a:p>
            <a:r>
              <a:rPr lang="hi-IN" dirty="0" smtClean="0"/>
              <a:t>वह गंगादत्त पंत की आठवीं संतान थे। </a:t>
            </a:r>
            <a:r>
              <a:rPr lang="en-IN" dirty="0" smtClean="0"/>
              <a:t>1910</a:t>
            </a:r>
            <a:r>
              <a:rPr lang="hi-IN" dirty="0" smtClean="0"/>
              <a:t> में शिक्षा प्राप्त करने गवर्नमेंट हाईस्कूल अल्मोड़ा गये। यहीं उन्होंने अपना नाम बदलकर सुमित्रनंदन पंत रख लिया।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b="1" dirty="0" smtClean="0"/>
              <a:t>जीवन परिचय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मँझले भाई के साथ काशी गये और क्वींस कॉलेज में पढ़ने लगे। वहाँ से हाईस्कूल परीक्षा उत्तीर्ण कर म्योर कालेज में पढ़ने के लिए इलाहाबाद चले गए। </a:t>
            </a:r>
            <a:endParaRPr lang="en-US" dirty="0" smtClean="0"/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1921</a:t>
            </a:r>
            <a:r>
              <a:rPr lang="hi-IN" dirty="0" smtClean="0"/>
              <a:t> में असहयोग आंदोलन के दौरान उन्होंने महाविद्यालय छोड़ दिया और घर पर ही हिन्दी</a:t>
            </a:r>
            <a:r>
              <a:rPr lang="en-IN" dirty="0" smtClean="0"/>
              <a:t>, </a:t>
            </a:r>
            <a:r>
              <a:rPr lang="hi-IN" dirty="0" smtClean="0"/>
              <a:t>संस्कृत</a:t>
            </a:r>
            <a:r>
              <a:rPr lang="en-IN" dirty="0" smtClean="0"/>
              <a:t>, </a:t>
            </a:r>
            <a:r>
              <a:rPr lang="hi-IN" dirty="0" smtClean="0"/>
              <a:t>बँगला और अंग्रेजी भाषा-साहित्य का अध्ययन करने लगे।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dirty="0" smtClean="0"/>
              <a:t> साहित्य सृजन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i-IN" dirty="0" smtClean="0"/>
              <a:t>महात्मा गाँधी के सान्निध्य में  प्रगतिशील मासिक पत्रिका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रूपाभ</a:t>
            </a:r>
            <a:r>
              <a:rPr lang="en-IN" dirty="0" smtClean="0">
                <a:solidFill>
                  <a:srgbClr val="FF0000"/>
                </a:solidFill>
              </a:rPr>
              <a:t>' </a:t>
            </a:r>
            <a:r>
              <a:rPr lang="en-IN" dirty="0" smtClean="0"/>
              <a:t>(1938) </a:t>
            </a:r>
            <a:r>
              <a:rPr lang="hi-IN" dirty="0" smtClean="0"/>
              <a:t>का सम्पादन किया। श्री अरविन्द आश्रम की यात्रा से आध्यात्मिक चेतना का विकास हुआ। </a:t>
            </a:r>
            <a:endParaRPr lang="en-IN" dirty="0" smtClean="0"/>
          </a:p>
          <a:p>
            <a:r>
              <a:rPr lang="en-IN" dirty="0" smtClean="0"/>
              <a:t>1940</a:t>
            </a:r>
            <a:r>
              <a:rPr lang="hi-IN" dirty="0" smtClean="0"/>
              <a:t> से </a:t>
            </a:r>
            <a:r>
              <a:rPr lang="en-IN" dirty="0" smtClean="0"/>
              <a:t>1947</a:t>
            </a:r>
            <a:r>
              <a:rPr lang="hi-IN" dirty="0" smtClean="0"/>
              <a:t> तक आकाशवाणी में परामर्शदाता रहे। </a:t>
            </a:r>
            <a:r>
              <a:rPr lang="en-IN" dirty="0" smtClean="0"/>
              <a:t>1968</a:t>
            </a:r>
            <a:r>
              <a:rPr lang="hi-IN" dirty="0" smtClean="0"/>
              <a:t> में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चिदम्बरा</a:t>
            </a:r>
            <a:r>
              <a:rPr lang="en-IN" dirty="0" smtClean="0"/>
              <a:t>' </a:t>
            </a:r>
            <a:r>
              <a:rPr lang="hi-IN" dirty="0" smtClean="0"/>
              <a:t>प्रकाशित हुआ</a:t>
            </a:r>
            <a:r>
              <a:rPr lang="en-IN" dirty="0" smtClean="0"/>
              <a:t>, </a:t>
            </a:r>
            <a:r>
              <a:rPr lang="hi-IN" dirty="0" smtClean="0"/>
              <a:t>जिसपर  उन्हें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भारतीय ज्ञानपीठ</a:t>
            </a:r>
            <a:r>
              <a:rPr lang="en-IN" dirty="0" smtClean="0"/>
              <a:t>' </a:t>
            </a:r>
            <a:r>
              <a:rPr lang="hi-IN" dirty="0" smtClean="0"/>
              <a:t>पुरस्कार प्राप्त हुआ। </a:t>
            </a:r>
            <a:endParaRPr lang="en-IN" dirty="0" smtClean="0"/>
          </a:p>
          <a:p>
            <a:r>
              <a:rPr lang="en-IN" dirty="0" smtClean="0"/>
              <a:t>1960</a:t>
            </a:r>
            <a:r>
              <a:rPr lang="hi-IN" dirty="0" smtClean="0"/>
              <a:t> में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कला और बूढ़ा चाँद</a:t>
            </a:r>
            <a:r>
              <a:rPr lang="en-IN" dirty="0" smtClean="0">
                <a:solidFill>
                  <a:srgbClr val="FF0000"/>
                </a:solidFill>
              </a:rPr>
              <a:t>' </a:t>
            </a:r>
            <a:r>
              <a:rPr lang="hi-IN" dirty="0" smtClean="0"/>
              <a:t>काव्य संग्रह के लिए</a:t>
            </a:r>
            <a:r>
              <a:rPr lang="en-US" dirty="0" smtClean="0"/>
              <a:t>                   </a:t>
            </a:r>
            <a:r>
              <a:rPr lang="hi-IN" dirty="0" smtClean="0"/>
              <a:t>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साहित्य अकादमी पुरस्कार</a:t>
            </a:r>
            <a:r>
              <a:rPr lang="en-IN" dirty="0" smtClean="0"/>
              <a:t>' </a:t>
            </a:r>
            <a:r>
              <a:rPr lang="hi-IN" dirty="0" smtClean="0"/>
              <a:t>प्राप्त हुआ। </a:t>
            </a:r>
            <a:endParaRPr lang="en-IN" dirty="0" smtClean="0"/>
          </a:p>
          <a:p>
            <a:r>
              <a:rPr lang="en-IN" dirty="0" smtClean="0"/>
              <a:t>1961</a:t>
            </a:r>
            <a:r>
              <a:rPr lang="hi-IN" dirty="0" smtClean="0"/>
              <a:t> में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पद्मभूषण</a:t>
            </a:r>
            <a:r>
              <a:rPr lang="en-IN" dirty="0" smtClean="0">
                <a:solidFill>
                  <a:srgbClr val="FF0000"/>
                </a:solidFill>
              </a:rPr>
              <a:t>' </a:t>
            </a:r>
            <a:r>
              <a:rPr lang="hi-IN" dirty="0" smtClean="0"/>
              <a:t>की उपाधि से विभूषित हुये। </a:t>
            </a:r>
            <a:r>
              <a:rPr lang="en-IN" dirty="0" smtClean="0"/>
              <a:t>1964</a:t>
            </a:r>
            <a:r>
              <a:rPr lang="hi-IN" dirty="0" smtClean="0"/>
              <a:t> में विशाल महाकाव्य</a:t>
            </a:r>
            <a:r>
              <a:rPr lang="en-IN" dirty="0" smtClean="0"/>
              <a:t> '</a:t>
            </a:r>
            <a:r>
              <a:rPr lang="hi-IN" dirty="0" smtClean="0"/>
              <a:t>लोकायतन</a:t>
            </a:r>
            <a:r>
              <a:rPr lang="en-IN" dirty="0" smtClean="0"/>
              <a:t>' </a:t>
            </a:r>
            <a:r>
              <a:rPr lang="hi-IN" dirty="0" smtClean="0"/>
              <a:t>का प्रकाशन हुआ। कालान्तर में उनके अनेक काव्य संग्रह प्रकाशित हुए।</a:t>
            </a:r>
            <a:endParaRPr lang="en-IN" dirty="0" smtClean="0"/>
          </a:p>
          <a:p>
            <a:r>
              <a:rPr lang="hi-IN" dirty="0" smtClean="0"/>
              <a:t> वह जीवन-पर्यन्त रचनारत रहे। अविवाहित पंत जी के अंतस्थल में नारी और प्रकृति के प्रति आजीवन सौन्दर्यपरक भावना रही।</a:t>
            </a:r>
            <a:endParaRPr lang="en-US" dirty="0" smtClean="0"/>
          </a:p>
          <a:p>
            <a:r>
              <a:rPr lang="hi-IN" dirty="0" smtClean="0"/>
              <a:t> उनकी मृत्यु २८ दिसम्बर </a:t>
            </a:r>
            <a:r>
              <a:rPr lang="en-IN" dirty="0" smtClean="0"/>
              <a:t>1977</a:t>
            </a:r>
            <a:r>
              <a:rPr lang="hi-IN" dirty="0" smtClean="0"/>
              <a:t> को हुई। </a:t>
            </a:r>
            <a:endParaRPr lang="en-I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b="1" dirty="0" smtClean="0"/>
              <a:t>विचारधारा</a:t>
            </a:r>
            <a:r>
              <a:rPr lang="en-IN" b="1" dirty="0" smtClean="0"/>
              <a:t/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उनका संपूर्ण साहित्य </a:t>
            </a:r>
            <a:r>
              <a:rPr lang="en-IN" dirty="0" smtClean="0">
                <a:solidFill>
                  <a:srgbClr val="FF0000"/>
                </a:solidFill>
              </a:rPr>
              <a:t>'</a:t>
            </a:r>
            <a:r>
              <a:rPr lang="hi-IN" dirty="0" smtClean="0">
                <a:solidFill>
                  <a:srgbClr val="FF0000"/>
                </a:solidFill>
              </a:rPr>
              <a:t>सत्यं शिवं सुन्दरम्</a:t>
            </a:r>
            <a:r>
              <a:rPr lang="en-IN" dirty="0" smtClean="0">
                <a:solidFill>
                  <a:srgbClr val="FF0000"/>
                </a:solidFill>
              </a:rPr>
              <a:t>' </a:t>
            </a:r>
            <a:r>
              <a:rPr lang="hi-IN" dirty="0" smtClean="0"/>
              <a:t>के आदर्शों से प्रभावित होते हुए भी समय के साथ निरंतर बदलता रहा है। </a:t>
            </a:r>
            <a:endParaRPr lang="en-IN" dirty="0" smtClean="0"/>
          </a:p>
          <a:p>
            <a:r>
              <a:rPr lang="hi-IN" dirty="0" smtClean="0"/>
              <a:t>जहां प्रारंभिक कविताओं में </a:t>
            </a:r>
            <a:r>
              <a:rPr lang="hi-IN" dirty="0" smtClean="0">
                <a:solidFill>
                  <a:srgbClr val="FF0000"/>
                </a:solidFill>
              </a:rPr>
              <a:t>प्रकृति और सौंदर्य </a:t>
            </a:r>
            <a:r>
              <a:rPr lang="hi-IN" dirty="0" smtClean="0"/>
              <a:t>के रमणीय चित्र मिलते हैं वहीं दूसरे चरण की कविताओं में </a:t>
            </a:r>
            <a:r>
              <a:rPr lang="hi-IN" dirty="0" smtClean="0">
                <a:solidFill>
                  <a:srgbClr val="FF0000"/>
                </a:solidFill>
              </a:rPr>
              <a:t>छायावाद</a:t>
            </a:r>
            <a:r>
              <a:rPr lang="hi-IN" dirty="0" smtClean="0"/>
              <a:t> की सूक्ष्म कल्पनाओं व कोमल भावनाओं के और अंतिम चरण की कविताओं में </a:t>
            </a:r>
            <a:r>
              <a:rPr lang="hi-IN" dirty="0" smtClean="0">
                <a:solidFill>
                  <a:srgbClr val="FF0000"/>
                </a:solidFill>
              </a:rPr>
              <a:t>प्रगतिवाद</a:t>
            </a:r>
            <a:r>
              <a:rPr lang="hi-IN" dirty="0" smtClean="0"/>
              <a:t> और विचारशीलता के। </a:t>
            </a:r>
            <a:endParaRPr lang="en-IN" dirty="0" smtClean="0"/>
          </a:p>
          <a:p>
            <a:r>
              <a:rPr lang="hi-IN" dirty="0" smtClean="0"/>
              <a:t> उनकी सबसे बाद की कविताएं </a:t>
            </a:r>
            <a:r>
              <a:rPr lang="hi-IN" dirty="0" smtClean="0">
                <a:solidFill>
                  <a:srgbClr val="FF0000"/>
                </a:solidFill>
              </a:rPr>
              <a:t>अरविंद दर्शन और मानव कल्याण </a:t>
            </a:r>
            <a:r>
              <a:rPr lang="hi-IN" dirty="0" smtClean="0"/>
              <a:t>की भावनाओं से ओतप्रोत हैं।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hi-IN" dirty="0" smtClean="0"/>
              <a:t>खेतों में फैला है श्यामल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धूल भरा मैला - सा आंचल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गंगा यमुना में आंसू जल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hi-IN" dirty="0" smtClean="0"/>
              <a:t>मिट्टी की प्रतिमा उदासिनी 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hi-IN" dirty="0" smtClean="0"/>
              <a:t>भारतमाता ग्रामवासिनी।</a:t>
            </a:r>
            <a:r>
              <a:rPr lang="en-IN" dirty="0" smtClean="0"/>
              <a:t>  </a:t>
            </a:r>
          </a:p>
          <a:p>
            <a:pPr>
              <a:buNone/>
            </a:pPr>
            <a:r>
              <a:rPr lang="en-IN" dirty="0" smtClean="0"/>
              <a:t>	</a:t>
            </a:r>
          </a:p>
          <a:p>
            <a:pPr>
              <a:buNone/>
            </a:pPr>
            <a:r>
              <a:rPr lang="hi-IN" b="1" dirty="0" smtClean="0"/>
              <a:t>कठिनशब्द का अर्ध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hi-IN" dirty="0" smtClean="0"/>
              <a:t>ग्रामवासिनी = गांव में रहनेवाली </a:t>
            </a:r>
            <a:endParaRPr lang="en-IN" dirty="0" smtClean="0"/>
          </a:p>
          <a:p>
            <a:r>
              <a:rPr lang="hi-IN" dirty="0" smtClean="0"/>
              <a:t>शयमल = हरा-भरा </a:t>
            </a:r>
            <a:endParaRPr lang="en-IN" dirty="0" smtClean="0"/>
          </a:p>
          <a:p>
            <a:r>
              <a:rPr lang="hi-IN" dirty="0" smtClean="0"/>
              <a:t>मूर्ति</a:t>
            </a:r>
            <a:r>
              <a:rPr lang="en-IN" dirty="0" smtClean="0"/>
              <a:t>  = </a:t>
            </a:r>
            <a:r>
              <a:rPr lang="hi-IN" dirty="0" smtClean="0"/>
              <a:t>प्रतिमा </a:t>
            </a:r>
            <a:endParaRPr lang="en-IN" dirty="0" smtClean="0"/>
          </a:p>
          <a:p>
            <a:r>
              <a:rPr lang="hi-IN" dirty="0" smtClean="0"/>
              <a:t>उदासिनी = सुख दुख</a:t>
            </a:r>
            <a:r>
              <a:rPr lang="en-IN" dirty="0" smtClean="0"/>
              <a:t>  </a:t>
            </a:r>
            <a:r>
              <a:rPr lang="hi-IN" dirty="0" smtClean="0"/>
              <a:t>आदि से विरोध भाव जड़ होना </a:t>
            </a:r>
            <a:endParaRPr lang="en-IN" dirty="0" smtClean="0"/>
          </a:p>
          <a:p>
            <a:pPr algn="ctr">
              <a:buNone/>
            </a:pPr>
            <a:endParaRPr lang="en-IN" dirty="0" smtClean="0"/>
          </a:p>
          <a:p>
            <a:pPr algn="ctr">
              <a:buNone/>
            </a:pPr>
            <a:r>
              <a:rPr lang="en-IN" dirty="0" smtClean="0"/>
              <a:t> </a:t>
            </a:r>
          </a:p>
          <a:p>
            <a:pPr algn="ctr">
              <a:buNone/>
            </a:pPr>
            <a:r>
              <a:rPr lang="en-IN" dirty="0" smtClean="0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भाव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i-IN" dirty="0" smtClean="0"/>
              <a:t>भारतमाता गाओं में रहनिवाली है। इस लिए धूलभरा मैला सा आंचल खेतों में फैला हुआ है।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hi-IN" dirty="0" smtClean="0"/>
              <a:t> गंगा और यमुना में इस के आसुओ का जल बहता रहता है। </a:t>
            </a:r>
            <a:endParaRPr lang="en-IN" dirty="0" smtClean="0"/>
          </a:p>
          <a:p>
            <a:pPr>
              <a:buNone/>
            </a:pPr>
            <a:endParaRPr lang="en-IN" dirty="0" smtClean="0"/>
          </a:p>
          <a:p>
            <a:r>
              <a:rPr lang="hi-IN" dirty="0" smtClean="0"/>
              <a:t>इस प्रकार की माँ धरती परतंत्र के कारण सुख -दुःख  आदि के प्रति विरोध भाव से मिट्टी  प्रतिमा जैसा उदास रहा है। </a:t>
            </a:r>
            <a:br>
              <a:rPr lang="hi-IN" dirty="0" smtClean="0"/>
            </a:br>
            <a:endParaRPr lang="hi-IN" dirty="0" smtClean="0"/>
          </a:p>
          <a:p>
            <a:pPr>
              <a:buNone/>
            </a:pPr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भारतमाता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dirty="0" smtClean="0"/>
              <a:t>  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hi-IN" dirty="0" smtClean="0"/>
              <a:t>दैन्य जड़ित अपलक नत चितवन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hi-IN" dirty="0" smtClean="0"/>
              <a:t>अधरों मे</a:t>
            </a:r>
            <a:r>
              <a:rPr lang="en-IN" dirty="0" smtClean="0"/>
              <a:t>  </a:t>
            </a:r>
            <a:r>
              <a:rPr lang="hi-IN" dirty="0" smtClean="0"/>
              <a:t>चिर नीरव रोदन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  </a:t>
            </a:r>
            <a:r>
              <a:rPr lang="hi-IN" dirty="0" smtClean="0"/>
              <a:t>युग युग के तम से विषण्ण मन</a:t>
            </a:r>
            <a:r>
              <a:rPr lang="en-IN" dirty="0" smtClean="0"/>
              <a:t> 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hi-IN" dirty="0" smtClean="0"/>
              <a:t>वह अपने घर में प्रवासिनी </a:t>
            </a:r>
            <a:r>
              <a:rPr lang="en-IN" dirty="0" smtClean="0"/>
              <a:t>,</a:t>
            </a:r>
          </a:p>
          <a:p>
            <a:pPr>
              <a:buNone/>
            </a:pPr>
            <a:r>
              <a:rPr lang="en-IN" dirty="0" smtClean="0"/>
              <a:t>   </a:t>
            </a:r>
            <a:r>
              <a:rPr lang="hi-IN" dirty="0" smtClean="0"/>
              <a:t>भारतमाता ग्रामवासिनी।</a:t>
            </a:r>
            <a:r>
              <a:rPr lang="en-IN" dirty="0" smtClean="0"/>
              <a:t>   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r>
              <a:rPr lang="hi-IN" b="1" dirty="0" smtClean="0"/>
              <a:t>कठिनशब्द</a:t>
            </a:r>
            <a:endParaRPr lang="en-IN" dirty="0" smtClean="0"/>
          </a:p>
          <a:p>
            <a:r>
              <a:rPr lang="hi-IN" dirty="0" smtClean="0"/>
              <a:t>स्वप्न =सपने </a:t>
            </a:r>
            <a:endParaRPr lang="en-IN" dirty="0" smtClean="0"/>
          </a:p>
          <a:p>
            <a:r>
              <a:rPr lang="hi-IN" dirty="0" smtClean="0"/>
              <a:t>चितवन = मन </a:t>
            </a:r>
            <a:endParaRPr lang="en-IN" dirty="0" smtClean="0"/>
          </a:p>
          <a:p>
            <a:r>
              <a:rPr lang="hi-IN" dirty="0" smtClean="0"/>
              <a:t>प्रवासिनी</a:t>
            </a:r>
            <a:r>
              <a:rPr lang="en-IN" dirty="0" smtClean="0"/>
              <a:t>  = </a:t>
            </a:r>
            <a:r>
              <a:rPr lang="hi-IN" dirty="0" smtClean="0"/>
              <a:t>परदेश में रहने वाली </a:t>
            </a:r>
            <a:endParaRPr lang="en-IN" dirty="0" smtClean="0"/>
          </a:p>
          <a:p>
            <a:r>
              <a:rPr lang="hi-IN" dirty="0" smtClean="0"/>
              <a:t>संयम =धीरज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भाव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तत्कालीन दीनता के कारण अपने होठों में अपर दुःख लिए हुए झुकी हुयी नेत्रों से कर्मशक्ति के बिना भगवान की ओर आश से देख रही है। </a:t>
            </a:r>
            <a:br>
              <a:rPr lang="hi-IN" dirty="0" smtClean="0"/>
            </a:br>
            <a:endParaRPr lang="hi-IN" dirty="0" smtClean="0"/>
          </a:p>
          <a:p>
            <a:r>
              <a:rPr lang="hi-IN" dirty="0" smtClean="0"/>
              <a:t>युग -युग के अंधकार एवं अज्ञान के कारण वह अपने ही घर में परदेशी बनी हुए है।</a:t>
            </a:r>
            <a:endParaRPr lang="en-IN" dirty="0" smtClean="0"/>
          </a:p>
          <a:p>
            <a:endParaRPr lang="en-IN" dirty="0" smtClean="0"/>
          </a:p>
          <a:p>
            <a:r>
              <a:rPr lang="hi-IN" dirty="0" smtClean="0"/>
              <a:t> इस प्रकार भारतमाता अकाल में सुख -सुविधाओ से वंचित होकर दुःखी है </a:t>
            </a:r>
            <a:br>
              <a:rPr lang="hi-IN" dirty="0" smtClean="0"/>
            </a:br>
            <a:endParaRPr lang="hi-IN" dirty="0" smtClean="0"/>
          </a:p>
          <a:p>
            <a:pPr>
              <a:buNone/>
            </a:pPr>
            <a:r>
              <a:rPr lang="hi-IN" dirty="0" smtClean="0"/>
              <a:t/>
            </a:r>
            <a:br>
              <a:rPr lang="hi-IN" dirty="0" smtClean="0"/>
            </a:br>
            <a:endParaRPr lang="hi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214</TotalTime>
  <Words>556</Words>
  <Application>Microsoft Office PowerPoint</Application>
  <PresentationFormat>On-screen Show (4:3)</PresentationFormat>
  <Paragraphs>136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भारतमाता</vt:lpstr>
      <vt:lpstr>जीवन परिचय</vt:lpstr>
      <vt:lpstr>जीवन परिचय</vt:lpstr>
      <vt:lpstr> साहित्य सृजन </vt:lpstr>
      <vt:lpstr>विचारधारा </vt:lpstr>
      <vt:lpstr>भारतमाता</vt:lpstr>
      <vt:lpstr>भाव </vt:lpstr>
      <vt:lpstr>भारतमाता</vt:lpstr>
      <vt:lpstr>भाव </vt:lpstr>
      <vt:lpstr>भारतमाता</vt:lpstr>
      <vt:lpstr>भाव </vt:lpstr>
      <vt:lpstr>भारतमाता</vt:lpstr>
      <vt:lpstr>भाव </vt:lpstr>
      <vt:lpstr>भारतमाता</vt:lpstr>
      <vt:lpstr>भाव </vt:lpstr>
      <vt:lpstr>सन्दर्भ </vt:lpstr>
      <vt:lpstr>  अभयास </vt:lpstr>
      <vt:lpstr>धन्यवाद 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भारतमाता</dc:title>
  <dc:creator>hari sudha</dc:creator>
  <cp:lastModifiedBy>Hindi</cp:lastModifiedBy>
  <cp:revision>23</cp:revision>
  <dcterms:created xsi:type="dcterms:W3CDTF">2006-08-16T00:00:00Z</dcterms:created>
  <dcterms:modified xsi:type="dcterms:W3CDTF">2019-08-01T10:28:51Z</dcterms:modified>
</cp:coreProperties>
</file>