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49"/>
  </p:notesMasterIdLst>
  <p:sldIdLst>
    <p:sldId id="285" r:id="rId2"/>
    <p:sldId id="286" r:id="rId3"/>
    <p:sldId id="358" r:id="rId4"/>
    <p:sldId id="292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  <p:sldId id="392" r:id="rId39"/>
    <p:sldId id="393" r:id="rId40"/>
    <p:sldId id="394" r:id="rId41"/>
    <p:sldId id="395" r:id="rId42"/>
    <p:sldId id="396" r:id="rId43"/>
    <p:sldId id="397" r:id="rId44"/>
    <p:sldId id="398" r:id="rId45"/>
    <p:sldId id="399" r:id="rId46"/>
    <p:sldId id="400" r:id="rId47"/>
    <p:sldId id="309" r:id="rId4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8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783B4-105A-4ED3-84C2-283B07C9E07A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C3B2E-67C2-4CD0-9FD3-EE99C9134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6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105825" y="2430959"/>
            <a:ext cx="4663109" cy="76944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SAIKRISHNA UGGU</a:t>
            </a:r>
          </a:p>
          <a:p>
            <a:pPr algn="r">
              <a:defRPr/>
            </a:pPr>
            <a:r>
              <a:rPr lang="en-U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Lecturer in Chemistry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929" y="3657600"/>
            <a:ext cx="49149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P. R. Govt. College (A)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KAKINADA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128356"/>
            <a:ext cx="7848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Thermodynamics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(Module - 5)</a:t>
            </a:r>
          </a:p>
          <a:p>
            <a:pPr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B.Sc. III Year</a:t>
            </a:r>
          </a:p>
        </p:txBody>
      </p:sp>
    </p:spTree>
    <p:extLst>
      <p:ext uri="{BB962C8B-B14F-4D97-AF65-F5344CB8AC3E}">
        <p14:creationId xmlns:p14="http://schemas.microsoft.com/office/powerpoint/2010/main" val="115951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631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Carnot engine has following features,</a:t>
            </a:r>
          </a:p>
          <a:p>
            <a:pPr marL="457200" marR="0" lvl="0" indent="-4572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consists of a cylinder containing one mole of an ideal gas and fitted with a weightless, frictionless piston so that all the operations in the cycle are carried out reversibly.</a:t>
            </a:r>
            <a:endParaRPr lang="en-US" sz="4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48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367554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89818" cy="61248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cylinder is assumed to be insulated on all sides except at the bottom so that heat can flow from or to the system only through the bottom.</a:t>
            </a:r>
            <a:endParaRPr lang="en-US" sz="3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48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4098477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63371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engine has two heat reservoirs, one at a higher temperature T</a:t>
            </a:r>
            <a:r>
              <a:rPr lang="en-US" sz="44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called the source and the other at a lower temperature T</a:t>
            </a:r>
            <a:r>
              <a:rPr lang="en-US" sz="44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called the sink.</a:t>
            </a:r>
            <a:endParaRPr lang="en-US" sz="3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60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113054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7308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Operations are carried out in Carnot cycle are  two ways: 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1. Isothermal process 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2. </a:t>
            </a: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diabatic processes.</a:t>
            </a:r>
            <a:endParaRPr lang="en-US" sz="3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48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4248272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3461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complete Carnot cycle consists of four operations. These are represented on P – V diagram or indicator diagram.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48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739622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6249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reversible expansion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reversible expansion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reversible compression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v"/>
            </a:pP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reversible compression</a:t>
            </a:r>
            <a:endParaRPr lang="en-US" sz="48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430660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13819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47EB763-DBBC-4C88-94F7-D118F787AE1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0" y="1533155"/>
            <a:ext cx="6248400" cy="463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23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8416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expansion: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cylinder containing one mole of the ideal gas, occupying a volume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is placed in contact with the heat reservoir at a temperature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(Source).The gas absorbs heat (say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from the source and expands isothermally and reversibly to volume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723660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0586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expansion: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done in this process is,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254206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64787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expansion: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cylinder is removed from the source and placed in contact with the perfectly insulating material. Thus, the gas now expands adiabatically and reversibly from volume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Work is done in the expansion but since no heat enters or leaves the system, the temperature must fall and suppose it drops to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(Temp of sink).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28650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533400"/>
            <a:ext cx="7143750" cy="762000"/>
          </a:xfrm>
        </p:spPr>
        <p:txBody>
          <a:bodyPr/>
          <a:lstStyle/>
          <a:p>
            <a:pPr algn="l"/>
            <a:r>
              <a:rPr lang="en-US" dirty="0"/>
              <a:t>Contents…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" y="609600"/>
            <a:ext cx="8839200" cy="5105400"/>
          </a:xfrm>
        </p:spPr>
        <p:txBody>
          <a:bodyPr anchor="ctr">
            <a:noAutofit/>
          </a:bodyPr>
          <a:lstStyle/>
          <a:p>
            <a:pPr algn="l"/>
            <a:endParaRPr lang="en-IN" sz="3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n-US" sz="3000" spc="-5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4000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4000" cap="none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The Carnot cycle</a:t>
            </a: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r>
              <a:rPr lang="en-US" sz="4000" cap="none" dirty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Entropy</a:t>
            </a:r>
            <a:endParaRPr lang="en-US" sz="3600" cap="none" spc="-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9900" indent="-457200">
              <a:lnSpc>
                <a:spcPct val="100000"/>
              </a:lnSpc>
              <a:spcBef>
                <a:spcPts val="1010"/>
              </a:spcBef>
              <a:buFont typeface="Wingdings" pitchFamily="2" charset="2"/>
              <a:buChar char="Ø"/>
              <a:tabLst>
                <a:tab pos="354965" algn="l"/>
                <a:tab pos="355600" algn="l"/>
              </a:tabLst>
            </a:pPr>
            <a:endParaRPr lang="en-US" sz="3000" cap="none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1800"/>
              </a:spcBef>
              <a:tabLst>
                <a:tab pos="354965" algn="l"/>
                <a:tab pos="355600" algn="l"/>
              </a:tabLst>
            </a:pPr>
            <a:r>
              <a:rPr lang="en-US" sz="3000" cap="none" dirty="0">
                <a:solidFill>
                  <a:srgbClr val="6F2F9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1646549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7372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expansion: 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done by the system = 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Heat absorbed by the system = 0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Now, from first law</a:t>
            </a:r>
            <a:r>
              <a:rPr lang="en-US" sz="36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ΔE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- 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we know that,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ΔE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Hence,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C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528354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32932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compression: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cylinder is now removed from the insulating material and placed in contact with the second heat reservoir at a lower temperature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(sink). </a:t>
            </a: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1779787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3328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Isothermal compression: </a:t>
            </a: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the compression takes place isothermally,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ΔE = 0. Thus if Q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heat given to the sink at temperature 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W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work done on the system, then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=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955251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64787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compression: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cylinder is now removed from the sink and placed again on the insulating material. The gas compressed adiabatically and reversibly from volume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original volume 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while the temperature rises from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the original temperature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160860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6957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Adiabatic compression: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done on the system = -W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ΔE = Q – (-W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ΔE = W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C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- C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237557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7175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Net work done in one cycle: </a:t>
            </a:r>
            <a:r>
              <a:rPr lang="en-US" sz="36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net work done in one cycle is obtained by adding the work done in the four processes.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(-W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(-W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+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-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17278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584153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Net heat absorbed in one cycle: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net heat absorbed in the whole cycle is given by,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Q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+ 0 + (- Q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+ 0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Q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Q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RT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𝑅𝑇</m:t>
                        </m:r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func>
                          <m:funcPr>
                            <m:ctrlPr>
                              <a:rPr lang="en-US" sz="3600" b="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3600" b="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  <m:r>
                                  <a:rPr lang="en-US" sz="3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𝑉</m:t>
                                </m:r>
                                <m:r>
                                  <a:rPr lang="en-US" sz="3600" b="0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func>
                      </m:e>
                    </m:d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 = RT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 RT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b="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  <m:r>
                              <a:rPr lang="en-US" sz="36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25209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094865" algn="l"/>
                  </a:tabLst>
                </a:pPr>
                <a:endParaRPr lang="en-US" sz="3600" b="0" dirty="0">
                  <a:latin typeface="Times New Roman" panose="020206030504050203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5841536"/>
              </a:xfrm>
              <a:prstGeom prst="rect">
                <a:avLst/>
              </a:prstGeom>
              <a:blipFill>
                <a:blip r:embed="rId2"/>
                <a:stretch>
                  <a:fillRect l="-498" t="-1564" r="-3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792106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373544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Since, 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lie on the same adiabatic curve and for adiabatic change,</a:t>
                </a:r>
                <a:endParaRPr lang="en-US" sz="20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sz="2800" b="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fName>
                          <m:e>
                            <m:r>
                              <a:rPr lang="en-US" sz="28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</m:func>
                      </m:e>
                      <m:sup>
                        <m:r>
                          <m:rPr>
                            <m:sty m:val="p"/>
                          </m:rPr>
                          <a:rPr lang="en-US" sz="2800" b="0" spc="-25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γ</m:t>
                        </m:r>
                        <m:r>
                          <a:rPr lang="en-US" sz="2800" b="0" i="1" spc="-25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0" spc="-25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Constant</a:t>
                </a:r>
                <a:endParaRPr lang="en-US" sz="20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2800" b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8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/V</a:t>
                </a:r>
                <a:r>
                  <a:rPr lang="en-US" sz="2800" b="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spc="-25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0" baseline="30000" dirty="0">
                    <a:solidFill>
                      <a:srgbClr val="2021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(Γ-1) </a:t>
                </a:r>
                <a:r>
                  <a:rPr lang="en-US" sz="2800" b="0" dirty="0">
                    <a:solidFill>
                      <a:srgbClr val="2021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T</a:t>
                </a:r>
                <a:r>
                  <a:rPr lang="en-US" sz="2800" b="0" baseline="-25000" dirty="0">
                    <a:solidFill>
                      <a:srgbClr val="2021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solidFill>
                      <a:srgbClr val="2021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 T</a:t>
                </a:r>
                <a:r>
                  <a:rPr lang="en-US" sz="2800" b="0" baseline="-25000" dirty="0">
                    <a:solidFill>
                      <a:srgbClr val="202122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000" b="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25209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094865" algn="l"/>
                  </a:tabLst>
                </a:pPr>
                <a:endParaRPr lang="en-US" sz="3600" b="0" dirty="0">
                  <a:latin typeface="Times New Roman" panose="020206030504050203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3735446"/>
              </a:xfrm>
              <a:prstGeom prst="rect">
                <a:avLst/>
              </a:prstGeom>
              <a:blipFill>
                <a:blip r:embed="rId2"/>
                <a:stretch>
                  <a:fillRect t="-17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1016143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3239926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Similarly, 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lying on the same adiabatic curve, </a:t>
                </a: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follows that,</a:t>
                </a:r>
                <a:endParaRPr lang="en-US" sz="20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91440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/V</a:t>
                </a:r>
                <a:r>
                  <a:rPr lang="en-US" sz="28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2800" b="0" spc="-25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800" b="0" baseline="3000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(Γ-1)</a:t>
                </a:r>
                <a:r>
                  <a:rPr lang="en-US" sz="2800" b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T</a:t>
                </a:r>
                <a:r>
                  <a:rPr lang="en-US" sz="2800" b="0" baseline="-2500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800" b="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 T</a:t>
                </a:r>
                <a:r>
                  <a:rPr lang="en-US" sz="2800" b="0" baseline="-25000" dirty="0">
                    <a:solidFill>
                      <a:srgbClr val="202122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en-US" sz="20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25209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094865" algn="l"/>
                  </a:tabLst>
                </a:pPr>
                <a:endParaRPr lang="en-US" sz="3600" b="0" dirty="0">
                  <a:latin typeface="Times New Roman" panose="020206030504050203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3239926"/>
              </a:xfrm>
              <a:prstGeom prst="rect">
                <a:avLst/>
              </a:prstGeom>
              <a:blipFill>
                <a:blip r:embed="rId2"/>
                <a:stretch>
                  <a:fillRect t="-20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3402931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4697825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Therefore, </a:t>
                </a: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b="0" spc="-25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b="0" baseline="30000" dirty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(Γ-1)</a:t>
                </a:r>
                <a:r>
                  <a:rPr lang="en-US" sz="3600" b="0" dirty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en-US" sz="3600" b="0" spc="-25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3600" b="0" baseline="30000" dirty="0">
                    <a:solidFill>
                      <a:srgbClr val="202122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(Γ-1)</a:t>
                </a: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sz="36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/ 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/ V</a:t>
                </a:r>
                <a:r>
                  <a:rPr lang="en-US" sz="3600" b="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b="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252095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2094865" algn="l"/>
                  </a:tabLst>
                </a:pPr>
                <a:endParaRPr lang="en-US" sz="3600" b="0" dirty="0">
                  <a:latin typeface="Times New Roman" panose="020206030504050203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4697825"/>
              </a:xfrm>
              <a:prstGeom prst="rect">
                <a:avLst/>
              </a:prstGeom>
              <a:blipFill>
                <a:blip r:embed="rId2"/>
                <a:stretch>
                  <a:fillRect l="-71" t="-19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48897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-3464" y="990600"/>
            <a:ext cx="8950036" cy="527541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  The important limitation of first law of thermodynamics is that, it does not state whether a reaction is spontaneous or not and in which direction it will occur.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86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1868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Now,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W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ln 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= R(T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ln(V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/V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endParaRPr lang="en-US" sz="3600" b="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42264623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24868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 of a heat engine</a:t>
            </a:r>
            <a:r>
              <a:rPr lang="en-US" sz="4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fraction of the heat absorbed by a machine that it can be transform into work is called efficiency of the engine. It is expressed as,</a:t>
            </a:r>
            <a:endParaRPr lang="en-US" sz="32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= W / Q</a:t>
            </a:r>
            <a:endParaRPr lang="en-US" sz="32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endParaRPr lang="en-US" sz="3600" b="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2824069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373159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Efficiency of a heat engine</a:t>
            </a:r>
            <a:r>
              <a:rPr lang="en-US" sz="4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Hence,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= W /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9144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= (T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(Q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/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indent="-91440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= 1 – (T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T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0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17813130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052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Entropy:</a:t>
            </a: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Entropy is regarded as a measure of the disorder or randomness of a system. More disordered system having higher entropy. 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All spontaneous processes lead to an increase in entropy.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18678499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36603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Entropy is a definite quantity and its value is independent of the path taken for the change and depends only upon the initial and final states of the system, hence entropy is a state function.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3160481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4232121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change in entropy of the system is defined as the quantity of heat absorbed isothermally and reversibly divided by the absolute temperature at which heat is absorbed.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</m:t>
                        </m:r>
                      </m:num>
                      <m:den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4232121"/>
              </a:xfrm>
              <a:prstGeom prst="rect">
                <a:avLst/>
              </a:prstGeom>
              <a:blipFill>
                <a:blip r:embed="rId2"/>
                <a:stretch>
                  <a:fillRect t="-2158" r="-3201" b="-2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37528349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390850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Entropy change in a reversible process: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thermodynamically reversible process, the entropy of the system and its surroundings remains constant.</a:t>
            </a:r>
            <a:endParaRPr lang="en-US" sz="28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22734046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3156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a process occurring completely reversible conditions. If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heat absorbed reversibly by the system and then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will be the heat lost by the surroundings.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16262665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5961504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indent="-5715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0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Now, if the process takes place isothermally at absolute temperature T, then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indent="-5715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0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Entropy change of the system is given by,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Entropy change of the surroundings is,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5961504"/>
              </a:xfrm>
              <a:prstGeom prst="rect">
                <a:avLst/>
              </a:prstGeom>
              <a:blipFill>
                <a:blip r:embed="rId2"/>
                <a:stretch>
                  <a:fillRect l="-640" t="-1534" r="-3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17143584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3525902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74320" marR="0" indent="-5715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0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Total entropy change is,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0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3525902"/>
              </a:xfrm>
              <a:prstGeom prst="rect">
                <a:avLst/>
              </a:prstGeom>
              <a:blipFill>
                <a:blip r:embed="rId2"/>
                <a:stretch>
                  <a:fillRect l="-3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1703523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47091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  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0" dirty="0">
                <a:latin typeface="Times New Roman"/>
                <a:ea typeface="Times New Roman"/>
                <a:cs typeface="Times New Roman"/>
              </a:rPr>
              <a:t>   </a:t>
            </a: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Second law of thermodynamics is concerned with the direction and spontaneity of processes. It can be defined in several ways.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281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3376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Thus, in a reversible process, the net entropy change for the combined system and the surroundings is zero, i.e., in a thermodynamically reversible process, the entropy of the system and its surroundings remains constant.</a:t>
            </a:r>
            <a:endParaRPr lang="en-US" sz="32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1704503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5465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Entropy change in an irreversible process -  Spontaneous process: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thermodynamically irreversible process is accompanied by an increase in the entropy of the system and its surroundings.</a:t>
            </a:r>
            <a:endParaRPr lang="en-US" sz="32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2653028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44881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470" marR="0" indent="-5715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0" algn="l"/>
              </a:tabLst>
            </a:pPr>
            <a:r>
              <a:rPr lang="en-US" sz="40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 any part of the process is irreversible, the process as a whole is irreversible. If the total heat lost by the surroundings is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then the heat absorbed by the system will also be Q</a:t>
            </a:r>
            <a:r>
              <a:rPr lang="en-US" sz="3600" b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irrev</a:t>
            </a:r>
            <a:r>
              <a:rPr lang="en-US" sz="36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4120307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5444504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31470" marR="0" indent="-5715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tabLst>
                    <a:tab pos="0" algn="l"/>
                  </a:tabLst>
                </a:pPr>
                <a:r>
                  <a:rPr lang="en-US" sz="3600" b="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However, entropy change of the system does not depend upon the actual heat absorbed but it depends upon the heat absorbed reversibly.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𝑄𝑖𝑟𝑟𝑒𝑣</m:t>
                        </m:r>
                      </m:num>
                      <m:den>
                        <m:r>
                          <a:rPr lang="en-US" sz="36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5444504"/>
              </a:xfrm>
              <a:prstGeom prst="rect">
                <a:avLst/>
              </a:prstGeom>
              <a:blipFill>
                <a:blip r:embed="rId2"/>
                <a:stretch>
                  <a:fillRect t="-1680" r="-3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4409912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1154170"/>
                <a:ext cx="8569036" cy="2918428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The total entropy change,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𝑄𝑖𝑟𝑟𝑒𝑣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1154170"/>
                <a:ext cx="8569036" cy="29184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24981266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4"/>
              <p:cNvSpPr txBox="1">
                <a:spLocks/>
              </p:cNvSpPr>
              <p:nvPr/>
            </p:nvSpPr>
            <p:spPr>
              <a:xfrm>
                <a:off x="325582" y="904137"/>
                <a:ext cx="8569036" cy="5503173"/>
              </a:xfrm>
              <a:prstGeom prst="rect">
                <a:avLst/>
              </a:prstGeom>
            </p:spPr>
            <p:txBody>
              <a:bodyPr vert="horz" wrap="square" lIns="0" tIns="13335" rIns="0" bIns="0" rtlCol="0">
                <a:spAutoFit/>
              </a:bodyPr>
              <a:lstStyle>
                <a:lvl1pPr marL="342900" indent="-342900" algn="l" defTabSz="914400" rtl="0" eaLnBrk="1" latinLnBrk="0" hangingPunct="1">
                  <a:spcBef>
                    <a:spcPts val="800"/>
                  </a:spcBef>
                  <a:buFont typeface="Arial" pitchFamily="34" charset="0"/>
                  <a:buNone/>
                  <a:defRPr sz="16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737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4023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630936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859536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097280" indent="-173736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3533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581912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792224" indent="-164592" algn="l" defTabSz="914400" rtl="0" eaLnBrk="1" latinLnBrk="0" hangingPunct="1">
                  <a:spcBef>
                    <a:spcPts val="300"/>
                  </a:spcBef>
                  <a:buClr>
                    <a:schemeClr val="accent2"/>
                  </a:buClr>
                  <a:buFont typeface="Wingdings" pitchFamily="2" charset="2"/>
                  <a:buChar char="§"/>
                  <a:defRPr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0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8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We know that, W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rev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W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irrev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hence 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rev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Q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irrev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&gt;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𝑄𝑖𝑟𝑟𝑒𝑣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𝑄𝑖𝑟𝑟𝑒𝑣</m:t>
                        </m:r>
                      </m:num>
                      <m:den>
                        <m:r>
                          <a:rPr lang="en-US" sz="3600" b="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endParaRPr lang="en-US" sz="28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system 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 ΔS</a:t>
                </a:r>
                <a:r>
                  <a:rPr lang="en-US" sz="3600" b="0" baseline="-25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surroundings</a:t>
                </a:r>
                <a:r>
                  <a:rPr lang="en-US" sz="3600" b="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</a:t>
                </a:r>
                <a:endParaRPr lang="en-US" sz="3600" b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74320" marR="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2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82" y="904137"/>
                <a:ext cx="8569036" cy="550317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39747508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325582" y="904137"/>
            <a:ext cx="8569036" cy="644355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0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ΔS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ΔS</a:t>
            </a:r>
            <a:r>
              <a:rPr lang="en-US" sz="3600" b="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surroundings</a:t>
            </a: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0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Thus, in an irreversible process, the entropy change for the combined system and the surroundings is greater than zero, i.e., a thermodynamically irreversible process is accompanied by an increase in the entropy of the system and its surroundings.</a:t>
            </a:r>
            <a:endParaRPr lang="en-US" sz="28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600" b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ENTROPY</a:t>
            </a:r>
          </a:p>
        </p:txBody>
      </p:sp>
    </p:spTree>
    <p:extLst>
      <p:ext uri="{BB962C8B-B14F-4D97-AF65-F5344CB8AC3E}">
        <p14:creationId xmlns:p14="http://schemas.microsoft.com/office/powerpoint/2010/main" val="37130830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1650" y="152400"/>
            <a:ext cx="5657850" cy="914400"/>
          </a:xfrm>
        </p:spPr>
        <p:txBody>
          <a:bodyPr>
            <a:normAutofit/>
          </a:bodyPr>
          <a:lstStyle/>
          <a:p>
            <a:r>
              <a:rPr lang="en-IN" sz="4000" dirty="0"/>
              <a:t>Thank You……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9" name="Picture 2" descr="Image result for best thank you images for p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657850" cy="405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548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4992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All spontaneous processes are thermodynamically irreversible.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 A process which proceeds of its own accord, without the help of any external agency is called a spontaneous process. 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42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49922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dirty="0">
                <a:latin typeface="Times New Roman"/>
                <a:ea typeface="Times New Roman"/>
                <a:cs typeface="Times New Roman"/>
              </a:rPr>
              <a:t>Clausius statement</a:t>
            </a: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: Heat cannot itself pass from a colder body (low temperature region) to a hotter body (High temperature region) without use of any external agency.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0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5700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spcBef>
                <a:spcPts val="0"/>
              </a:spcBef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Kelvin – Planck statement: It is impossible to convert heat completely into equivalent amount of work without producing changes elsewhere.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No heat engine has a 100% thermal efficiency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1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5700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15000"/>
              </a:lnSpc>
              <a:spcBef>
                <a:spcPts val="0"/>
              </a:spcBef>
            </a:pPr>
            <a:r>
              <a:rPr lang="en-US" sz="2400" b="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Kelvin – Planck statement: It is impossible to convert heat completely into equivalent amount of work without producing changes elsewhere.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b="0" dirty="0">
                <a:latin typeface="Times New Roman"/>
                <a:ea typeface="Times New Roman"/>
                <a:cs typeface="Times New Roman"/>
              </a:rPr>
              <a:t>No heat engine has a 100% thermal efficiency</a:t>
            </a:r>
            <a:endParaRPr lang="en-US" sz="3200" b="0" dirty="0"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2800" b="0" dirty="0"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en-US" sz="28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2000" b="0" dirty="0">
              <a:effectLst/>
              <a:latin typeface="Calibri"/>
              <a:ea typeface="Times New Roman"/>
              <a:cs typeface="Times New Roman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1072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lvl="0">
              <a:spcBef>
                <a:spcPts val="1010"/>
              </a:spcBef>
              <a:tabLst>
                <a:tab pos="354965" algn="l"/>
                <a:tab pos="355600" algn="l"/>
              </a:tabLst>
            </a:pPr>
            <a:r>
              <a:rPr lang="en-US" sz="4000" b="1" cap="none" spc="400" dirty="0">
                <a:latin typeface="Times New Roman" pitchFamily="18" charset="0"/>
                <a:cs typeface="Times New Roman" pitchFamily="18" charset="0"/>
              </a:rPr>
              <a:t>Second law of thermodynamics </a:t>
            </a:r>
          </a:p>
          <a:p>
            <a:pPr marL="12700" algn="ctr">
              <a:spcBef>
                <a:spcPts val="105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9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3264" y="1150365"/>
            <a:ext cx="7800975" cy="17370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spcBef>
                <a:spcPts val="2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</a:pPr>
            <a:endParaRPr lang="en-US" sz="2800" b="1" spc="-5" dirty="0">
              <a:solidFill>
                <a:srgbClr val="001F5F"/>
              </a:solidFill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endParaRPr lang="en-US" sz="2800" dirty="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lang="en-US" sz="2800" spc="-10" dirty="0">
                <a:latin typeface="Carlito"/>
                <a:cs typeface="Carlito"/>
              </a:rPr>
              <a:t>    </a:t>
            </a:r>
            <a:endParaRPr lang="en-US" sz="2800" dirty="0">
              <a:latin typeface="Carlito"/>
              <a:cs typeface="Carlito"/>
            </a:endParaRPr>
          </a:p>
        </p:txBody>
      </p:sp>
      <p:sp>
        <p:nvSpPr>
          <p:cNvPr id="4" name="object 4"/>
          <p:cNvSpPr txBox="1">
            <a:spLocks/>
          </p:cNvSpPr>
          <p:nvPr/>
        </p:nvSpPr>
        <p:spPr>
          <a:xfrm>
            <a:off x="193964" y="1295400"/>
            <a:ext cx="8569036" cy="6182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400" b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4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Carnot proposed a hypothetical heat engine to show that the efficiency of a heat engine is based upon the temperature between which it operates.</a:t>
            </a:r>
            <a:endParaRPr lang="en-US" sz="3600" b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r>
              <a:rPr lang="en-US" sz="4400" b="0" dirty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</a:p>
          <a:p>
            <a:pPr marL="27432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2094865" algn="l"/>
              </a:tabLst>
            </a:pPr>
            <a:endParaRPr lang="en-US" sz="3600" b="0" dirty="0">
              <a:effectLst/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274320" marR="252095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tabLst>
                <a:tab pos="2094865" algn="l"/>
              </a:tabLst>
            </a:pPr>
            <a:r>
              <a:rPr lang="en-US" sz="3600" b="0" dirty="0">
                <a:latin typeface="Times New Roman" panose="02020603050405020304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457200" y="275119"/>
            <a:ext cx="8305800" cy="62901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105"/>
              </a:spcBef>
            </a:pPr>
            <a:r>
              <a:rPr lang="en-US" sz="40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Carnot Cycle</a:t>
            </a:r>
          </a:p>
        </p:txBody>
      </p:sp>
    </p:spTree>
    <p:extLst>
      <p:ext uri="{BB962C8B-B14F-4D97-AF65-F5344CB8AC3E}">
        <p14:creationId xmlns:p14="http://schemas.microsoft.com/office/powerpoint/2010/main" val="2948160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377</TotalTime>
  <Words>1785</Words>
  <Application>Microsoft Office PowerPoint</Application>
  <PresentationFormat>On-screen Show (4:3)</PresentationFormat>
  <Paragraphs>416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6" baseType="lpstr">
      <vt:lpstr>Arial</vt:lpstr>
      <vt:lpstr>Calibri</vt:lpstr>
      <vt:lpstr>Cambria Math</vt:lpstr>
      <vt:lpstr>Carlito</vt:lpstr>
      <vt:lpstr>Franklin Gothic Book</vt:lpstr>
      <vt:lpstr>Franklin Gothic Medium</vt:lpstr>
      <vt:lpstr>Times New Roman</vt:lpstr>
      <vt:lpstr>Wingdings</vt:lpstr>
      <vt:lpstr>Angles</vt:lpstr>
      <vt:lpstr>PowerPoint Presentation</vt:lpstr>
      <vt:lpstr>Contents…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2.Bioinorganic chemistry</dc:title>
  <dc:creator>windows</dc:creator>
  <cp:lastModifiedBy>Lenovo</cp:lastModifiedBy>
  <cp:revision>48</cp:revision>
  <dcterms:created xsi:type="dcterms:W3CDTF">2020-05-20T17:16:53Z</dcterms:created>
  <dcterms:modified xsi:type="dcterms:W3CDTF">2020-07-28T17:30:38Z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2020-05-20T00:00:00Z</vt:filetime>
  </property>
</Properties>
</file>