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notesMasterIdLst>
    <p:notesMasterId r:id="rId28"/>
  </p:notesMasterIdLst>
  <p:sldIdLst>
    <p:sldId id="285" r:id="rId2"/>
    <p:sldId id="286" r:id="rId3"/>
    <p:sldId id="259" r:id="rId4"/>
    <p:sldId id="316" r:id="rId5"/>
    <p:sldId id="317" r:id="rId6"/>
    <p:sldId id="318" r:id="rId7"/>
    <p:sldId id="288" r:id="rId8"/>
    <p:sldId id="319" r:id="rId9"/>
    <p:sldId id="315" r:id="rId10"/>
    <p:sldId id="320" r:id="rId11"/>
    <p:sldId id="292" r:id="rId12"/>
    <p:sldId id="321" r:id="rId13"/>
    <p:sldId id="322" r:id="rId14"/>
    <p:sldId id="293" r:id="rId15"/>
    <p:sldId id="323" r:id="rId16"/>
    <p:sldId id="324" r:id="rId17"/>
    <p:sldId id="325" r:id="rId18"/>
    <p:sldId id="294" r:id="rId19"/>
    <p:sldId id="326" r:id="rId20"/>
    <p:sldId id="327" r:id="rId21"/>
    <p:sldId id="328" r:id="rId22"/>
    <p:sldId id="329" r:id="rId23"/>
    <p:sldId id="330" r:id="rId24"/>
    <p:sldId id="331" r:id="rId25"/>
    <p:sldId id="332" r:id="rId26"/>
    <p:sldId id="309" r:id="rId27"/>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28" autoAdjust="0"/>
  </p:normalViewPr>
  <p:slideViewPr>
    <p:cSldViewPr>
      <p:cViewPr varScale="1">
        <p:scale>
          <a:sx n="68" d="100"/>
          <a:sy n="68" d="100"/>
        </p:scale>
        <p:origin x="1446" y="6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DF6783B4-105A-4ED3-84C2-283B07C9E07A}" type="datetimeFigureOut">
              <a:rPr lang="en-US" smtClean="0"/>
              <a:t>7/28/2020</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C2FC3B2E-67C2-4CD0-9FD3-EE99C913490A}" type="slidenum">
              <a:rPr lang="en-US" smtClean="0"/>
              <a:t>‹#›</a:t>
            </a:fld>
            <a:endParaRPr lang="en-US"/>
          </a:p>
        </p:txBody>
      </p:sp>
    </p:spTree>
    <p:extLst>
      <p:ext uri="{BB962C8B-B14F-4D97-AF65-F5344CB8AC3E}">
        <p14:creationId xmlns:p14="http://schemas.microsoft.com/office/powerpoint/2010/main" val="2742063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FC3B2E-67C2-4CD0-9FD3-EE99C913490A}" type="slidenum">
              <a:rPr lang="en-US" smtClean="0"/>
              <a:t>18</a:t>
            </a:fld>
            <a:endParaRPr lang="en-US"/>
          </a:p>
        </p:txBody>
      </p:sp>
    </p:spTree>
    <p:extLst>
      <p:ext uri="{BB962C8B-B14F-4D97-AF65-F5344CB8AC3E}">
        <p14:creationId xmlns:p14="http://schemas.microsoft.com/office/powerpoint/2010/main" val="1008257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FC3B2E-67C2-4CD0-9FD3-EE99C913490A}" type="slidenum">
              <a:rPr lang="en-US" smtClean="0"/>
              <a:t>19</a:t>
            </a:fld>
            <a:endParaRPr lang="en-US"/>
          </a:p>
        </p:txBody>
      </p:sp>
    </p:spTree>
    <p:extLst>
      <p:ext uri="{BB962C8B-B14F-4D97-AF65-F5344CB8AC3E}">
        <p14:creationId xmlns:p14="http://schemas.microsoft.com/office/powerpoint/2010/main" val="1008257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FC3B2E-67C2-4CD0-9FD3-EE99C913490A}" type="slidenum">
              <a:rPr lang="en-US" smtClean="0"/>
              <a:t>20</a:t>
            </a:fld>
            <a:endParaRPr lang="en-US"/>
          </a:p>
        </p:txBody>
      </p:sp>
    </p:spTree>
    <p:extLst>
      <p:ext uri="{BB962C8B-B14F-4D97-AF65-F5344CB8AC3E}">
        <p14:creationId xmlns:p14="http://schemas.microsoft.com/office/powerpoint/2010/main" val="1008257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FC3B2E-67C2-4CD0-9FD3-EE99C913490A}" type="slidenum">
              <a:rPr lang="en-US" smtClean="0"/>
              <a:t>21</a:t>
            </a:fld>
            <a:endParaRPr lang="en-US"/>
          </a:p>
        </p:txBody>
      </p:sp>
    </p:spTree>
    <p:extLst>
      <p:ext uri="{BB962C8B-B14F-4D97-AF65-F5344CB8AC3E}">
        <p14:creationId xmlns:p14="http://schemas.microsoft.com/office/powerpoint/2010/main" val="1008257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FC3B2E-67C2-4CD0-9FD3-EE99C913490A}" type="slidenum">
              <a:rPr lang="en-US" smtClean="0"/>
              <a:t>22</a:t>
            </a:fld>
            <a:endParaRPr lang="en-US"/>
          </a:p>
        </p:txBody>
      </p:sp>
    </p:spTree>
    <p:extLst>
      <p:ext uri="{BB962C8B-B14F-4D97-AF65-F5344CB8AC3E}">
        <p14:creationId xmlns:p14="http://schemas.microsoft.com/office/powerpoint/2010/main" val="10082575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FC3B2E-67C2-4CD0-9FD3-EE99C913490A}" type="slidenum">
              <a:rPr lang="en-US" smtClean="0"/>
              <a:t>23</a:t>
            </a:fld>
            <a:endParaRPr lang="en-US"/>
          </a:p>
        </p:txBody>
      </p:sp>
    </p:spTree>
    <p:extLst>
      <p:ext uri="{BB962C8B-B14F-4D97-AF65-F5344CB8AC3E}">
        <p14:creationId xmlns:p14="http://schemas.microsoft.com/office/powerpoint/2010/main" val="10082575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FC3B2E-67C2-4CD0-9FD3-EE99C913490A}" type="slidenum">
              <a:rPr lang="en-US" smtClean="0"/>
              <a:t>24</a:t>
            </a:fld>
            <a:endParaRPr lang="en-US"/>
          </a:p>
        </p:txBody>
      </p:sp>
    </p:spTree>
    <p:extLst>
      <p:ext uri="{BB962C8B-B14F-4D97-AF65-F5344CB8AC3E}">
        <p14:creationId xmlns:p14="http://schemas.microsoft.com/office/powerpoint/2010/main" val="1008257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FC3B2E-67C2-4CD0-9FD3-EE99C913490A}" type="slidenum">
              <a:rPr lang="en-US" smtClean="0"/>
              <a:t>25</a:t>
            </a:fld>
            <a:endParaRPr lang="en-US"/>
          </a:p>
        </p:txBody>
      </p:sp>
    </p:spTree>
    <p:extLst>
      <p:ext uri="{BB962C8B-B14F-4D97-AF65-F5344CB8AC3E}">
        <p14:creationId xmlns:p14="http://schemas.microsoft.com/office/powerpoint/2010/main" val="1008257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7/28/2020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7/28/2020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t>7/28/2020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7/28/2020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7/28/2020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7/28/2020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t>7/28/2020</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105825" y="2430959"/>
            <a:ext cx="4663109" cy="769441"/>
          </a:xfrm>
          <a:prstGeom prst="rect">
            <a:avLst/>
          </a:prstGeom>
          <a:ln>
            <a:noFill/>
          </a:ln>
        </p:spPr>
        <p:txBody>
          <a:bodyPr wrap="square">
            <a:spAutoFit/>
          </a:bodyPr>
          <a:lstStyle/>
          <a:p>
            <a:pPr algn="ctr">
              <a:defRPr/>
            </a:pPr>
            <a:r>
              <a:rPr lang="en-US" sz="2800" b="1" dirty="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      SAIKRISHNA UGGU</a:t>
            </a:r>
          </a:p>
          <a:p>
            <a:pPr algn="r">
              <a:defRPr/>
            </a:pPr>
            <a:r>
              <a:rPr lang="en-US" sz="1600" b="1" dirty="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Lecturer in Chemistry</a:t>
            </a:r>
          </a:p>
        </p:txBody>
      </p:sp>
      <p:sp>
        <p:nvSpPr>
          <p:cNvPr id="14" name="TextBox 13"/>
          <p:cNvSpPr txBox="1"/>
          <p:nvPr/>
        </p:nvSpPr>
        <p:spPr>
          <a:xfrm>
            <a:off x="1979929" y="3657600"/>
            <a:ext cx="4914900" cy="1077218"/>
          </a:xfrm>
          <a:prstGeom prst="rect">
            <a:avLst/>
          </a:prstGeom>
          <a:noFill/>
        </p:spPr>
        <p:txBody>
          <a:bodyPr wrap="square" rtlCol="0">
            <a:spAutoFit/>
          </a:bodyPr>
          <a:lstStyle/>
          <a:p>
            <a:pPr algn="ctr"/>
            <a:r>
              <a:rPr lang="en-US" sz="3600" dirty="0">
                <a:solidFill>
                  <a:schemeClr val="accent1"/>
                </a:solidFill>
                <a:latin typeface="Times New Roman" pitchFamily="18" charset="0"/>
                <a:cs typeface="Times New Roman" pitchFamily="18" charset="0"/>
              </a:rPr>
              <a:t>P. R. Govt. College (A)</a:t>
            </a:r>
          </a:p>
          <a:p>
            <a:pPr algn="ctr"/>
            <a:r>
              <a:rPr lang="en-US" sz="2800" dirty="0">
                <a:latin typeface="Times New Roman" pitchFamily="18" charset="0"/>
                <a:cs typeface="Times New Roman" pitchFamily="18" charset="0"/>
              </a:rPr>
              <a:t>KAKINADA</a:t>
            </a:r>
            <a:endParaRPr lang="en-US" sz="2000" dirty="0">
              <a:latin typeface="Times New Roman" pitchFamily="18" charset="0"/>
              <a:cs typeface="Times New Roman" pitchFamily="18" charset="0"/>
            </a:endParaRPr>
          </a:p>
        </p:txBody>
      </p:sp>
      <p:sp>
        <p:nvSpPr>
          <p:cNvPr id="2" name="Rectangle 1"/>
          <p:cNvSpPr/>
          <p:nvPr/>
        </p:nvSpPr>
        <p:spPr>
          <a:xfrm>
            <a:off x="609600" y="1128356"/>
            <a:ext cx="7848600" cy="1261884"/>
          </a:xfrm>
          <a:prstGeom prst="rect">
            <a:avLst/>
          </a:prstGeom>
        </p:spPr>
        <p:txBody>
          <a:bodyPr wrap="square">
            <a:spAutoFit/>
          </a:bodyPr>
          <a:lstStyle/>
          <a:p>
            <a:pPr algn="ctr"/>
            <a:r>
              <a:rPr lang="en-US" sz="3600" b="1" dirty="0">
                <a:solidFill>
                  <a:srgbClr val="00B0F0"/>
                </a:solidFill>
                <a:latin typeface="Times New Roman" pitchFamily="18" charset="0"/>
                <a:cs typeface="Times New Roman" pitchFamily="18" charset="0"/>
              </a:rPr>
              <a:t>Thermodynamics</a:t>
            </a:r>
          </a:p>
          <a:p>
            <a:pPr algn="ctr"/>
            <a:r>
              <a:rPr lang="en-US" sz="2000" b="1" dirty="0">
                <a:latin typeface="Times New Roman" pitchFamily="18" charset="0"/>
                <a:cs typeface="Times New Roman" pitchFamily="18" charset="0"/>
              </a:rPr>
              <a:t>(Module -2)</a:t>
            </a:r>
          </a:p>
          <a:p>
            <a:pPr algn="ctr"/>
            <a:r>
              <a:rPr lang="en-US" sz="2000" b="1" dirty="0">
                <a:latin typeface="Times New Roman" pitchFamily="18" charset="0"/>
                <a:cs typeface="Times New Roman" pitchFamily="18" charset="0"/>
              </a:rPr>
              <a:t>B.Sc. III Year</a:t>
            </a:r>
          </a:p>
        </p:txBody>
      </p:sp>
    </p:spTree>
    <p:extLst>
      <p:ext uri="{BB962C8B-B14F-4D97-AF65-F5344CB8AC3E}">
        <p14:creationId xmlns:p14="http://schemas.microsoft.com/office/powerpoint/2010/main" val="1159518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7764" y="55418"/>
            <a:ext cx="8763000" cy="5464188"/>
          </a:xfrm>
          <a:prstGeom prst="rect">
            <a:avLst/>
          </a:prstGeom>
        </p:spPr>
        <p:txBody>
          <a:bodyPr vert="horz" wrap="square" lIns="0" tIns="13335" rIns="0" bIns="0" rtlCol="0">
            <a:spAutoFit/>
          </a:bodyPr>
          <a:lstStyle/>
          <a:p>
            <a:pPr marL="355600" marR="6350" indent="-26034" algn="just">
              <a:lnSpc>
                <a:spcPct val="80000"/>
              </a:lnSpc>
              <a:spcBef>
                <a:spcPts val="620"/>
              </a:spcBef>
            </a:pPr>
            <a:endParaRPr lang="en-US" sz="2800" spc="-5" dirty="0">
              <a:latin typeface="Times New Roman" pitchFamily="18" charset="0"/>
              <a:cs typeface="Times New Roman" pitchFamily="18" charset="0"/>
            </a:endParaRPr>
          </a:p>
          <a:p>
            <a:pPr marL="355600" marR="6350" indent="-26034" algn="just">
              <a:lnSpc>
                <a:spcPct val="80000"/>
              </a:lnSpc>
              <a:spcBef>
                <a:spcPts val="620"/>
              </a:spcBef>
            </a:pPr>
            <a:endParaRPr lang="en-US" sz="2800" spc="-5" dirty="0">
              <a:latin typeface="Times New Roman" pitchFamily="18" charset="0"/>
              <a:cs typeface="Times New Roman" pitchFamily="18" charset="0"/>
            </a:endParaRPr>
          </a:p>
          <a:p>
            <a:pPr marL="274320" marR="0" algn="ctr">
              <a:lnSpc>
                <a:spcPct val="115000"/>
              </a:lnSpc>
              <a:spcBef>
                <a:spcPts val="0"/>
              </a:spcBef>
              <a:spcAft>
                <a:spcPts val="0"/>
              </a:spcAft>
              <a:tabLst>
                <a:tab pos="2094865" algn="l"/>
              </a:tabLst>
            </a:pPr>
            <a:r>
              <a:rPr lang="en-US" sz="3600" b="1" dirty="0">
                <a:latin typeface="Times New Roman"/>
                <a:ea typeface="Times New Roman"/>
                <a:cs typeface="Times New Roman"/>
              </a:rPr>
              <a:t>Change in enthalpy</a:t>
            </a:r>
          </a:p>
          <a:p>
            <a:pPr marL="845820" marR="0" indent="-571500">
              <a:lnSpc>
                <a:spcPct val="115000"/>
              </a:lnSpc>
              <a:spcBef>
                <a:spcPts val="0"/>
              </a:spcBef>
              <a:spcAft>
                <a:spcPts val="0"/>
              </a:spcAft>
              <a:buFont typeface="Wingdings" pitchFamily="2" charset="2"/>
              <a:buChar char="Ø"/>
              <a:tabLst>
                <a:tab pos="2094865" algn="l"/>
              </a:tabLst>
            </a:pPr>
            <a:r>
              <a:rPr lang="en-US" sz="3600" dirty="0">
                <a:latin typeface="Times New Roman"/>
                <a:ea typeface="Times New Roman"/>
                <a:cs typeface="Times New Roman"/>
              </a:rPr>
              <a:t>The process where, H</a:t>
            </a:r>
            <a:r>
              <a:rPr lang="en-US" sz="3600" baseline="-25000" dirty="0">
                <a:latin typeface="Times New Roman"/>
                <a:ea typeface="Times New Roman"/>
                <a:cs typeface="Times New Roman"/>
              </a:rPr>
              <a:t>2</a:t>
            </a:r>
            <a:r>
              <a:rPr lang="en-US" sz="3600" dirty="0">
                <a:latin typeface="Times New Roman"/>
                <a:ea typeface="Times New Roman"/>
                <a:cs typeface="Times New Roman"/>
              </a:rPr>
              <a:t> &gt; H</a:t>
            </a:r>
            <a:r>
              <a:rPr lang="en-US" sz="3600" baseline="-25000" dirty="0">
                <a:latin typeface="Times New Roman"/>
                <a:ea typeface="Times New Roman"/>
                <a:cs typeface="Times New Roman"/>
              </a:rPr>
              <a:t>1</a:t>
            </a:r>
            <a:r>
              <a:rPr lang="en-US" sz="3600" dirty="0">
                <a:latin typeface="Times New Roman"/>
                <a:ea typeface="Times New Roman"/>
                <a:cs typeface="Times New Roman"/>
              </a:rPr>
              <a:t>, in exothermic process ΔH is negative, </a:t>
            </a:r>
          </a:p>
          <a:p>
            <a:pPr marL="845820" marR="0" indent="-571500">
              <a:lnSpc>
                <a:spcPct val="115000"/>
              </a:lnSpc>
              <a:spcBef>
                <a:spcPts val="0"/>
              </a:spcBef>
              <a:spcAft>
                <a:spcPts val="0"/>
              </a:spcAft>
              <a:buFont typeface="Wingdings" pitchFamily="2" charset="2"/>
              <a:buChar char="Ø"/>
              <a:tabLst>
                <a:tab pos="2094865" algn="l"/>
              </a:tabLst>
            </a:pPr>
            <a:r>
              <a:rPr lang="en-US" sz="3600" dirty="0">
                <a:latin typeface="Times New Roman"/>
                <a:ea typeface="Times New Roman"/>
                <a:cs typeface="Times New Roman"/>
              </a:rPr>
              <a:t>While the process where, H</a:t>
            </a:r>
            <a:r>
              <a:rPr lang="en-US" sz="3600" baseline="-25000" dirty="0">
                <a:latin typeface="Times New Roman"/>
                <a:ea typeface="Times New Roman"/>
                <a:cs typeface="Times New Roman"/>
              </a:rPr>
              <a:t>2</a:t>
            </a:r>
            <a:r>
              <a:rPr lang="en-US" sz="3600" dirty="0">
                <a:latin typeface="Times New Roman"/>
                <a:ea typeface="Times New Roman"/>
                <a:cs typeface="Times New Roman"/>
              </a:rPr>
              <a:t> &lt; H</a:t>
            </a:r>
            <a:r>
              <a:rPr lang="en-US" sz="3600" baseline="-25000" dirty="0">
                <a:latin typeface="Times New Roman"/>
                <a:ea typeface="Times New Roman"/>
                <a:cs typeface="Times New Roman"/>
              </a:rPr>
              <a:t>1</a:t>
            </a:r>
            <a:r>
              <a:rPr lang="en-US" sz="3600" dirty="0">
                <a:latin typeface="Times New Roman"/>
                <a:ea typeface="Times New Roman"/>
                <a:cs typeface="Times New Roman"/>
              </a:rPr>
              <a:t>, in endothermic process ΔH is positive.</a:t>
            </a:r>
            <a:endParaRPr lang="en-US" sz="2800" dirty="0">
              <a:latin typeface="Calibri"/>
              <a:ea typeface="Times New Roman"/>
              <a:cs typeface="Times New Roman"/>
            </a:endParaRPr>
          </a:p>
          <a:p>
            <a:pPr marL="274320" marR="0" algn="ctr">
              <a:lnSpc>
                <a:spcPct val="115000"/>
              </a:lnSpc>
              <a:spcBef>
                <a:spcPts val="0"/>
              </a:spcBef>
              <a:spcAft>
                <a:spcPts val="0"/>
              </a:spcAft>
              <a:tabLst>
                <a:tab pos="2094865" algn="l"/>
              </a:tabLst>
            </a:pPr>
            <a:r>
              <a:rPr lang="en-US" sz="3600" b="1" dirty="0">
                <a:latin typeface="Times New Roman" pitchFamily="18" charset="0"/>
                <a:ea typeface="Times New Roman"/>
                <a:cs typeface="Times New Roman" pitchFamily="18" charset="0"/>
              </a:rPr>
              <a:t> </a:t>
            </a:r>
            <a:endParaRPr lang="en-US" sz="2800" dirty="0">
              <a:latin typeface="Times New Roman" pitchFamily="18" charset="0"/>
              <a:ea typeface="Times New Roman"/>
              <a:cs typeface="Times New Roman" pitchFamily="18" charset="0"/>
            </a:endParaRPr>
          </a:p>
          <a:p>
            <a:pPr>
              <a:lnSpc>
                <a:spcPct val="100000"/>
              </a:lnSpc>
              <a:spcBef>
                <a:spcPts val="20"/>
              </a:spcBef>
            </a:pPr>
            <a:endParaRPr lang="en-US" sz="2800" dirty="0">
              <a:latin typeface="Times New Roman" pitchFamily="18" charset="0"/>
              <a:cs typeface="Times New Roman" pitchFamily="18" charset="0"/>
            </a:endParaRPr>
          </a:p>
          <a:p>
            <a:pPr marL="12700">
              <a:lnSpc>
                <a:spcPct val="100000"/>
              </a:lnSpc>
            </a:pPr>
            <a:endParaRPr sz="2800" dirty="0">
              <a:latin typeface="Times New Roman" pitchFamily="18" charset="0"/>
              <a:cs typeface="Times New Roman" pitchFamily="18" charset="0"/>
            </a:endParaRPr>
          </a:p>
        </p:txBody>
      </p:sp>
    </p:spTree>
    <p:extLst>
      <p:ext uri="{BB962C8B-B14F-4D97-AF65-F5344CB8AC3E}">
        <p14:creationId xmlns:p14="http://schemas.microsoft.com/office/powerpoint/2010/main" val="491770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33264" y="1150365"/>
            <a:ext cx="7800975" cy="1737014"/>
          </a:xfrm>
          <a:prstGeom prst="rect">
            <a:avLst/>
          </a:prstGeom>
        </p:spPr>
        <p:txBody>
          <a:bodyPr vert="horz" wrap="square" lIns="0" tIns="13335" rIns="0" bIns="0" rtlCol="0">
            <a:spAutoFit/>
          </a:bodyPr>
          <a:lstStyle/>
          <a:p>
            <a:pPr>
              <a:spcBef>
                <a:spcPts val="20"/>
              </a:spcBef>
            </a:pPr>
            <a:endParaRPr lang="en-US" sz="2800" dirty="0">
              <a:latin typeface="Times New Roman" pitchFamily="18" charset="0"/>
              <a:cs typeface="Times New Roman" pitchFamily="18" charset="0"/>
            </a:endParaRPr>
          </a:p>
          <a:p>
            <a:pPr marL="12700">
              <a:lnSpc>
                <a:spcPct val="100000"/>
              </a:lnSpc>
            </a:pPr>
            <a:endParaRPr lang="en-US" sz="2800" b="1" spc="-5" dirty="0">
              <a:solidFill>
                <a:srgbClr val="001F5F"/>
              </a:solidFill>
              <a:latin typeface="Carlito"/>
              <a:cs typeface="Carlito"/>
            </a:endParaRPr>
          </a:p>
          <a:p>
            <a:pPr marL="12700">
              <a:lnSpc>
                <a:spcPct val="100000"/>
              </a:lnSpc>
            </a:pPr>
            <a:endParaRPr lang="en-US" sz="2800" dirty="0">
              <a:latin typeface="Carlito"/>
              <a:cs typeface="Carlito"/>
            </a:endParaRPr>
          </a:p>
          <a:p>
            <a:pPr marL="12700">
              <a:lnSpc>
                <a:spcPct val="100000"/>
              </a:lnSpc>
            </a:pPr>
            <a:r>
              <a:rPr lang="en-US" sz="2800" spc="-10" dirty="0">
                <a:latin typeface="Carlito"/>
                <a:cs typeface="Carlito"/>
              </a:rPr>
              <a:t>    </a:t>
            </a:r>
            <a:endParaRPr lang="en-US" sz="2800" dirty="0">
              <a:latin typeface="Carlito"/>
              <a:cs typeface="Carlito"/>
            </a:endParaRPr>
          </a:p>
        </p:txBody>
      </p:sp>
      <p:sp>
        <p:nvSpPr>
          <p:cNvPr id="4" name="object 4"/>
          <p:cNvSpPr txBox="1">
            <a:spLocks/>
          </p:cNvSpPr>
          <p:nvPr/>
        </p:nvSpPr>
        <p:spPr>
          <a:xfrm>
            <a:off x="193964" y="838200"/>
            <a:ext cx="8569036" cy="4722447"/>
          </a:xfrm>
          <a:prstGeom prst="rect">
            <a:avLst/>
          </a:prstGeom>
        </p:spPr>
        <p:txBody>
          <a:bodyPr vert="horz" wrap="square" lIns="0" tIns="13335" rIns="0" bIns="0" rtlCol="0">
            <a:sp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274320" marR="0" algn="just">
              <a:lnSpc>
                <a:spcPct val="115000"/>
              </a:lnSpc>
              <a:spcBef>
                <a:spcPts val="0"/>
              </a:spcBef>
              <a:spcAft>
                <a:spcPts val="0"/>
              </a:spcAft>
              <a:tabLst>
                <a:tab pos="2094865" algn="l"/>
              </a:tabLst>
            </a:pPr>
            <a:r>
              <a:rPr lang="en-US" sz="2400" b="0" dirty="0">
                <a:latin typeface="Times New Roman" pitchFamily="18" charset="0"/>
                <a:ea typeface="Times New Roman"/>
                <a:cs typeface="Times New Roman" pitchFamily="18" charset="0"/>
              </a:rPr>
              <a:t>    </a:t>
            </a:r>
          </a:p>
          <a:p>
            <a:pPr marL="274320" marR="0" algn="just">
              <a:lnSpc>
                <a:spcPct val="115000"/>
              </a:lnSpc>
              <a:spcBef>
                <a:spcPts val="0"/>
              </a:spcBef>
              <a:spcAft>
                <a:spcPts val="0"/>
              </a:spcAft>
              <a:tabLst>
                <a:tab pos="2094865" algn="l"/>
              </a:tabLst>
            </a:pPr>
            <a:r>
              <a:rPr lang="en-US" sz="2400" b="0" dirty="0">
                <a:latin typeface="Times New Roman" pitchFamily="18" charset="0"/>
                <a:ea typeface="Times New Roman"/>
                <a:cs typeface="Times New Roman" pitchFamily="18" charset="0"/>
              </a:rPr>
              <a:t>   </a:t>
            </a:r>
            <a:r>
              <a:rPr lang="en-US" sz="2800" b="0" dirty="0">
                <a:latin typeface="Times New Roman"/>
                <a:ea typeface="Times New Roman"/>
                <a:cs typeface="Times New Roman"/>
              </a:rPr>
              <a:t>Heat Capacity</a:t>
            </a:r>
            <a:r>
              <a:rPr lang="en-US" sz="2800" b="0" dirty="0">
                <a:effectLst/>
                <a:latin typeface="Times New Roman"/>
                <a:ea typeface="Times New Roman"/>
                <a:cs typeface="Times New Roman"/>
              </a:rPr>
              <a:t>: It is defined as the amount of heat required to rise the temperature of a substance by one unit temperature change. Heat capacity of a system means the capacity to absorb and store energy.</a:t>
            </a:r>
            <a:endParaRPr lang="en-US" sz="2800" b="0" dirty="0">
              <a:effectLst/>
              <a:latin typeface="Calibri"/>
              <a:ea typeface="Times New Roman"/>
              <a:cs typeface="Times New Roman"/>
            </a:endParaRPr>
          </a:p>
          <a:p>
            <a:pPr marL="274320" marR="0" algn="just">
              <a:lnSpc>
                <a:spcPct val="115000"/>
              </a:lnSpc>
              <a:spcBef>
                <a:spcPts val="0"/>
              </a:spcBef>
              <a:spcAft>
                <a:spcPts val="0"/>
              </a:spcAft>
              <a:tabLst>
                <a:tab pos="2094865" algn="l"/>
              </a:tabLst>
            </a:pPr>
            <a:r>
              <a:rPr lang="en-US" sz="2800" b="0" dirty="0">
                <a:effectLst/>
                <a:latin typeface="Times New Roman"/>
                <a:ea typeface="Times New Roman"/>
                <a:cs typeface="Times New Roman"/>
              </a:rPr>
              <a:t>  We can also write it as q = C ∆T, the coefficient, C is called the heat capacity.</a:t>
            </a:r>
            <a:endParaRPr lang="en-US" sz="2800" b="0" dirty="0">
              <a:effectLst/>
              <a:latin typeface="Calibri"/>
              <a:ea typeface="Times New Roman"/>
              <a:cs typeface="Times New Roman"/>
            </a:endParaRPr>
          </a:p>
          <a:p>
            <a:pPr marL="274320" marR="0" algn="just">
              <a:lnSpc>
                <a:spcPct val="115000"/>
              </a:lnSpc>
              <a:spcBef>
                <a:spcPts val="0"/>
              </a:spcBef>
              <a:spcAft>
                <a:spcPts val="0"/>
              </a:spcAft>
              <a:tabLst>
                <a:tab pos="2094865" algn="l"/>
              </a:tabLst>
            </a:pPr>
            <a:r>
              <a:rPr lang="en-US" sz="2800" b="0" dirty="0">
                <a:effectLst/>
                <a:latin typeface="Times New Roman"/>
                <a:ea typeface="Times New Roman"/>
                <a:cs typeface="Times New Roman"/>
              </a:rPr>
              <a:t> </a:t>
            </a:r>
            <a:endParaRPr lang="en-US" sz="2800" b="0" dirty="0">
              <a:effectLst/>
              <a:latin typeface="Calibri"/>
              <a:ea typeface="Times New Roman"/>
              <a:cs typeface="Times New Roman"/>
            </a:endParaRPr>
          </a:p>
          <a:p>
            <a:pPr marL="274320" marR="0" algn="just">
              <a:lnSpc>
                <a:spcPct val="115000"/>
              </a:lnSpc>
              <a:spcBef>
                <a:spcPts val="0"/>
              </a:spcBef>
              <a:spcAft>
                <a:spcPts val="0"/>
              </a:spcAft>
              <a:tabLst>
                <a:tab pos="2094865" algn="l"/>
              </a:tabLst>
            </a:pPr>
            <a:endParaRPr lang="en-US" sz="2000" b="0" dirty="0">
              <a:effectLst/>
              <a:latin typeface="Calibri"/>
              <a:ea typeface="Times New Roman"/>
              <a:cs typeface="Times New Roman"/>
            </a:endParaRPr>
          </a:p>
          <a:p>
            <a:pPr marL="274320" marR="252095" algn="just">
              <a:lnSpc>
                <a:spcPct val="150000"/>
              </a:lnSpc>
              <a:spcBef>
                <a:spcPts val="0"/>
              </a:spcBef>
              <a:spcAft>
                <a:spcPts val="1000"/>
              </a:spcAft>
              <a:tabLst>
                <a:tab pos="2094865" algn="l"/>
              </a:tabLst>
            </a:pPr>
            <a:endParaRPr lang="en-US" sz="2000" b="0" dirty="0">
              <a:latin typeface="Times New Roman" pitchFamily="18" charset="0"/>
              <a:cs typeface="Times New Roman" pitchFamily="18" charset="0"/>
            </a:endParaRPr>
          </a:p>
        </p:txBody>
      </p:sp>
      <p:sp>
        <p:nvSpPr>
          <p:cNvPr id="5" name="object 3"/>
          <p:cNvSpPr txBox="1">
            <a:spLocks/>
          </p:cNvSpPr>
          <p:nvPr/>
        </p:nvSpPr>
        <p:spPr>
          <a:xfrm>
            <a:off x="914400" y="228600"/>
            <a:ext cx="7391400" cy="444352"/>
          </a:xfrm>
          <a:prstGeom prst="rect">
            <a:avLst/>
          </a:prstGeom>
        </p:spPr>
        <p:txBody>
          <a:bodyPr vert="horz" wrap="square" lIns="0" tIns="13335" rIns="0" bIns="0" rtlCol="0">
            <a:sp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12700" algn="ctr">
              <a:spcBef>
                <a:spcPts val="105"/>
              </a:spcBef>
            </a:pPr>
            <a:r>
              <a:rPr lang="en-US" b="1" dirty="0"/>
              <a:t>Heat Capacities</a:t>
            </a:r>
            <a:endParaRPr lang="en-US" dirty="0"/>
          </a:p>
        </p:txBody>
      </p:sp>
    </p:spTree>
    <p:extLst>
      <p:ext uri="{BB962C8B-B14F-4D97-AF65-F5344CB8AC3E}">
        <p14:creationId xmlns:p14="http://schemas.microsoft.com/office/powerpoint/2010/main" val="2932828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33264" y="1150365"/>
            <a:ext cx="7800975" cy="1737014"/>
          </a:xfrm>
          <a:prstGeom prst="rect">
            <a:avLst/>
          </a:prstGeom>
        </p:spPr>
        <p:txBody>
          <a:bodyPr vert="horz" wrap="square" lIns="0" tIns="13335" rIns="0" bIns="0" rtlCol="0">
            <a:spAutoFit/>
          </a:bodyPr>
          <a:lstStyle/>
          <a:p>
            <a:pPr>
              <a:spcBef>
                <a:spcPts val="20"/>
              </a:spcBef>
            </a:pPr>
            <a:endParaRPr lang="en-US" sz="2800" dirty="0">
              <a:latin typeface="Times New Roman" pitchFamily="18" charset="0"/>
              <a:cs typeface="Times New Roman" pitchFamily="18" charset="0"/>
            </a:endParaRPr>
          </a:p>
          <a:p>
            <a:pPr marL="12700">
              <a:lnSpc>
                <a:spcPct val="100000"/>
              </a:lnSpc>
            </a:pPr>
            <a:endParaRPr lang="en-US" sz="2800" b="1" spc="-5" dirty="0">
              <a:solidFill>
                <a:srgbClr val="001F5F"/>
              </a:solidFill>
              <a:latin typeface="Carlito"/>
              <a:cs typeface="Carlito"/>
            </a:endParaRPr>
          </a:p>
          <a:p>
            <a:pPr marL="12700">
              <a:lnSpc>
                <a:spcPct val="100000"/>
              </a:lnSpc>
            </a:pPr>
            <a:endParaRPr lang="en-US" sz="2800" dirty="0">
              <a:latin typeface="Carlito"/>
              <a:cs typeface="Carlito"/>
            </a:endParaRPr>
          </a:p>
          <a:p>
            <a:pPr marL="12700">
              <a:lnSpc>
                <a:spcPct val="100000"/>
              </a:lnSpc>
            </a:pPr>
            <a:r>
              <a:rPr lang="en-US" sz="2800" spc="-10" dirty="0">
                <a:latin typeface="Carlito"/>
                <a:cs typeface="Carlito"/>
              </a:rPr>
              <a:t>    </a:t>
            </a:r>
            <a:endParaRPr lang="en-US" sz="2800" dirty="0">
              <a:latin typeface="Carlito"/>
              <a:cs typeface="Carlito"/>
            </a:endParaRPr>
          </a:p>
        </p:txBody>
      </p:sp>
      <p:sp>
        <p:nvSpPr>
          <p:cNvPr id="4" name="object 4"/>
          <p:cNvSpPr txBox="1">
            <a:spLocks/>
          </p:cNvSpPr>
          <p:nvPr/>
        </p:nvSpPr>
        <p:spPr>
          <a:xfrm>
            <a:off x="193964" y="838200"/>
            <a:ext cx="8492836" cy="2811154"/>
          </a:xfrm>
          <a:prstGeom prst="rect">
            <a:avLst/>
          </a:prstGeom>
        </p:spPr>
        <p:txBody>
          <a:bodyPr vert="horz" wrap="square" lIns="0" tIns="13335" rIns="0" bIns="0" rtlCol="0">
            <a:sp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274320" marR="0" algn="just">
              <a:lnSpc>
                <a:spcPct val="115000"/>
              </a:lnSpc>
              <a:spcBef>
                <a:spcPts val="0"/>
              </a:spcBef>
              <a:spcAft>
                <a:spcPts val="0"/>
              </a:spcAft>
              <a:tabLst>
                <a:tab pos="2094865" algn="l"/>
              </a:tabLst>
            </a:pPr>
            <a:r>
              <a:rPr lang="en-US" sz="2000" b="0" dirty="0">
                <a:effectLst/>
                <a:latin typeface="Times New Roman"/>
                <a:ea typeface="Times New Roman"/>
                <a:cs typeface="Times New Roman"/>
              </a:rPr>
              <a:t> </a:t>
            </a:r>
            <a:endParaRPr lang="en-US" sz="2000" b="0" dirty="0">
              <a:effectLst/>
              <a:latin typeface="Calibri"/>
              <a:ea typeface="Times New Roman"/>
              <a:cs typeface="Times New Roman"/>
            </a:endParaRPr>
          </a:p>
          <a:p>
            <a:pPr marL="274320" marR="0" algn="just">
              <a:lnSpc>
                <a:spcPct val="115000"/>
              </a:lnSpc>
              <a:spcBef>
                <a:spcPts val="0"/>
              </a:spcBef>
              <a:spcAft>
                <a:spcPts val="0"/>
              </a:spcAft>
              <a:tabLst>
                <a:tab pos="2094865" algn="l"/>
              </a:tabLst>
            </a:pPr>
            <a:r>
              <a:rPr lang="en-US" sz="2000" b="0" dirty="0">
                <a:latin typeface="Times New Roman"/>
                <a:ea typeface="Times New Roman"/>
                <a:cs typeface="Times New Roman"/>
              </a:rPr>
              <a:t>    </a:t>
            </a:r>
            <a:r>
              <a:rPr lang="en-US" sz="2800" b="0" dirty="0">
                <a:latin typeface="Times New Roman"/>
                <a:ea typeface="Times New Roman"/>
                <a:cs typeface="Times New Roman"/>
              </a:rPr>
              <a:t>Specific heat</a:t>
            </a:r>
            <a:r>
              <a:rPr lang="en-US" sz="2800" b="0" dirty="0">
                <a:effectLst/>
                <a:latin typeface="Times New Roman"/>
                <a:ea typeface="Times New Roman"/>
                <a:cs typeface="Times New Roman"/>
              </a:rPr>
              <a:t>, also called specific heat capacity is the quantity of heat required to raise the temperature of one unit mass or 1 gram of a substance by one degree Celsius.</a:t>
            </a:r>
            <a:endParaRPr lang="en-US" sz="2800" b="0" dirty="0">
              <a:effectLst/>
              <a:latin typeface="Calibri"/>
              <a:ea typeface="Times New Roman"/>
              <a:cs typeface="Times New Roman"/>
            </a:endParaRPr>
          </a:p>
          <a:p>
            <a:pPr marL="274320" marR="252095" algn="just">
              <a:lnSpc>
                <a:spcPct val="150000"/>
              </a:lnSpc>
              <a:spcBef>
                <a:spcPts val="0"/>
              </a:spcBef>
              <a:spcAft>
                <a:spcPts val="1000"/>
              </a:spcAft>
              <a:tabLst>
                <a:tab pos="2094865" algn="l"/>
              </a:tabLst>
            </a:pPr>
            <a:endParaRPr lang="en-US" sz="2000" b="0" dirty="0">
              <a:latin typeface="Times New Roman" pitchFamily="18" charset="0"/>
              <a:cs typeface="Times New Roman" pitchFamily="18" charset="0"/>
            </a:endParaRPr>
          </a:p>
        </p:txBody>
      </p:sp>
      <p:sp>
        <p:nvSpPr>
          <p:cNvPr id="5" name="object 3"/>
          <p:cNvSpPr txBox="1">
            <a:spLocks/>
          </p:cNvSpPr>
          <p:nvPr/>
        </p:nvSpPr>
        <p:spPr>
          <a:xfrm>
            <a:off x="914400" y="228600"/>
            <a:ext cx="7391400" cy="444352"/>
          </a:xfrm>
          <a:prstGeom prst="rect">
            <a:avLst/>
          </a:prstGeom>
        </p:spPr>
        <p:txBody>
          <a:bodyPr vert="horz" wrap="square" lIns="0" tIns="13335" rIns="0" bIns="0" rtlCol="0">
            <a:sp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12700" algn="ctr">
              <a:spcBef>
                <a:spcPts val="105"/>
              </a:spcBef>
            </a:pPr>
            <a:r>
              <a:rPr lang="en-US" b="1" dirty="0"/>
              <a:t>Heat Capacities</a:t>
            </a:r>
            <a:endParaRPr lang="en-US" dirty="0"/>
          </a:p>
        </p:txBody>
      </p:sp>
    </p:spTree>
    <p:extLst>
      <p:ext uri="{BB962C8B-B14F-4D97-AF65-F5344CB8AC3E}">
        <p14:creationId xmlns:p14="http://schemas.microsoft.com/office/powerpoint/2010/main" val="3396796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33264" y="1150365"/>
            <a:ext cx="7800975" cy="1737014"/>
          </a:xfrm>
          <a:prstGeom prst="rect">
            <a:avLst/>
          </a:prstGeom>
        </p:spPr>
        <p:txBody>
          <a:bodyPr vert="horz" wrap="square" lIns="0" tIns="13335" rIns="0" bIns="0" rtlCol="0">
            <a:spAutoFit/>
          </a:bodyPr>
          <a:lstStyle/>
          <a:p>
            <a:pPr>
              <a:spcBef>
                <a:spcPts val="20"/>
              </a:spcBef>
            </a:pPr>
            <a:endParaRPr lang="en-US" sz="2800" dirty="0">
              <a:latin typeface="Times New Roman" pitchFamily="18" charset="0"/>
              <a:cs typeface="Times New Roman" pitchFamily="18" charset="0"/>
            </a:endParaRPr>
          </a:p>
          <a:p>
            <a:pPr marL="12700">
              <a:lnSpc>
                <a:spcPct val="100000"/>
              </a:lnSpc>
            </a:pPr>
            <a:endParaRPr lang="en-US" sz="2800" b="1" spc="-5" dirty="0">
              <a:solidFill>
                <a:srgbClr val="001F5F"/>
              </a:solidFill>
              <a:latin typeface="Carlito"/>
              <a:cs typeface="Carlito"/>
            </a:endParaRPr>
          </a:p>
          <a:p>
            <a:pPr marL="12700">
              <a:lnSpc>
                <a:spcPct val="100000"/>
              </a:lnSpc>
            </a:pPr>
            <a:endParaRPr lang="en-US" sz="2800" dirty="0">
              <a:latin typeface="Carlito"/>
              <a:cs typeface="Carlito"/>
            </a:endParaRPr>
          </a:p>
          <a:p>
            <a:pPr marL="12700">
              <a:lnSpc>
                <a:spcPct val="100000"/>
              </a:lnSpc>
            </a:pPr>
            <a:r>
              <a:rPr lang="en-US" sz="2800" spc="-10" dirty="0">
                <a:latin typeface="Carlito"/>
                <a:cs typeface="Carlito"/>
              </a:rPr>
              <a:t>    </a:t>
            </a:r>
            <a:endParaRPr lang="en-US" sz="2800" dirty="0">
              <a:latin typeface="Carlito"/>
              <a:cs typeface="Carlito"/>
            </a:endParaRPr>
          </a:p>
        </p:txBody>
      </p:sp>
      <mc:AlternateContent xmlns:mc="http://schemas.openxmlformats.org/markup-compatibility/2006" xmlns:a14="http://schemas.microsoft.com/office/drawing/2010/main">
        <mc:Choice Requires="a14">
          <p:sp>
            <p:nvSpPr>
              <p:cNvPr id="4" name="object 4"/>
              <p:cNvSpPr txBox="1">
                <a:spLocks/>
              </p:cNvSpPr>
              <p:nvPr/>
            </p:nvSpPr>
            <p:spPr>
              <a:xfrm>
                <a:off x="193964" y="838200"/>
                <a:ext cx="8763000" cy="4047839"/>
              </a:xfrm>
              <a:prstGeom prst="rect">
                <a:avLst/>
              </a:prstGeom>
            </p:spPr>
            <p:txBody>
              <a:bodyPr vert="horz" wrap="square" lIns="0" tIns="13335" rIns="0" bIns="0" rtlCol="0">
                <a:sp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274320" marR="0" algn="just">
                  <a:lnSpc>
                    <a:spcPct val="115000"/>
                  </a:lnSpc>
                  <a:spcBef>
                    <a:spcPts val="0"/>
                  </a:spcBef>
                  <a:spcAft>
                    <a:spcPts val="0"/>
                  </a:spcAft>
                  <a:tabLst>
                    <a:tab pos="2094865" algn="l"/>
                  </a:tabLst>
                </a:pPr>
                <a:endParaRPr lang="en-US" sz="2000" b="0" dirty="0">
                  <a:effectLst/>
                  <a:latin typeface="Calibri"/>
                  <a:ea typeface="Times New Roman"/>
                  <a:cs typeface="Times New Roman"/>
                </a:endParaRPr>
              </a:p>
              <a:p>
                <a:pPr marL="274320" marR="0" algn="just">
                  <a:lnSpc>
                    <a:spcPct val="115000"/>
                  </a:lnSpc>
                  <a:spcBef>
                    <a:spcPts val="0"/>
                  </a:spcBef>
                  <a:spcAft>
                    <a:spcPts val="0"/>
                  </a:spcAft>
                  <a:tabLst>
                    <a:tab pos="2094865" algn="l"/>
                  </a:tabLst>
                </a:pPr>
                <a:r>
                  <a:rPr lang="en-US" sz="2000" b="0" dirty="0">
                    <a:latin typeface="Times New Roman"/>
                    <a:ea typeface="Times New Roman"/>
                    <a:cs typeface="Times New Roman"/>
                  </a:rPr>
                  <a:t>    </a:t>
                </a:r>
                <a:r>
                  <a:rPr lang="en-US" sz="3200" b="0" dirty="0">
                    <a:latin typeface="Times New Roman"/>
                    <a:ea typeface="Times New Roman"/>
                    <a:cs typeface="Times New Roman"/>
                  </a:rPr>
                  <a:t>The molar heat capacity</a:t>
                </a:r>
                <a:r>
                  <a:rPr lang="en-US" sz="3200" b="0" dirty="0">
                    <a:effectLst/>
                    <a:latin typeface="Times New Roman"/>
                    <a:ea typeface="Times New Roman"/>
                    <a:cs typeface="Times New Roman"/>
                  </a:rPr>
                  <a:t> of a substance is the heat capacity for one mole of the substance and is the quantity of heat required to raise the temperature of one mole of a substance by one degree Celsius.</a:t>
                </a:r>
                <a:endParaRPr lang="en-US" sz="3200" b="0" dirty="0">
                  <a:effectLst/>
                  <a:latin typeface="Calibri"/>
                  <a:ea typeface="Times New Roman"/>
                  <a:cs typeface="Times New Roman"/>
                </a:endParaRPr>
              </a:p>
              <a:p>
                <a:pPr marL="274320" marR="0" algn="ctr">
                  <a:lnSpc>
                    <a:spcPct val="115000"/>
                  </a:lnSpc>
                  <a:spcBef>
                    <a:spcPts val="0"/>
                  </a:spcBef>
                  <a:spcAft>
                    <a:spcPts val="0"/>
                  </a:spcAft>
                  <a:tabLst>
                    <a:tab pos="2094865" algn="l"/>
                  </a:tabLst>
                </a:pPr>
                <a:r>
                  <a:rPr lang="en-US" sz="3600" b="0" dirty="0">
                    <a:latin typeface="Times New Roman"/>
                    <a:ea typeface="Times New Roman"/>
                    <a:cs typeface="Times New Roman"/>
                  </a:rPr>
                  <a:t>C</a:t>
                </a:r>
                <a:r>
                  <a:rPr lang="en-US" sz="3600" b="0" baseline="-25000" dirty="0">
                    <a:latin typeface="Times New Roman"/>
                    <a:ea typeface="Times New Roman"/>
                    <a:cs typeface="Times New Roman"/>
                  </a:rPr>
                  <a:t>m </a:t>
                </a:r>
                <a:r>
                  <a:rPr lang="en-US" sz="3600" b="0" dirty="0">
                    <a:latin typeface="Times New Roman"/>
                    <a:ea typeface="Times New Roman"/>
                    <a:cs typeface="Times New Roman"/>
                  </a:rPr>
                  <a:t>= </a:t>
                </a:r>
                <a14:m>
                  <m:oMath xmlns:m="http://schemas.openxmlformats.org/officeDocument/2006/math">
                    <m:d>
                      <m:dPr>
                        <m:ctrlPr>
                          <a:rPr lang="en-US" sz="3600" b="0" i="1">
                            <a:latin typeface="Cambria Math" panose="02040503050406030204" pitchFamily="18" charset="0"/>
                            <a:ea typeface="Times New Roman"/>
                            <a:cs typeface="Times New Roman"/>
                          </a:rPr>
                        </m:ctrlPr>
                      </m:dPr>
                      <m:e>
                        <m:f>
                          <m:fPr>
                            <m:ctrlPr>
                              <a:rPr lang="en-US" sz="3600" b="0" i="1">
                                <a:latin typeface="Cambria Math" panose="02040503050406030204" pitchFamily="18" charset="0"/>
                                <a:ea typeface="Times New Roman"/>
                                <a:cs typeface="Times New Roman"/>
                              </a:rPr>
                            </m:ctrlPr>
                          </m:fPr>
                          <m:num>
                            <m:r>
                              <a:rPr lang="en-US" sz="3600" b="0" i="1">
                                <a:latin typeface="Cambria Math"/>
                                <a:ea typeface="Times New Roman"/>
                                <a:cs typeface="Times New Roman"/>
                              </a:rPr>
                              <m:t>𝐶</m:t>
                            </m:r>
                          </m:num>
                          <m:den>
                            <m:r>
                              <a:rPr lang="en-US" sz="3600" b="0" i="1">
                                <a:latin typeface="Cambria Math"/>
                                <a:ea typeface="Times New Roman"/>
                                <a:cs typeface="Times New Roman"/>
                              </a:rPr>
                              <m:t>𝑛</m:t>
                            </m:r>
                          </m:den>
                        </m:f>
                      </m:e>
                    </m:d>
                  </m:oMath>
                </a14:m>
                <a:endParaRPr lang="en-US" sz="3200" b="0" dirty="0">
                  <a:effectLst/>
                  <a:latin typeface="Calibri"/>
                  <a:ea typeface="Times New Roman"/>
                  <a:cs typeface="Times New Roman"/>
                </a:endParaRPr>
              </a:p>
              <a:p>
                <a:pPr marL="274320" marR="252095" algn="just">
                  <a:lnSpc>
                    <a:spcPct val="150000"/>
                  </a:lnSpc>
                  <a:spcBef>
                    <a:spcPts val="0"/>
                  </a:spcBef>
                  <a:spcAft>
                    <a:spcPts val="1000"/>
                  </a:spcAft>
                  <a:tabLst>
                    <a:tab pos="2094865" algn="l"/>
                  </a:tabLst>
                </a:pPr>
                <a:endParaRPr lang="en-US" sz="2000" b="0" dirty="0">
                  <a:latin typeface="Times New Roman" pitchFamily="18" charset="0"/>
                  <a:cs typeface="Times New Roman" pitchFamily="18" charset="0"/>
                </a:endParaRPr>
              </a:p>
            </p:txBody>
          </p:sp>
        </mc:Choice>
        <mc:Fallback xmlns="">
          <p:sp>
            <p:nvSpPr>
              <p:cNvPr id="4" name="object 4"/>
              <p:cNvSpPr txBox="1">
                <a:spLocks noRot="1" noChangeAspect="1" noMove="1" noResize="1" noEditPoints="1" noAdjustHandles="1" noChangeArrowheads="1" noChangeShapeType="1" noTextEdit="1"/>
              </p:cNvSpPr>
              <p:nvPr/>
            </p:nvSpPr>
            <p:spPr>
              <a:xfrm>
                <a:off x="193964" y="838200"/>
                <a:ext cx="8763000" cy="4047839"/>
              </a:xfrm>
              <a:prstGeom prst="rect">
                <a:avLst/>
              </a:prstGeom>
              <a:blipFill rotWithShape="1">
                <a:blip r:embed="rId2"/>
                <a:stretch>
                  <a:fillRect r="-2853"/>
                </a:stretch>
              </a:blipFill>
            </p:spPr>
            <p:txBody>
              <a:bodyPr/>
              <a:lstStyle/>
              <a:p>
                <a:r>
                  <a:rPr lang="en-US">
                    <a:noFill/>
                  </a:rPr>
                  <a:t> </a:t>
                </a:r>
              </a:p>
            </p:txBody>
          </p:sp>
        </mc:Fallback>
      </mc:AlternateContent>
      <p:sp>
        <p:nvSpPr>
          <p:cNvPr id="5" name="object 3"/>
          <p:cNvSpPr txBox="1">
            <a:spLocks/>
          </p:cNvSpPr>
          <p:nvPr/>
        </p:nvSpPr>
        <p:spPr>
          <a:xfrm>
            <a:off x="914400" y="228600"/>
            <a:ext cx="7391400" cy="444352"/>
          </a:xfrm>
          <a:prstGeom prst="rect">
            <a:avLst/>
          </a:prstGeom>
        </p:spPr>
        <p:txBody>
          <a:bodyPr vert="horz" wrap="square" lIns="0" tIns="13335" rIns="0" bIns="0" rtlCol="0">
            <a:sp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12700" algn="ctr">
              <a:spcBef>
                <a:spcPts val="105"/>
              </a:spcBef>
            </a:pPr>
            <a:r>
              <a:rPr lang="en-US" b="1" dirty="0"/>
              <a:t>Heat Capacities</a:t>
            </a:r>
            <a:endParaRPr lang="en-US" dirty="0"/>
          </a:p>
        </p:txBody>
      </p:sp>
    </p:spTree>
    <p:extLst>
      <p:ext uri="{BB962C8B-B14F-4D97-AF65-F5344CB8AC3E}">
        <p14:creationId xmlns:p14="http://schemas.microsoft.com/office/powerpoint/2010/main" val="33967962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33264" y="1150365"/>
            <a:ext cx="7800975" cy="1737014"/>
          </a:xfrm>
          <a:prstGeom prst="rect">
            <a:avLst/>
          </a:prstGeom>
        </p:spPr>
        <p:txBody>
          <a:bodyPr vert="horz" wrap="square" lIns="0" tIns="13335" rIns="0" bIns="0" rtlCol="0">
            <a:spAutoFit/>
          </a:bodyPr>
          <a:lstStyle/>
          <a:p>
            <a:pPr>
              <a:spcBef>
                <a:spcPts val="20"/>
              </a:spcBef>
            </a:pPr>
            <a:endParaRPr lang="en-US" sz="2800" dirty="0">
              <a:latin typeface="Times New Roman" pitchFamily="18" charset="0"/>
              <a:cs typeface="Times New Roman" pitchFamily="18" charset="0"/>
            </a:endParaRPr>
          </a:p>
          <a:p>
            <a:pPr marL="12700">
              <a:lnSpc>
                <a:spcPct val="100000"/>
              </a:lnSpc>
            </a:pPr>
            <a:endParaRPr lang="en-US" sz="2800" b="1" spc="-5" dirty="0">
              <a:solidFill>
                <a:srgbClr val="001F5F"/>
              </a:solidFill>
              <a:latin typeface="Carlito"/>
              <a:cs typeface="Carlito"/>
            </a:endParaRPr>
          </a:p>
          <a:p>
            <a:pPr marL="12700">
              <a:lnSpc>
                <a:spcPct val="100000"/>
              </a:lnSpc>
            </a:pPr>
            <a:endParaRPr lang="en-US" sz="2800" dirty="0">
              <a:latin typeface="Carlito"/>
              <a:cs typeface="Carlito"/>
            </a:endParaRPr>
          </a:p>
          <a:p>
            <a:pPr marL="12700">
              <a:lnSpc>
                <a:spcPct val="100000"/>
              </a:lnSpc>
            </a:pPr>
            <a:r>
              <a:rPr lang="en-US" sz="2800" spc="-10" dirty="0">
                <a:latin typeface="Carlito"/>
                <a:cs typeface="Carlito"/>
              </a:rPr>
              <a:t>    </a:t>
            </a:r>
            <a:endParaRPr lang="en-US" sz="2800" dirty="0">
              <a:latin typeface="Carlito"/>
              <a:cs typeface="Carlito"/>
            </a:endParaRPr>
          </a:p>
        </p:txBody>
      </p:sp>
      <mc:AlternateContent xmlns:mc="http://schemas.openxmlformats.org/markup-compatibility/2006" xmlns:a14="http://schemas.microsoft.com/office/drawing/2010/main">
        <mc:Choice Requires="a14">
          <p:sp>
            <p:nvSpPr>
              <p:cNvPr id="4" name="object 4"/>
              <p:cNvSpPr txBox="1">
                <a:spLocks/>
              </p:cNvSpPr>
              <p:nvPr/>
            </p:nvSpPr>
            <p:spPr>
              <a:xfrm>
                <a:off x="228599" y="672952"/>
                <a:ext cx="8686801" cy="3793090"/>
              </a:xfrm>
              <a:prstGeom prst="rect">
                <a:avLst/>
              </a:prstGeom>
            </p:spPr>
            <p:txBody>
              <a:bodyPr vert="horz" wrap="square" lIns="0" tIns="13335" rIns="0" bIns="0" rtlCol="0">
                <a:sp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274320" marR="0" algn="just">
                  <a:lnSpc>
                    <a:spcPct val="115000"/>
                  </a:lnSpc>
                  <a:spcBef>
                    <a:spcPts val="0"/>
                  </a:spcBef>
                  <a:spcAft>
                    <a:spcPts val="0"/>
                  </a:spcAft>
                  <a:tabLst>
                    <a:tab pos="2094865" algn="l"/>
                  </a:tabLst>
                </a:pPr>
                <a:r>
                  <a:rPr lang="en-US" sz="2800" b="0" dirty="0">
                    <a:latin typeface="Times New Roman"/>
                    <a:ea typeface="Times New Roman"/>
                    <a:cs typeface="Times New Roman"/>
                  </a:rPr>
                  <a:t>   </a:t>
                </a:r>
              </a:p>
              <a:p>
                <a:pPr marL="274320" marR="0" algn="just">
                  <a:lnSpc>
                    <a:spcPct val="115000"/>
                  </a:lnSpc>
                  <a:spcBef>
                    <a:spcPts val="0"/>
                  </a:spcBef>
                  <a:spcAft>
                    <a:spcPts val="0"/>
                  </a:spcAft>
                  <a:tabLst>
                    <a:tab pos="2094865" algn="l"/>
                  </a:tabLst>
                </a:pPr>
                <a:r>
                  <a:rPr lang="en-US" sz="2800" b="0" dirty="0">
                    <a:latin typeface="Times New Roman"/>
                    <a:ea typeface="Times New Roman"/>
                    <a:cs typeface="Times New Roman"/>
                  </a:rPr>
                  <a:t>   </a:t>
                </a:r>
                <a:r>
                  <a:rPr lang="en-US" sz="3600" b="0" dirty="0">
                    <a:latin typeface="Times New Roman"/>
                    <a:ea typeface="Times New Roman"/>
                    <a:cs typeface="Times New Roman"/>
                  </a:rPr>
                  <a:t>It is defined as the amount of heat required to rise the temperature of one mole of substance by 1 </a:t>
                </a:r>
                <a:r>
                  <a:rPr lang="en-US" sz="3600" b="0" baseline="30000" dirty="0">
                    <a:latin typeface="Times New Roman"/>
                    <a:ea typeface="Times New Roman"/>
                    <a:cs typeface="Times New Roman"/>
                  </a:rPr>
                  <a:t>o</a:t>
                </a:r>
                <a:r>
                  <a:rPr lang="en-US" sz="3600" b="0" dirty="0">
                    <a:latin typeface="Times New Roman"/>
                    <a:ea typeface="Times New Roman"/>
                    <a:cs typeface="Times New Roman"/>
                  </a:rPr>
                  <a:t>C at constant volume.</a:t>
                </a:r>
              </a:p>
              <a:p>
                <a:pPr marL="274320" marR="0" algn="just">
                  <a:lnSpc>
                    <a:spcPct val="115000"/>
                  </a:lnSpc>
                  <a:spcBef>
                    <a:spcPts val="0"/>
                  </a:spcBef>
                  <a:spcAft>
                    <a:spcPts val="0"/>
                  </a:spcAft>
                  <a:tabLst>
                    <a:tab pos="2094865" algn="l"/>
                  </a:tabLst>
                </a:pPr>
                <a:r>
                  <a:rPr lang="en-US" sz="2800" dirty="0">
                    <a:latin typeface="Times New Roman"/>
                    <a:ea typeface="Times New Roman"/>
                  </a:rPr>
                  <a:t>                                   </a:t>
                </a:r>
                <a:r>
                  <a:rPr lang="en-US" sz="2800" dirty="0" err="1">
                    <a:latin typeface="Times New Roman"/>
                    <a:ea typeface="Times New Roman"/>
                  </a:rPr>
                  <a:t>C</a:t>
                </a:r>
                <a:r>
                  <a:rPr lang="en-US" sz="2800" baseline="-25000" dirty="0" err="1">
                    <a:latin typeface="Times New Roman"/>
                    <a:ea typeface="Times New Roman"/>
                  </a:rPr>
                  <a:t>v</a:t>
                </a:r>
                <a:r>
                  <a:rPr lang="en-US" sz="2800" dirty="0">
                    <a:latin typeface="Times New Roman"/>
                    <a:ea typeface="Times New Roman"/>
                  </a:rPr>
                  <a:t> = </a:t>
                </a:r>
                <a14:m>
                  <m:oMath xmlns:m="http://schemas.openxmlformats.org/officeDocument/2006/math">
                    <m:f>
                      <m:fPr>
                        <m:ctrlPr>
                          <a:rPr lang="en-US" sz="2800" i="1">
                            <a:latin typeface="Cambria Math" panose="02040503050406030204" pitchFamily="18" charset="0"/>
                            <a:cs typeface="Times New Roman"/>
                          </a:rPr>
                        </m:ctrlPr>
                      </m:fPr>
                      <m:num>
                        <m:r>
                          <a:rPr lang="en-US" sz="2800" i="1">
                            <a:effectLst/>
                            <a:latin typeface="Cambria Math"/>
                            <a:ea typeface="Times New Roman"/>
                            <a:cs typeface="Times New Roman"/>
                          </a:rPr>
                          <m:t>𝑑𝐸</m:t>
                        </m:r>
                      </m:num>
                      <m:den>
                        <m:r>
                          <a:rPr lang="en-US" sz="2800" i="1">
                            <a:effectLst/>
                            <a:latin typeface="Cambria Math"/>
                            <a:ea typeface="Times New Roman"/>
                            <a:cs typeface="Times New Roman"/>
                          </a:rPr>
                          <m:t>𝑑𝑇</m:t>
                        </m:r>
                      </m:den>
                    </m:f>
                  </m:oMath>
                </a14:m>
                <a:endParaRPr lang="en-US" sz="2800" b="0" dirty="0">
                  <a:latin typeface="Calibri"/>
                  <a:ea typeface="Times New Roman"/>
                  <a:cs typeface="Times New Roman"/>
                </a:endParaRPr>
              </a:p>
              <a:p>
                <a:pPr marL="0" indent="0" algn="just">
                  <a:lnSpc>
                    <a:spcPct val="150000"/>
                  </a:lnSpc>
                  <a:spcBef>
                    <a:spcPts val="105"/>
                  </a:spcBef>
                </a:pPr>
                <a:endParaRPr lang="en-US" sz="2800" b="0" dirty="0">
                  <a:latin typeface="Times New Roman" pitchFamily="18" charset="0"/>
                  <a:cs typeface="Times New Roman" pitchFamily="18" charset="0"/>
                </a:endParaRPr>
              </a:p>
            </p:txBody>
          </p:sp>
        </mc:Choice>
        <mc:Fallback xmlns="">
          <p:sp>
            <p:nvSpPr>
              <p:cNvPr id="4" name="object 4"/>
              <p:cNvSpPr txBox="1">
                <a:spLocks noRot="1" noChangeAspect="1" noMove="1" noResize="1" noEditPoints="1" noAdjustHandles="1" noChangeArrowheads="1" noChangeShapeType="1" noTextEdit="1"/>
              </p:cNvSpPr>
              <p:nvPr/>
            </p:nvSpPr>
            <p:spPr>
              <a:xfrm>
                <a:off x="228599" y="672952"/>
                <a:ext cx="8686801" cy="3793090"/>
              </a:xfrm>
              <a:prstGeom prst="rect">
                <a:avLst/>
              </a:prstGeom>
              <a:blipFill rotWithShape="1">
                <a:blip r:embed="rId2"/>
                <a:stretch>
                  <a:fillRect r="-3156"/>
                </a:stretch>
              </a:blipFill>
            </p:spPr>
            <p:txBody>
              <a:bodyPr/>
              <a:lstStyle/>
              <a:p>
                <a:r>
                  <a:rPr lang="en-US">
                    <a:noFill/>
                  </a:rPr>
                  <a:t> </a:t>
                </a:r>
              </a:p>
            </p:txBody>
          </p:sp>
        </mc:Fallback>
      </mc:AlternateContent>
      <p:sp>
        <p:nvSpPr>
          <p:cNvPr id="5" name="object 3"/>
          <p:cNvSpPr txBox="1">
            <a:spLocks/>
          </p:cNvSpPr>
          <p:nvPr/>
        </p:nvSpPr>
        <p:spPr>
          <a:xfrm>
            <a:off x="304800" y="228600"/>
            <a:ext cx="8458200" cy="505908"/>
          </a:xfrm>
          <a:prstGeom prst="rect">
            <a:avLst/>
          </a:prstGeom>
        </p:spPr>
        <p:txBody>
          <a:bodyPr vert="horz" wrap="square" lIns="0" tIns="13335" rIns="0" bIns="0" rtlCol="0">
            <a:sp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12700" algn="ctr">
              <a:spcBef>
                <a:spcPts val="105"/>
              </a:spcBef>
            </a:pPr>
            <a:r>
              <a:rPr lang="en-US" sz="3200" b="1" cap="none" dirty="0"/>
              <a:t>C</a:t>
            </a:r>
            <a:r>
              <a:rPr lang="en-US" sz="3200" b="1" cap="none" baseline="-25000" dirty="0"/>
              <a:t>V</a:t>
            </a:r>
            <a:r>
              <a:rPr lang="en-US" sz="3200" cap="none" dirty="0"/>
              <a:t>: </a:t>
            </a:r>
            <a:r>
              <a:rPr lang="en-US" sz="3200" b="1" cap="none" dirty="0"/>
              <a:t>Molar heat capacity at constant volume</a:t>
            </a:r>
            <a:endParaRPr lang="en-US" sz="3200" b="1" cap="none" spc="-10" dirty="0">
              <a:latin typeface="Times New Roman" pitchFamily="18" charset="0"/>
              <a:cs typeface="Times New Roman" pitchFamily="18" charset="0"/>
            </a:endParaRPr>
          </a:p>
        </p:txBody>
      </p:sp>
    </p:spTree>
    <p:extLst>
      <p:ext uri="{BB962C8B-B14F-4D97-AF65-F5344CB8AC3E}">
        <p14:creationId xmlns:p14="http://schemas.microsoft.com/office/powerpoint/2010/main" val="3329520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33264" y="1150365"/>
            <a:ext cx="7800975" cy="1737014"/>
          </a:xfrm>
          <a:prstGeom prst="rect">
            <a:avLst/>
          </a:prstGeom>
        </p:spPr>
        <p:txBody>
          <a:bodyPr vert="horz" wrap="square" lIns="0" tIns="13335" rIns="0" bIns="0" rtlCol="0">
            <a:spAutoFit/>
          </a:bodyPr>
          <a:lstStyle/>
          <a:p>
            <a:pPr>
              <a:spcBef>
                <a:spcPts val="20"/>
              </a:spcBef>
            </a:pPr>
            <a:endParaRPr lang="en-US" sz="2800" dirty="0">
              <a:latin typeface="Times New Roman" pitchFamily="18" charset="0"/>
              <a:cs typeface="Times New Roman" pitchFamily="18" charset="0"/>
            </a:endParaRPr>
          </a:p>
          <a:p>
            <a:pPr marL="12700">
              <a:lnSpc>
                <a:spcPct val="100000"/>
              </a:lnSpc>
            </a:pPr>
            <a:endParaRPr lang="en-US" sz="2800" b="1" spc="-5" dirty="0">
              <a:solidFill>
                <a:srgbClr val="001F5F"/>
              </a:solidFill>
              <a:latin typeface="Carlito"/>
              <a:cs typeface="Carlito"/>
            </a:endParaRPr>
          </a:p>
          <a:p>
            <a:pPr marL="12700">
              <a:lnSpc>
                <a:spcPct val="100000"/>
              </a:lnSpc>
            </a:pPr>
            <a:endParaRPr lang="en-US" sz="2800" dirty="0">
              <a:latin typeface="Carlito"/>
              <a:cs typeface="Carlito"/>
            </a:endParaRPr>
          </a:p>
          <a:p>
            <a:pPr marL="12700">
              <a:lnSpc>
                <a:spcPct val="100000"/>
              </a:lnSpc>
            </a:pPr>
            <a:r>
              <a:rPr lang="en-US" sz="2800" spc="-10" dirty="0">
                <a:latin typeface="Carlito"/>
                <a:cs typeface="Carlito"/>
              </a:rPr>
              <a:t>    </a:t>
            </a:r>
            <a:endParaRPr lang="en-US" sz="2800" dirty="0">
              <a:latin typeface="Carlito"/>
              <a:cs typeface="Carlito"/>
            </a:endParaRPr>
          </a:p>
        </p:txBody>
      </p:sp>
      <p:sp>
        <p:nvSpPr>
          <p:cNvPr id="4" name="object 4"/>
          <p:cNvSpPr txBox="1">
            <a:spLocks/>
          </p:cNvSpPr>
          <p:nvPr/>
        </p:nvSpPr>
        <p:spPr>
          <a:xfrm>
            <a:off x="228599" y="672952"/>
            <a:ext cx="8686801" cy="4402359"/>
          </a:xfrm>
          <a:prstGeom prst="rect">
            <a:avLst/>
          </a:prstGeom>
        </p:spPr>
        <p:txBody>
          <a:bodyPr vert="horz" wrap="square" lIns="0" tIns="13335" rIns="0" bIns="0" rtlCol="0">
            <a:sp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274320" marR="0" algn="just">
              <a:lnSpc>
                <a:spcPct val="115000"/>
              </a:lnSpc>
              <a:spcBef>
                <a:spcPts val="0"/>
              </a:spcBef>
              <a:spcAft>
                <a:spcPts val="0"/>
              </a:spcAft>
              <a:tabLst>
                <a:tab pos="2094865" algn="l"/>
              </a:tabLst>
            </a:pPr>
            <a:r>
              <a:rPr lang="en-US" sz="2800" b="0" dirty="0">
                <a:latin typeface="Times New Roman"/>
                <a:ea typeface="Times New Roman"/>
                <a:cs typeface="Times New Roman"/>
              </a:rPr>
              <a:t>   </a:t>
            </a:r>
          </a:p>
          <a:p>
            <a:pPr marL="274320" marR="0" algn="just">
              <a:lnSpc>
                <a:spcPct val="115000"/>
              </a:lnSpc>
              <a:spcBef>
                <a:spcPts val="0"/>
              </a:spcBef>
              <a:spcAft>
                <a:spcPts val="0"/>
              </a:spcAft>
              <a:tabLst>
                <a:tab pos="2094865" algn="l"/>
              </a:tabLst>
            </a:pPr>
            <a:r>
              <a:rPr lang="en-US" sz="2800" b="0" dirty="0">
                <a:latin typeface="Times New Roman"/>
                <a:ea typeface="Times New Roman"/>
                <a:cs typeface="Times New Roman"/>
              </a:rPr>
              <a:t>  </a:t>
            </a:r>
            <a:r>
              <a:rPr lang="en-US" sz="3200" b="0" dirty="0">
                <a:latin typeface="Times New Roman"/>
                <a:ea typeface="Times New Roman"/>
                <a:cs typeface="Times New Roman"/>
              </a:rPr>
              <a:t> Heat capacity of a system at constant volume is defined as the increase in internal energy of the system per degree rise of temperature at constant volume. Or </a:t>
            </a:r>
          </a:p>
          <a:p>
            <a:pPr marL="274320" marR="0" algn="just">
              <a:lnSpc>
                <a:spcPct val="115000"/>
              </a:lnSpc>
              <a:spcBef>
                <a:spcPts val="0"/>
              </a:spcBef>
              <a:spcAft>
                <a:spcPts val="0"/>
              </a:spcAft>
              <a:tabLst>
                <a:tab pos="2094865" algn="l"/>
              </a:tabLst>
            </a:pPr>
            <a:r>
              <a:rPr lang="en-US" sz="3200" b="0" dirty="0">
                <a:latin typeface="Times New Roman"/>
                <a:ea typeface="Times New Roman"/>
                <a:cs typeface="Times New Roman"/>
              </a:rPr>
              <a:t>   It is the rate of change of internal energy with temperature at constant volume.</a:t>
            </a:r>
            <a:endParaRPr lang="en-US" sz="2400" b="0" dirty="0">
              <a:latin typeface="Calibri"/>
              <a:ea typeface="Times New Roman"/>
              <a:cs typeface="Times New Roman"/>
            </a:endParaRPr>
          </a:p>
          <a:p>
            <a:pPr marL="274320" marR="0" algn="just">
              <a:lnSpc>
                <a:spcPct val="115000"/>
              </a:lnSpc>
              <a:spcBef>
                <a:spcPts val="0"/>
              </a:spcBef>
              <a:spcAft>
                <a:spcPts val="0"/>
              </a:spcAft>
              <a:tabLst>
                <a:tab pos="2094865" algn="l"/>
              </a:tabLst>
            </a:pPr>
            <a:endParaRPr lang="en-US" sz="2800" b="0" dirty="0">
              <a:latin typeface="Times New Roman" pitchFamily="18" charset="0"/>
              <a:cs typeface="Times New Roman" pitchFamily="18" charset="0"/>
            </a:endParaRPr>
          </a:p>
        </p:txBody>
      </p:sp>
      <p:sp>
        <p:nvSpPr>
          <p:cNvPr id="5" name="object 3"/>
          <p:cNvSpPr txBox="1">
            <a:spLocks/>
          </p:cNvSpPr>
          <p:nvPr/>
        </p:nvSpPr>
        <p:spPr>
          <a:xfrm>
            <a:off x="304800" y="228600"/>
            <a:ext cx="8458200" cy="505908"/>
          </a:xfrm>
          <a:prstGeom prst="rect">
            <a:avLst/>
          </a:prstGeom>
        </p:spPr>
        <p:txBody>
          <a:bodyPr vert="horz" wrap="square" lIns="0" tIns="13335" rIns="0" bIns="0" rtlCol="0">
            <a:sp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12700" algn="ctr">
              <a:spcBef>
                <a:spcPts val="105"/>
              </a:spcBef>
            </a:pPr>
            <a:r>
              <a:rPr lang="en-US" sz="3200" b="1" cap="none" dirty="0"/>
              <a:t>C</a:t>
            </a:r>
            <a:r>
              <a:rPr lang="en-US" sz="3200" b="1" cap="none" baseline="-25000" dirty="0"/>
              <a:t>V</a:t>
            </a:r>
            <a:r>
              <a:rPr lang="en-US" sz="3200" cap="none" dirty="0"/>
              <a:t>: </a:t>
            </a:r>
            <a:r>
              <a:rPr lang="en-US" sz="3200" b="1" cap="none" dirty="0"/>
              <a:t>Molar heat capacity at constant volume</a:t>
            </a:r>
            <a:endParaRPr lang="en-US" sz="3200" b="1" cap="none" spc="-10" dirty="0">
              <a:latin typeface="Times New Roman" pitchFamily="18" charset="0"/>
              <a:cs typeface="Times New Roman" pitchFamily="18" charset="0"/>
            </a:endParaRPr>
          </a:p>
        </p:txBody>
      </p:sp>
    </p:spTree>
    <p:extLst>
      <p:ext uri="{BB962C8B-B14F-4D97-AF65-F5344CB8AC3E}">
        <p14:creationId xmlns:p14="http://schemas.microsoft.com/office/powerpoint/2010/main" val="22676462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33264" y="1150365"/>
            <a:ext cx="7800975" cy="1737014"/>
          </a:xfrm>
          <a:prstGeom prst="rect">
            <a:avLst/>
          </a:prstGeom>
        </p:spPr>
        <p:txBody>
          <a:bodyPr vert="horz" wrap="square" lIns="0" tIns="13335" rIns="0" bIns="0" rtlCol="0">
            <a:spAutoFit/>
          </a:bodyPr>
          <a:lstStyle/>
          <a:p>
            <a:pPr>
              <a:spcBef>
                <a:spcPts val="20"/>
              </a:spcBef>
            </a:pPr>
            <a:endParaRPr lang="en-US" sz="2800" dirty="0">
              <a:latin typeface="Times New Roman" pitchFamily="18" charset="0"/>
              <a:cs typeface="Times New Roman" pitchFamily="18" charset="0"/>
            </a:endParaRPr>
          </a:p>
          <a:p>
            <a:pPr marL="12700">
              <a:lnSpc>
                <a:spcPct val="100000"/>
              </a:lnSpc>
            </a:pPr>
            <a:endParaRPr lang="en-US" sz="2800" b="1" spc="-5" dirty="0">
              <a:solidFill>
                <a:srgbClr val="001F5F"/>
              </a:solidFill>
              <a:latin typeface="Carlito"/>
              <a:cs typeface="Carlito"/>
            </a:endParaRPr>
          </a:p>
          <a:p>
            <a:pPr marL="12700">
              <a:lnSpc>
                <a:spcPct val="100000"/>
              </a:lnSpc>
            </a:pPr>
            <a:endParaRPr lang="en-US" sz="2800" dirty="0">
              <a:latin typeface="Carlito"/>
              <a:cs typeface="Carlito"/>
            </a:endParaRPr>
          </a:p>
          <a:p>
            <a:pPr marL="12700">
              <a:lnSpc>
                <a:spcPct val="100000"/>
              </a:lnSpc>
            </a:pPr>
            <a:r>
              <a:rPr lang="en-US" sz="2800" spc="-10" dirty="0">
                <a:latin typeface="Carlito"/>
                <a:cs typeface="Carlito"/>
              </a:rPr>
              <a:t>    </a:t>
            </a:r>
            <a:endParaRPr lang="en-US" sz="2800" dirty="0">
              <a:latin typeface="Carlito"/>
              <a:cs typeface="Carlito"/>
            </a:endParaRPr>
          </a:p>
        </p:txBody>
      </p:sp>
      <mc:AlternateContent xmlns:mc="http://schemas.openxmlformats.org/markup-compatibility/2006" xmlns:a14="http://schemas.microsoft.com/office/drawing/2010/main">
        <mc:Choice Requires="a14">
          <p:sp>
            <p:nvSpPr>
              <p:cNvPr id="4" name="object 4"/>
              <p:cNvSpPr txBox="1">
                <a:spLocks/>
              </p:cNvSpPr>
              <p:nvPr/>
            </p:nvSpPr>
            <p:spPr>
              <a:xfrm>
                <a:off x="228599" y="672952"/>
                <a:ext cx="8686801" cy="3793090"/>
              </a:xfrm>
              <a:prstGeom prst="rect">
                <a:avLst/>
              </a:prstGeom>
            </p:spPr>
            <p:txBody>
              <a:bodyPr vert="horz" wrap="square" lIns="0" tIns="13335" rIns="0" bIns="0" rtlCol="0">
                <a:sp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274320" marR="0" algn="just">
                  <a:lnSpc>
                    <a:spcPct val="115000"/>
                  </a:lnSpc>
                  <a:spcBef>
                    <a:spcPts val="0"/>
                  </a:spcBef>
                  <a:spcAft>
                    <a:spcPts val="0"/>
                  </a:spcAft>
                  <a:tabLst>
                    <a:tab pos="2094865" algn="l"/>
                  </a:tabLst>
                </a:pPr>
                <a:r>
                  <a:rPr lang="en-US" sz="2800" b="0" dirty="0">
                    <a:latin typeface="Times New Roman"/>
                    <a:ea typeface="Times New Roman"/>
                    <a:cs typeface="Times New Roman"/>
                  </a:rPr>
                  <a:t>   </a:t>
                </a:r>
              </a:p>
              <a:p>
                <a:pPr marL="274320" marR="0" algn="just">
                  <a:lnSpc>
                    <a:spcPct val="115000"/>
                  </a:lnSpc>
                  <a:spcBef>
                    <a:spcPts val="0"/>
                  </a:spcBef>
                  <a:spcAft>
                    <a:spcPts val="0"/>
                  </a:spcAft>
                  <a:tabLst>
                    <a:tab pos="2094865" algn="l"/>
                  </a:tabLst>
                </a:pPr>
                <a:r>
                  <a:rPr lang="en-US" sz="2800" b="0" dirty="0">
                    <a:latin typeface="Times New Roman"/>
                    <a:ea typeface="Times New Roman"/>
                    <a:cs typeface="Times New Roman"/>
                  </a:rPr>
                  <a:t>   </a:t>
                </a:r>
                <a:r>
                  <a:rPr lang="en-US" sz="3600" b="0" dirty="0">
                    <a:latin typeface="Times New Roman"/>
                    <a:ea typeface="Times New Roman"/>
                    <a:cs typeface="Times New Roman"/>
                  </a:rPr>
                  <a:t>It is defined as the amount of heat required to rise the temperature of one mole of a substance by 1 </a:t>
                </a:r>
                <a:r>
                  <a:rPr lang="en-US" sz="3600" b="0" baseline="30000" dirty="0">
                    <a:latin typeface="Times New Roman"/>
                    <a:ea typeface="Times New Roman"/>
                    <a:cs typeface="Times New Roman"/>
                  </a:rPr>
                  <a:t>o</a:t>
                </a:r>
                <a:r>
                  <a:rPr lang="en-US" sz="3600" b="0" dirty="0">
                    <a:latin typeface="Times New Roman"/>
                    <a:ea typeface="Times New Roman"/>
                    <a:cs typeface="Times New Roman"/>
                  </a:rPr>
                  <a:t>C at constant pressure.</a:t>
                </a:r>
                <a:endParaRPr lang="en-US" sz="2800" b="0" dirty="0">
                  <a:latin typeface="Calibri"/>
                  <a:ea typeface="Times New Roman"/>
                  <a:cs typeface="Times New Roman"/>
                </a:endParaRPr>
              </a:p>
              <a:p>
                <a:pPr marL="274320" marR="0" algn="just">
                  <a:lnSpc>
                    <a:spcPct val="115000"/>
                  </a:lnSpc>
                  <a:spcBef>
                    <a:spcPts val="0"/>
                  </a:spcBef>
                  <a:spcAft>
                    <a:spcPts val="0"/>
                  </a:spcAft>
                  <a:tabLst>
                    <a:tab pos="2094865" algn="l"/>
                  </a:tabLst>
                </a:pPr>
                <a:r>
                  <a:rPr lang="en-US" sz="2800" dirty="0">
                    <a:latin typeface="Times New Roman"/>
                    <a:ea typeface="Times New Roman"/>
                  </a:rPr>
                  <a:t>                                   </a:t>
                </a:r>
                <a:r>
                  <a:rPr lang="en-US" sz="2800" dirty="0" err="1">
                    <a:latin typeface="Times New Roman"/>
                    <a:ea typeface="Times New Roman"/>
                  </a:rPr>
                  <a:t>C</a:t>
                </a:r>
                <a:r>
                  <a:rPr lang="en-US" sz="2800" baseline="-25000" dirty="0" err="1">
                    <a:latin typeface="Times New Roman"/>
                    <a:ea typeface="Times New Roman"/>
                  </a:rPr>
                  <a:t>p</a:t>
                </a:r>
                <a:r>
                  <a:rPr lang="en-US" sz="2800" dirty="0">
                    <a:latin typeface="Times New Roman"/>
                    <a:ea typeface="Times New Roman"/>
                  </a:rPr>
                  <a:t> = </a:t>
                </a:r>
                <a14:m>
                  <m:oMath xmlns:m="http://schemas.openxmlformats.org/officeDocument/2006/math">
                    <m:f>
                      <m:fPr>
                        <m:ctrlPr>
                          <a:rPr lang="en-US" sz="2800" i="1">
                            <a:latin typeface="Cambria Math" panose="02040503050406030204" pitchFamily="18" charset="0"/>
                            <a:cs typeface="Times New Roman"/>
                          </a:rPr>
                        </m:ctrlPr>
                      </m:fPr>
                      <m:num>
                        <m:r>
                          <a:rPr lang="en-US" sz="2800" i="1">
                            <a:effectLst/>
                            <a:latin typeface="Cambria Math"/>
                            <a:ea typeface="Times New Roman"/>
                            <a:cs typeface="Times New Roman"/>
                          </a:rPr>
                          <m:t>𝑑</m:t>
                        </m:r>
                        <m:r>
                          <a:rPr lang="en-US" sz="2800" b="1" i="1" smtClean="0">
                            <a:effectLst/>
                            <a:latin typeface="Cambria Math"/>
                            <a:ea typeface="Times New Roman"/>
                            <a:cs typeface="Times New Roman"/>
                          </a:rPr>
                          <m:t>𝑯</m:t>
                        </m:r>
                      </m:num>
                      <m:den>
                        <m:r>
                          <a:rPr lang="en-US" sz="2800" i="1">
                            <a:effectLst/>
                            <a:latin typeface="Cambria Math"/>
                            <a:ea typeface="Times New Roman"/>
                            <a:cs typeface="Times New Roman"/>
                          </a:rPr>
                          <m:t>𝑑𝑇</m:t>
                        </m:r>
                      </m:den>
                    </m:f>
                  </m:oMath>
                </a14:m>
                <a:endParaRPr lang="en-US" sz="2800" b="0" dirty="0">
                  <a:latin typeface="Calibri"/>
                  <a:ea typeface="Times New Roman"/>
                  <a:cs typeface="Times New Roman"/>
                </a:endParaRPr>
              </a:p>
              <a:p>
                <a:pPr marL="0" indent="0" algn="just">
                  <a:lnSpc>
                    <a:spcPct val="150000"/>
                  </a:lnSpc>
                  <a:spcBef>
                    <a:spcPts val="105"/>
                  </a:spcBef>
                </a:pPr>
                <a:endParaRPr lang="en-US" sz="2800" b="0" dirty="0">
                  <a:latin typeface="Times New Roman" pitchFamily="18" charset="0"/>
                  <a:cs typeface="Times New Roman" pitchFamily="18" charset="0"/>
                </a:endParaRPr>
              </a:p>
            </p:txBody>
          </p:sp>
        </mc:Choice>
        <mc:Fallback xmlns="">
          <p:sp>
            <p:nvSpPr>
              <p:cNvPr id="4" name="object 4"/>
              <p:cNvSpPr txBox="1">
                <a:spLocks noRot="1" noChangeAspect="1" noMove="1" noResize="1" noEditPoints="1" noAdjustHandles="1" noChangeArrowheads="1" noChangeShapeType="1" noTextEdit="1"/>
              </p:cNvSpPr>
              <p:nvPr/>
            </p:nvSpPr>
            <p:spPr>
              <a:xfrm>
                <a:off x="228599" y="672952"/>
                <a:ext cx="8686801" cy="3793090"/>
              </a:xfrm>
              <a:prstGeom prst="rect">
                <a:avLst/>
              </a:prstGeom>
              <a:blipFill rotWithShape="1">
                <a:blip r:embed="rId2"/>
                <a:stretch>
                  <a:fillRect r="-3156"/>
                </a:stretch>
              </a:blipFill>
            </p:spPr>
            <p:txBody>
              <a:bodyPr/>
              <a:lstStyle/>
              <a:p>
                <a:r>
                  <a:rPr lang="en-US">
                    <a:noFill/>
                  </a:rPr>
                  <a:t> </a:t>
                </a:r>
              </a:p>
            </p:txBody>
          </p:sp>
        </mc:Fallback>
      </mc:AlternateContent>
      <p:sp>
        <p:nvSpPr>
          <p:cNvPr id="5" name="object 3"/>
          <p:cNvSpPr txBox="1">
            <a:spLocks/>
          </p:cNvSpPr>
          <p:nvPr/>
        </p:nvSpPr>
        <p:spPr>
          <a:xfrm>
            <a:off x="304800" y="228600"/>
            <a:ext cx="8458200" cy="505908"/>
          </a:xfrm>
          <a:prstGeom prst="rect">
            <a:avLst/>
          </a:prstGeom>
        </p:spPr>
        <p:txBody>
          <a:bodyPr vert="horz" wrap="square" lIns="0" tIns="13335" rIns="0" bIns="0" rtlCol="0">
            <a:sp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12700" algn="ctr">
              <a:spcBef>
                <a:spcPts val="105"/>
              </a:spcBef>
            </a:pPr>
            <a:r>
              <a:rPr lang="en-US" sz="3200" b="1" cap="none" dirty="0" err="1"/>
              <a:t>C</a:t>
            </a:r>
            <a:r>
              <a:rPr lang="en-US" sz="3200" b="1" cap="none" baseline="-25000" dirty="0" err="1"/>
              <a:t>p</a:t>
            </a:r>
            <a:r>
              <a:rPr lang="en-US" sz="3200" cap="none" dirty="0"/>
              <a:t>: </a:t>
            </a:r>
            <a:r>
              <a:rPr lang="en-US" sz="3200" b="1" cap="none" dirty="0"/>
              <a:t>Molar heat capacity at constant pressure</a:t>
            </a:r>
            <a:endParaRPr lang="en-US" sz="3200" b="1" cap="none" spc="-10" dirty="0">
              <a:latin typeface="Times New Roman" pitchFamily="18" charset="0"/>
              <a:cs typeface="Times New Roman" pitchFamily="18" charset="0"/>
            </a:endParaRPr>
          </a:p>
        </p:txBody>
      </p:sp>
    </p:spTree>
    <p:extLst>
      <p:ext uri="{BB962C8B-B14F-4D97-AF65-F5344CB8AC3E}">
        <p14:creationId xmlns:p14="http://schemas.microsoft.com/office/powerpoint/2010/main" val="9904103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33264" y="1150365"/>
            <a:ext cx="7800975" cy="1737014"/>
          </a:xfrm>
          <a:prstGeom prst="rect">
            <a:avLst/>
          </a:prstGeom>
        </p:spPr>
        <p:txBody>
          <a:bodyPr vert="horz" wrap="square" lIns="0" tIns="13335" rIns="0" bIns="0" rtlCol="0">
            <a:spAutoFit/>
          </a:bodyPr>
          <a:lstStyle/>
          <a:p>
            <a:pPr>
              <a:spcBef>
                <a:spcPts val="20"/>
              </a:spcBef>
            </a:pPr>
            <a:endParaRPr lang="en-US" sz="2800" dirty="0">
              <a:latin typeface="Times New Roman" pitchFamily="18" charset="0"/>
              <a:cs typeface="Times New Roman" pitchFamily="18" charset="0"/>
            </a:endParaRPr>
          </a:p>
          <a:p>
            <a:pPr marL="12700">
              <a:lnSpc>
                <a:spcPct val="100000"/>
              </a:lnSpc>
            </a:pPr>
            <a:endParaRPr lang="en-US" sz="2800" b="1" spc="-5" dirty="0">
              <a:solidFill>
                <a:srgbClr val="001F5F"/>
              </a:solidFill>
              <a:latin typeface="Carlito"/>
              <a:cs typeface="Carlito"/>
            </a:endParaRPr>
          </a:p>
          <a:p>
            <a:pPr marL="12700">
              <a:lnSpc>
                <a:spcPct val="100000"/>
              </a:lnSpc>
            </a:pPr>
            <a:endParaRPr lang="en-US" sz="2800" dirty="0">
              <a:latin typeface="Carlito"/>
              <a:cs typeface="Carlito"/>
            </a:endParaRPr>
          </a:p>
          <a:p>
            <a:pPr marL="12700">
              <a:lnSpc>
                <a:spcPct val="100000"/>
              </a:lnSpc>
            </a:pPr>
            <a:r>
              <a:rPr lang="en-US" sz="2800" spc="-10" dirty="0">
                <a:latin typeface="Carlito"/>
                <a:cs typeface="Carlito"/>
              </a:rPr>
              <a:t>    </a:t>
            </a:r>
            <a:endParaRPr lang="en-US" sz="2800" dirty="0">
              <a:latin typeface="Carlito"/>
              <a:cs typeface="Carlito"/>
            </a:endParaRPr>
          </a:p>
        </p:txBody>
      </p:sp>
      <p:sp>
        <p:nvSpPr>
          <p:cNvPr id="4" name="object 4"/>
          <p:cNvSpPr txBox="1">
            <a:spLocks/>
          </p:cNvSpPr>
          <p:nvPr/>
        </p:nvSpPr>
        <p:spPr>
          <a:xfrm>
            <a:off x="228599" y="672952"/>
            <a:ext cx="8686801" cy="3906839"/>
          </a:xfrm>
          <a:prstGeom prst="rect">
            <a:avLst/>
          </a:prstGeom>
        </p:spPr>
        <p:txBody>
          <a:bodyPr vert="horz" wrap="square" lIns="0" tIns="13335" rIns="0" bIns="0" rtlCol="0">
            <a:sp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274320" marR="0" algn="just">
              <a:lnSpc>
                <a:spcPct val="115000"/>
              </a:lnSpc>
              <a:spcBef>
                <a:spcPts val="0"/>
              </a:spcBef>
              <a:spcAft>
                <a:spcPts val="0"/>
              </a:spcAft>
              <a:tabLst>
                <a:tab pos="2094865" algn="l"/>
              </a:tabLst>
            </a:pPr>
            <a:r>
              <a:rPr lang="en-US" sz="2800" b="0" dirty="0">
                <a:latin typeface="Times New Roman"/>
                <a:ea typeface="Times New Roman"/>
                <a:cs typeface="Times New Roman"/>
              </a:rPr>
              <a:t>   </a:t>
            </a:r>
          </a:p>
          <a:p>
            <a:pPr marL="274320" marR="0" algn="just">
              <a:lnSpc>
                <a:spcPct val="115000"/>
              </a:lnSpc>
              <a:spcBef>
                <a:spcPts val="0"/>
              </a:spcBef>
              <a:spcAft>
                <a:spcPts val="0"/>
              </a:spcAft>
              <a:tabLst>
                <a:tab pos="2094865" algn="l"/>
              </a:tabLst>
            </a:pPr>
            <a:r>
              <a:rPr lang="en-US" sz="2800" b="0" dirty="0">
                <a:latin typeface="Times New Roman"/>
                <a:ea typeface="Times New Roman"/>
                <a:cs typeface="Times New Roman"/>
              </a:rPr>
              <a:t>  </a:t>
            </a:r>
            <a:r>
              <a:rPr lang="en-US" sz="3200" b="0" dirty="0">
                <a:latin typeface="Times New Roman"/>
                <a:ea typeface="Times New Roman"/>
                <a:cs typeface="Times New Roman"/>
              </a:rPr>
              <a:t> </a:t>
            </a:r>
            <a:r>
              <a:rPr lang="en-US" sz="3200" b="0" dirty="0">
                <a:latin typeface="Times New Roman"/>
                <a:ea typeface="Times New Roman"/>
              </a:rPr>
              <a:t>Heat capacity of a system at constant pressure is defined as the increase in enthalpy of the system per degree rise of temperature at constant pressure.                                 Or </a:t>
            </a:r>
          </a:p>
          <a:p>
            <a:pPr marL="274320" marR="0" algn="just">
              <a:lnSpc>
                <a:spcPct val="115000"/>
              </a:lnSpc>
              <a:spcBef>
                <a:spcPts val="0"/>
              </a:spcBef>
              <a:spcAft>
                <a:spcPts val="0"/>
              </a:spcAft>
              <a:tabLst>
                <a:tab pos="2094865" algn="l"/>
              </a:tabLst>
            </a:pPr>
            <a:r>
              <a:rPr lang="en-US" sz="3200" b="0" dirty="0">
                <a:latin typeface="Times New Roman"/>
                <a:ea typeface="Times New Roman"/>
              </a:rPr>
              <a:t>   It is the rate of change of enthalpy with temperature at constant pressure.</a:t>
            </a:r>
            <a:endParaRPr lang="en-US" sz="2800" b="0" dirty="0">
              <a:latin typeface="Times New Roman" pitchFamily="18" charset="0"/>
              <a:cs typeface="Times New Roman" pitchFamily="18" charset="0"/>
            </a:endParaRPr>
          </a:p>
        </p:txBody>
      </p:sp>
      <p:sp>
        <p:nvSpPr>
          <p:cNvPr id="5" name="object 3"/>
          <p:cNvSpPr txBox="1">
            <a:spLocks/>
          </p:cNvSpPr>
          <p:nvPr/>
        </p:nvSpPr>
        <p:spPr>
          <a:xfrm>
            <a:off x="304800" y="228600"/>
            <a:ext cx="8458200" cy="505908"/>
          </a:xfrm>
          <a:prstGeom prst="rect">
            <a:avLst/>
          </a:prstGeom>
        </p:spPr>
        <p:txBody>
          <a:bodyPr vert="horz" wrap="square" lIns="0" tIns="13335" rIns="0" bIns="0" rtlCol="0">
            <a:sp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12700" algn="ctr">
              <a:spcBef>
                <a:spcPts val="105"/>
              </a:spcBef>
            </a:pPr>
            <a:r>
              <a:rPr lang="en-US" sz="3200" b="1" cap="none" dirty="0" err="1"/>
              <a:t>C</a:t>
            </a:r>
            <a:r>
              <a:rPr lang="en-US" sz="3200" b="1" cap="none" baseline="-25000" dirty="0" err="1"/>
              <a:t>p</a:t>
            </a:r>
            <a:r>
              <a:rPr lang="en-US" sz="3200" cap="none" dirty="0"/>
              <a:t>: </a:t>
            </a:r>
            <a:r>
              <a:rPr lang="en-US" sz="3200" b="1" cap="none" dirty="0"/>
              <a:t>Molar heat capacity at constant </a:t>
            </a:r>
            <a:r>
              <a:rPr lang="en-US" sz="3200" b="1" cap="none" dirty="0" err="1"/>
              <a:t>preure</a:t>
            </a:r>
            <a:endParaRPr lang="en-US" sz="3200" b="1" cap="none" spc="-10" dirty="0">
              <a:latin typeface="Times New Roman" pitchFamily="18" charset="0"/>
              <a:cs typeface="Times New Roman" pitchFamily="18" charset="0"/>
            </a:endParaRPr>
          </a:p>
        </p:txBody>
      </p:sp>
    </p:spTree>
    <p:extLst>
      <p:ext uri="{BB962C8B-B14F-4D97-AF65-F5344CB8AC3E}">
        <p14:creationId xmlns:p14="http://schemas.microsoft.com/office/powerpoint/2010/main" val="8046130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4800" y="838200"/>
            <a:ext cx="8610600" cy="5476499"/>
          </a:xfrm>
          <a:prstGeom prst="rect">
            <a:avLst/>
          </a:prstGeom>
        </p:spPr>
        <p:txBody>
          <a:bodyPr vert="horz" wrap="square" lIns="0" tIns="13335" rIns="0" bIns="0" rtlCol="0">
            <a:spAutoFit/>
          </a:bodyPr>
          <a:lstStyle/>
          <a:p>
            <a:pPr marL="274320" marR="0" algn="just">
              <a:lnSpc>
                <a:spcPct val="115000"/>
              </a:lnSpc>
              <a:spcBef>
                <a:spcPts val="0"/>
              </a:spcBef>
              <a:spcAft>
                <a:spcPts val="1000"/>
              </a:spcAft>
            </a:pPr>
            <a:endParaRPr lang="en-US" sz="2000" dirty="0">
              <a:latin typeface="Times New Roman"/>
              <a:ea typeface="Times New Roman"/>
              <a:cs typeface="Times New Roman"/>
            </a:endParaRPr>
          </a:p>
          <a:p>
            <a:pPr marL="274320" marR="0" algn="just">
              <a:lnSpc>
                <a:spcPct val="115000"/>
              </a:lnSpc>
              <a:spcBef>
                <a:spcPts val="0"/>
              </a:spcBef>
              <a:spcAft>
                <a:spcPts val="1000"/>
              </a:spcAft>
            </a:pPr>
            <a:r>
              <a:rPr lang="en-US" sz="3200" dirty="0">
                <a:latin typeface="Times New Roman"/>
                <a:ea typeface="Times New Roman"/>
                <a:cs typeface="Times New Roman"/>
              </a:rPr>
              <a:t>The relation between C</a:t>
            </a:r>
            <a:r>
              <a:rPr lang="en-US" sz="3200" baseline="-25000" dirty="0">
                <a:latin typeface="Times New Roman"/>
                <a:ea typeface="Times New Roman"/>
                <a:cs typeface="Times New Roman"/>
              </a:rPr>
              <a:t>P </a:t>
            </a:r>
            <a:r>
              <a:rPr lang="en-US" sz="3200" dirty="0">
                <a:latin typeface="Times New Roman"/>
                <a:ea typeface="Times New Roman"/>
                <a:cs typeface="Times New Roman"/>
              </a:rPr>
              <a:t>and </a:t>
            </a:r>
            <a:r>
              <a:rPr lang="en-US" sz="3200" dirty="0" err="1">
                <a:latin typeface="Times New Roman"/>
                <a:ea typeface="Times New Roman"/>
                <a:cs typeface="Times New Roman"/>
              </a:rPr>
              <a:t>C</a:t>
            </a:r>
            <a:r>
              <a:rPr lang="en-US" sz="3200" baseline="-25000" dirty="0" err="1">
                <a:latin typeface="Times New Roman"/>
                <a:ea typeface="Times New Roman"/>
                <a:cs typeface="Times New Roman"/>
              </a:rPr>
              <a:t>v</a:t>
            </a:r>
            <a:r>
              <a:rPr lang="en-US" sz="3200" baseline="-25000" dirty="0">
                <a:latin typeface="Times New Roman"/>
                <a:ea typeface="Times New Roman"/>
                <a:cs typeface="Times New Roman"/>
              </a:rPr>
              <a:t> </a:t>
            </a:r>
            <a:r>
              <a:rPr lang="en-US" sz="3200" dirty="0">
                <a:latin typeface="Times New Roman"/>
                <a:ea typeface="Times New Roman"/>
                <a:cs typeface="Times New Roman"/>
              </a:rPr>
              <a:t> for an ideal gas is given by,</a:t>
            </a:r>
            <a:endParaRPr lang="en-US" sz="2400" dirty="0">
              <a:latin typeface="Calibri"/>
              <a:ea typeface="Times New Roman"/>
              <a:cs typeface="Times New Roman"/>
            </a:endParaRPr>
          </a:p>
          <a:p>
            <a:pPr marR="252095" algn="ctr">
              <a:lnSpc>
                <a:spcPct val="115000"/>
              </a:lnSpc>
              <a:tabLst>
                <a:tab pos="2094865" algn="l"/>
              </a:tabLst>
            </a:pPr>
            <a:r>
              <a:rPr lang="en-US" sz="3200" dirty="0">
                <a:latin typeface="Times New Roman"/>
                <a:ea typeface="Times New Roman"/>
                <a:cs typeface="Times New Roman"/>
              </a:rPr>
              <a:t>C</a:t>
            </a:r>
            <a:r>
              <a:rPr lang="en-US" sz="3200" baseline="-25000" dirty="0">
                <a:latin typeface="Times New Roman"/>
                <a:ea typeface="Times New Roman"/>
                <a:cs typeface="Times New Roman"/>
              </a:rPr>
              <a:t>P  </a:t>
            </a:r>
            <a:r>
              <a:rPr lang="en-US" sz="3200" dirty="0">
                <a:latin typeface="Times New Roman"/>
                <a:ea typeface="Times New Roman"/>
                <a:cs typeface="Times New Roman"/>
              </a:rPr>
              <a:t>- C</a:t>
            </a:r>
            <a:r>
              <a:rPr lang="en-US" sz="3200" baseline="-25000" dirty="0">
                <a:latin typeface="Times New Roman"/>
                <a:ea typeface="Times New Roman"/>
                <a:cs typeface="Times New Roman"/>
              </a:rPr>
              <a:t>V</a:t>
            </a:r>
            <a:r>
              <a:rPr lang="en-US" sz="3200" dirty="0">
                <a:latin typeface="Times New Roman"/>
                <a:ea typeface="Times New Roman"/>
                <a:cs typeface="Times New Roman"/>
              </a:rPr>
              <a:t> = R </a:t>
            </a:r>
            <a:endParaRPr lang="en-US" sz="2400" dirty="0">
              <a:latin typeface="Calibri"/>
              <a:ea typeface="Times New Roman"/>
              <a:cs typeface="Times New Roman"/>
            </a:endParaRPr>
          </a:p>
          <a:p>
            <a:pPr marR="252095" algn="ctr">
              <a:lnSpc>
                <a:spcPct val="115000"/>
              </a:lnSpc>
              <a:tabLst>
                <a:tab pos="2094865" algn="l"/>
              </a:tabLst>
            </a:pPr>
            <a:r>
              <a:rPr lang="en-US" sz="3200" dirty="0">
                <a:latin typeface="Times New Roman"/>
                <a:ea typeface="Times New Roman"/>
                <a:cs typeface="Times New Roman"/>
              </a:rPr>
              <a:t>Or </a:t>
            </a:r>
            <a:endParaRPr lang="en-US" sz="2400" dirty="0">
              <a:latin typeface="Calibri"/>
              <a:ea typeface="Times New Roman"/>
              <a:cs typeface="Times New Roman"/>
            </a:endParaRPr>
          </a:p>
          <a:p>
            <a:pPr marR="252095" algn="ctr">
              <a:lnSpc>
                <a:spcPct val="115000"/>
              </a:lnSpc>
              <a:tabLst>
                <a:tab pos="2094865" algn="l"/>
              </a:tabLst>
            </a:pPr>
            <a:r>
              <a:rPr lang="en-US" sz="3200" dirty="0" err="1">
                <a:latin typeface="Times New Roman"/>
                <a:ea typeface="Times New Roman"/>
                <a:cs typeface="Times New Roman"/>
              </a:rPr>
              <a:t>C</a:t>
            </a:r>
            <a:r>
              <a:rPr lang="en-US" sz="3200" baseline="-25000" dirty="0" err="1">
                <a:latin typeface="Times New Roman"/>
                <a:ea typeface="Times New Roman"/>
                <a:cs typeface="Times New Roman"/>
              </a:rPr>
              <a:t>p</a:t>
            </a:r>
            <a:r>
              <a:rPr lang="en-US" sz="3200" dirty="0">
                <a:latin typeface="Times New Roman"/>
                <a:ea typeface="Times New Roman"/>
                <a:cs typeface="Times New Roman"/>
              </a:rPr>
              <a:t> = </a:t>
            </a:r>
            <a:r>
              <a:rPr lang="en-US" sz="3200" dirty="0" err="1">
                <a:latin typeface="Times New Roman"/>
                <a:ea typeface="Times New Roman"/>
                <a:cs typeface="Times New Roman"/>
              </a:rPr>
              <a:t>C</a:t>
            </a:r>
            <a:r>
              <a:rPr lang="en-US" sz="3200" baseline="-25000" dirty="0" err="1">
                <a:latin typeface="Times New Roman"/>
                <a:ea typeface="Times New Roman"/>
                <a:cs typeface="Times New Roman"/>
              </a:rPr>
              <a:t>v</a:t>
            </a:r>
            <a:r>
              <a:rPr lang="en-US" sz="3200" dirty="0">
                <a:latin typeface="Times New Roman"/>
                <a:ea typeface="Times New Roman"/>
                <a:cs typeface="Times New Roman"/>
              </a:rPr>
              <a:t> + R</a:t>
            </a:r>
            <a:endParaRPr lang="en-US" sz="2400" dirty="0">
              <a:latin typeface="Calibri"/>
              <a:ea typeface="Times New Roman"/>
              <a:cs typeface="Times New Roman"/>
            </a:endParaRPr>
          </a:p>
          <a:p>
            <a:pPr>
              <a:lnSpc>
                <a:spcPct val="115000"/>
              </a:lnSpc>
              <a:spcAft>
                <a:spcPts val="1000"/>
              </a:spcAft>
            </a:pPr>
            <a:r>
              <a:rPr lang="en-US" sz="2000" dirty="0">
                <a:latin typeface="Times New Roman"/>
                <a:ea typeface="Times New Roman"/>
                <a:cs typeface="Times New Roman"/>
              </a:rPr>
              <a:t>       Where R is the universal gas constant.</a:t>
            </a:r>
            <a:endParaRPr lang="en-US" sz="1600" dirty="0">
              <a:latin typeface="Calibri"/>
              <a:ea typeface="Times New Roman"/>
              <a:cs typeface="Times New Roman"/>
            </a:endParaRPr>
          </a:p>
          <a:p>
            <a:pPr marR="252095" lvl="0" algn="just">
              <a:lnSpc>
                <a:spcPct val="150000"/>
              </a:lnSpc>
              <a:spcBef>
                <a:spcPts val="0"/>
              </a:spcBef>
              <a:spcAft>
                <a:spcPts val="1000"/>
              </a:spcAft>
              <a:tabLst>
                <a:tab pos="2094865" algn="l"/>
              </a:tabLst>
            </a:pPr>
            <a:endParaRPr lang="en-US" sz="2000" dirty="0">
              <a:latin typeface="Carlito"/>
              <a:cs typeface="Carlito"/>
            </a:endParaRPr>
          </a:p>
          <a:p>
            <a:pPr marL="12700" marR="5080" indent="629285" algn="just">
              <a:lnSpc>
                <a:spcPct val="150000"/>
              </a:lnSpc>
              <a:spcBef>
                <a:spcPts val="100"/>
              </a:spcBef>
            </a:pPr>
            <a:endParaRPr lang="en-US" sz="2000" dirty="0">
              <a:latin typeface="Carlito"/>
              <a:cs typeface="Carlito"/>
            </a:endParaRPr>
          </a:p>
          <a:p>
            <a:pPr marL="12700" marR="5080" lvl="0" indent="629285" algn="just">
              <a:lnSpc>
                <a:spcPct val="150000"/>
              </a:lnSpc>
              <a:spcBef>
                <a:spcPts val="100"/>
              </a:spcBef>
            </a:pPr>
            <a:endParaRPr lang="en-US" sz="2000" dirty="0">
              <a:solidFill>
                <a:srgbClr val="000000"/>
              </a:solidFill>
              <a:latin typeface="Carlito"/>
              <a:cs typeface="Carlito"/>
            </a:endParaRPr>
          </a:p>
        </p:txBody>
      </p:sp>
      <p:sp>
        <p:nvSpPr>
          <p:cNvPr id="5" name="object 3"/>
          <p:cNvSpPr txBox="1">
            <a:spLocks/>
          </p:cNvSpPr>
          <p:nvPr/>
        </p:nvSpPr>
        <p:spPr>
          <a:xfrm>
            <a:off x="709612" y="228600"/>
            <a:ext cx="7800975" cy="505908"/>
          </a:xfrm>
          <a:prstGeom prst="rect">
            <a:avLst/>
          </a:prstGeom>
        </p:spPr>
        <p:txBody>
          <a:bodyPr vert="horz" wrap="square" lIns="0" tIns="13335" rIns="0" bIns="0" rtlCol="0">
            <a:sp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12700" algn="ctr">
              <a:spcBef>
                <a:spcPts val="105"/>
              </a:spcBef>
            </a:pPr>
            <a:r>
              <a:rPr lang="en-US" sz="3200" b="1" cap="none" dirty="0"/>
              <a:t>The relation between </a:t>
            </a:r>
            <a:r>
              <a:rPr lang="en-US" sz="3200" b="1" cap="none" dirty="0" err="1"/>
              <a:t>C</a:t>
            </a:r>
            <a:r>
              <a:rPr lang="en-US" sz="3200" b="1" cap="none" baseline="-25000" dirty="0" err="1"/>
              <a:t>p</a:t>
            </a:r>
            <a:r>
              <a:rPr lang="en-US" sz="3200" b="1" cap="none" baseline="-25000" dirty="0"/>
              <a:t> </a:t>
            </a:r>
            <a:r>
              <a:rPr lang="en-US" sz="3200" b="1" cap="none" dirty="0"/>
              <a:t>and </a:t>
            </a:r>
            <a:r>
              <a:rPr lang="en-US" sz="3200" b="1" cap="none" dirty="0" err="1"/>
              <a:t>C</a:t>
            </a:r>
            <a:r>
              <a:rPr lang="en-US" sz="3200" b="1" cap="none" baseline="-25000" dirty="0" err="1"/>
              <a:t>v</a:t>
            </a:r>
            <a:r>
              <a:rPr lang="en-US" sz="3200" b="1" cap="none" dirty="0"/>
              <a:t> </a:t>
            </a:r>
            <a:endParaRPr lang="en-US" sz="3200" b="1" cap="none" spc="-10" dirty="0">
              <a:latin typeface="Times New Roman" pitchFamily="18" charset="0"/>
              <a:cs typeface="Times New Roman" pitchFamily="18" charset="0"/>
            </a:endParaRPr>
          </a:p>
        </p:txBody>
      </p:sp>
    </p:spTree>
    <p:extLst>
      <p:ext uri="{BB962C8B-B14F-4D97-AF65-F5344CB8AC3E}">
        <p14:creationId xmlns:p14="http://schemas.microsoft.com/office/powerpoint/2010/main" val="1630808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4800" y="838200"/>
            <a:ext cx="8610600" cy="4299767"/>
          </a:xfrm>
          <a:prstGeom prst="rect">
            <a:avLst/>
          </a:prstGeom>
        </p:spPr>
        <p:txBody>
          <a:bodyPr vert="horz" wrap="square" lIns="0" tIns="13335" rIns="0" bIns="0" rtlCol="0">
            <a:spAutoFit/>
          </a:bodyPr>
          <a:lstStyle/>
          <a:p>
            <a:pPr marL="274320" marR="0" algn="just">
              <a:lnSpc>
                <a:spcPct val="115000"/>
              </a:lnSpc>
              <a:spcBef>
                <a:spcPts val="0"/>
              </a:spcBef>
              <a:spcAft>
                <a:spcPts val="1000"/>
              </a:spcAft>
            </a:pPr>
            <a:endParaRPr lang="en-US" sz="2000" dirty="0">
              <a:latin typeface="Times New Roman"/>
              <a:ea typeface="Times New Roman"/>
              <a:cs typeface="Times New Roman"/>
            </a:endParaRPr>
          </a:p>
          <a:p>
            <a:pPr marL="274320" marR="0" algn="just">
              <a:lnSpc>
                <a:spcPct val="115000"/>
              </a:lnSpc>
              <a:spcBef>
                <a:spcPts val="0"/>
              </a:spcBef>
              <a:spcAft>
                <a:spcPts val="0"/>
              </a:spcAft>
              <a:tabLst>
                <a:tab pos="2094865" algn="l"/>
              </a:tabLst>
            </a:pPr>
            <a:r>
              <a:rPr lang="en-US" sz="3200" dirty="0">
                <a:latin typeface="Times New Roman"/>
                <a:ea typeface="Times New Roman"/>
                <a:cs typeface="Times New Roman"/>
              </a:rPr>
              <a:t>The molar heat capacity of a substance at constant pressure is always greater than the molar heat capacity at constant pressure i.e.</a:t>
            </a:r>
            <a:endParaRPr lang="en-US" sz="2400" dirty="0">
              <a:latin typeface="Calibri"/>
              <a:ea typeface="Times New Roman"/>
              <a:cs typeface="Times New Roman"/>
            </a:endParaRPr>
          </a:p>
          <a:p>
            <a:pPr marR="252095" algn="ctr">
              <a:lnSpc>
                <a:spcPct val="115000"/>
              </a:lnSpc>
              <a:tabLst>
                <a:tab pos="2094865" algn="l"/>
              </a:tabLst>
            </a:pPr>
            <a:r>
              <a:rPr lang="en-US" sz="3200" dirty="0">
                <a:latin typeface="Times New Roman"/>
                <a:ea typeface="Times New Roman"/>
                <a:cs typeface="Times New Roman"/>
              </a:rPr>
              <a:t>C</a:t>
            </a:r>
            <a:r>
              <a:rPr lang="en-US" sz="3200" baseline="-25000" dirty="0">
                <a:latin typeface="Times New Roman"/>
                <a:ea typeface="Times New Roman"/>
                <a:cs typeface="Times New Roman"/>
              </a:rPr>
              <a:t>P  </a:t>
            </a:r>
            <a:r>
              <a:rPr lang="en-US" sz="3200" dirty="0">
                <a:latin typeface="Times New Roman"/>
                <a:ea typeface="Times New Roman"/>
                <a:cs typeface="Times New Roman"/>
              </a:rPr>
              <a:t>&gt;</a:t>
            </a:r>
            <a:r>
              <a:rPr lang="en-US" sz="3200" baseline="-25000" dirty="0">
                <a:latin typeface="Times New Roman"/>
                <a:ea typeface="Times New Roman"/>
                <a:cs typeface="Times New Roman"/>
              </a:rPr>
              <a:t>  </a:t>
            </a:r>
            <a:r>
              <a:rPr lang="en-US" sz="3200" dirty="0">
                <a:latin typeface="Times New Roman"/>
                <a:ea typeface="Times New Roman"/>
                <a:cs typeface="Times New Roman"/>
              </a:rPr>
              <a:t>C</a:t>
            </a:r>
            <a:r>
              <a:rPr lang="en-US" sz="3200" baseline="-25000" dirty="0">
                <a:latin typeface="Times New Roman"/>
                <a:ea typeface="Times New Roman"/>
                <a:cs typeface="Times New Roman"/>
              </a:rPr>
              <a:t>V</a:t>
            </a:r>
            <a:endParaRPr lang="en-US" sz="2400" dirty="0">
              <a:latin typeface="Calibri"/>
              <a:ea typeface="Times New Roman"/>
              <a:cs typeface="Times New Roman"/>
            </a:endParaRPr>
          </a:p>
          <a:p>
            <a:pPr marR="252095" lvl="0" algn="just">
              <a:lnSpc>
                <a:spcPct val="150000"/>
              </a:lnSpc>
              <a:spcBef>
                <a:spcPts val="0"/>
              </a:spcBef>
              <a:spcAft>
                <a:spcPts val="1000"/>
              </a:spcAft>
              <a:tabLst>
                <a:tab pos="2094865" algn="l"/>
              </a:tabLst>
            </a:pPr>
            <a:endParaRPr lang="en-US" sz="2000" dirty="0">
              <a:latin typeface="Carlito"/>
              <a:cs typeface="Carlito"/>
            </a:endParaRPr>
          </a:p>
          <a:p>
            <a:pPr marL="12700" marR="5080" indent="629285" algn="just">
              <a:lnSpc>
                <a:spcPct val="150000"/>
              </a:lnSpc>
              <a:spcBef>
                <a:spcPts val="100"/>
              </a:spcBef>
            </a:pPr>
            <a:endParaRPr lang="en-US" sz="2000" dirty="0">
              <a:latin typeface="Carlito"/>
              <a:cs typeface="Carlito"/>
            </a:endParaRPr>
          </a:p>
          <a:p>
            <a:pPr marL="12700" marR="5080" lvl="0" indent="629285" algn="just">
              <a:lnSpc>
                <a:spcPct val="150000"/>
              </a:lnSpc>
              <a:spcBef>
                <a:spcPts val="100"/>
              </a:spcBef>
            </a:pPr>
            <a:endParaRPr lang="en-US" sz="2000" dirty="0">
              <a:solidFill>
                <a:srgbClr val="000000"/>
              </a:solidFill>
              <a:latin typeface="Carlito"/>
              <a:cs typeface="Carlito"/>
            </a:endParaRPr>
          </a:p>
        </p:txBody>
      </p:sp>
      <p:sp>
        <p:nvSpPr>
          <p:cNvPr id="5" name="object 3"/>
          <p:cNvSpPr txBox="1">
            <a:spLocks/>
          </p:cNvSpPr>
          <p:nvPr/>
        </p:nvSpPr>
        <p:spPr>
          <a:xfrm>
            <a:off x="709612" y="228600"/>
            <a:ext cx="7800975" cy="505908"/>
          </a:xfrm>
          <a:prstGeom prst="rect">
            <a:avLst/>
          </a:prstGeom>
        </p:spPr>
        <p:txBody>
          <a:bodyPr vert="horz" wrap="square" lIns="0" tIns="13335" rIns="0" bIns="0" rtlCol="0">
            <a:sp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12700" algn="ctr">
              <a:spcBef>
                <a:spcPts val="105"/>
              </a:spcBef>
            </a:pPr>
            <a:r>
              <a:rPr lang="en-US" sz="3200" b="1" cap="none" dirty="0"/>
              <a:t>The relation between </a:t>
            </a:r>
            <a:r>
              <a:rPr lang="en-US" sz="3200" b="1" cap="none" dirty="0" err="1"/>
              <a:t>C</a:t>
            </a:r>
            <a:r>
              <a:rPr lang="en-US" sz="3200" b="1" cap="none" baseline="-25000" dirty="0" err="1"/>
              <a:t>p</a:t>
            </a:r>
            <a:r>
              <a:rPr lang="en-US" sz="3200" b="1" cap="none" baseline="-25000" dirty="0"/>
              <a:t> </a:t>
            </a:r>
            <a:r>
              <a:rPr lang="en-US" sz="3200" b="1" cap="none" dirty="0"/>
              <a:t>and </a:t>
            </a:r>
            <a:r>
              <a:rPr lang="en-US" sz="3200" b="1" cap="none" dirty="0" err="1"/>
              <a:t>C</a:t>
            </a:r>
            <a:r>
              <a:rPr lang="en-US" sz="3200" b="1" cap="none" baseline="-25000" dirty="0" err="1"/>
              <a:t>v</a:t>
            </a:r>
            <a:r>
              <a:rPr lang="en-US" sz="3200" b="1" cap="none" dirty="0"/>
              <a:t> </a:t>
            </a:r>
            <a:endParaRPr lang="en-US" sz="3200" b="1" cap="none" spc="-10" dirty="0">
              <a:latin typeface="Times New Roman" pitchFamily="18" charset="0"/>
              <a:cs typeface="Times New Roman" pitchFamily="18" charset="0"/>
            </a:endParaRPr>
          </a:p>
        </p:txBody>
      </p:sp>
    </p:spTree>
    <p:extLst>
      <p:ext uri="{BB962C8B-B14F-4D97-AF65-F5344CB8AC3E}">
        <p14:creationId xmlns:p14="http://schemas.microsoft.com/office/powerpoint/2010/main" val="2912270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50" y="533400"/>
            <a:ext cx="7143750" cy="762000"/>
          </a:xfrm>
        </p:spPr>
        <p:txBody>
          <a:bodyPr/>
          <a:lstStyle/>
          <a:p>
            <a:pPr algn="l"/>
            <a:r>
              <a:rPr lang="en-US" dirty="0"/>
              <a:t>Contents…</a:t>
            </a:r>
          </a:p>
        </p:txBody>
      </p:sp>
      <p:sp>
        <p:nvSpPr>
          <p:cNvPr id="9" name="Subtitle 8"/>
          <p:cNvSpPr>
            <a:spLocks noGrp="1"/>
          </p:cNvSpPr>
          <p:nvPr>
            <p:ph type="subTitle" idx="1"/>
          </p:nvPr>
        </p:nvSpPr>
        <p:spPr>
          <a:xfrm>
            <a:off x="152400" y="609600"/>
            <a:ext cx="7543800" cy="4572000"/>
          </a:xfrm>
        </p:spPr>
        <p:txBody>
          <a:bodyPr anchor="ctr">
            <a:noAutofit/>
          </a:bodyPr>
          <a:lstStyle/>
          <a:p>
            <a:pPr algn="l"/>
            <a:endParaRPr lang="en-IN" sz="3600" dirty="0">
              <a:solidFill>
                <a:srgbClr val="000000"/>
              </a:solidFill>
              <a:latin typeface="Times New Roman" pitchFamily="18" charset="0"/>
              <a:cs typeface="Times New Roman" pitchFamily="18" charset="0"/>
            </a:endParaRPr>
          </a:p>
          <a:p>
            <a:pPr marL="355600" indent="-342900">
              <a:lnSpc>
                <a:spcPct val="100000"/>
              </a:lnSpc>
              <a:spcBef>
                <a:spcPts val="1010"/>
              </a:spcBef>
              <a:buFont typeface="Arial"/>
              <a:buChar char="•"/>
              <a:tabLst>
                <a:tab pos="354965" algn="l"/>
                <a:tab pos="355600" algn="l"/>
              </a:tabLst>
            </a:pPr>
            <a:endParaRPr lang="en-US" sz="3000" spc="-5" dirty="0">
              <a:solidFill>
                <a:srgbClr val="C00000"/>
              </a:solidFill>
              <a:latin typeface="Times New Roman" pitchFamily="18" charset="0"/>
              <a:cs typeface="Times New Roman" pitchFamily="18" charset="0"/>
            </a:endParaRPr>
          </a:p>
          <a:p>
            <a:pPr marL="469900" indent="-457200">
              <a:lnSpc>
                <a:spcPct val="100000"/>
              </a:lnSpc>
              <a:spcBef>
                <a:spcPts val="1010"/>
              </a:spcBef>
              <a:buFont typeface="Wingdings" pitchFamily="2" charset="2"/>
              <a:buChar char="Ø"/>
              <a:tabLst>
                <a:tab pos="354965" algn="l"/>
                <a:tab pos="355600" algn="l"/>
              </a:tabLst>
            </a:pPr>
            <a:r>
              <a:rPr lang="en-US" sz="3000" cap="none" spc="-5" dirty="0">
                <a:solidFill>
                  <a:srgbClr val="C00000"/>
                </a:solidFill>
                <a:latin typeface="Times New Roman" pitchFamily="18" charset="0"/>
                <a:cs typeface="Times New Roman" pitchFamily="18" charset="0"/>
              </a:rPr>
              <a:t>Internal energy</a:t>
            </a:r>
          </a:p>
          <a:p>
            <a:pPr marL="469900" indent="-457200">
              <a:lnSpc>
                <a:spcPct val="100000"/>
              </a:lnSpc>
              <a:spcBef>
                <a:spcPts val="1010"/>
              </a:spcBef>
              <a:buFont typeface="Wingdings" pitchFamily="2" charset="2"/>
              <a:buChar char="Ø"/>
              <a:tabLst>
                <a:tab pos="354965" algn="l"/>
                <a:tab pos="355600" algn="l"/>
              </a:tabLst>
            </a:pPr>
            <a:r>
              <a:rPr lang="en-US" sz="3000" cap="none" spc="-5" dirty="0">
                <a:solidFill>
                  <a:srgbClr val="C00000"/>
                </a:solidFill>
                <a:latin typeface="Times New Roman" pitchFamily="18" charset="0"/>
                <a:cs typeface="Times New Roman" pitchFamily="18" charset="0"/>
              </a:rPr>
              <a:t>Enthalpy</a:t>
            </a:r>
            <a:endParaRPr lang="en-US" sz="3000" cap="none" dirty="0">
              <a:latin typeface="Times New Roman" pitchFamily="18" charset="0"/>
              <a:cs typeface="Times New Roman" pitchFamily="18" charset="0"/>
            </a:endParaRPr>
          </a:p>
          <a:p>
            <a:pPr marL="469900" indent="-457200">
              <a:lnSpc>
                <a:spcPct val="100000"/>
              </a:lnSpc>
              <a:spcBef>
                <a:spcPts val="1800"/>
              </a:spcBef>
              <a:buFont typeface="Wingdings" pitchFamily="2" charset="2"/>
              <a:buChar char="Ø"/>
              <a:tabLst>
                <a:tab pos="354965" algn="l"/>
                <a:tab pos="355600" algn="l"/>
              </a:tabLst>
            </a:pPr>
            <a:r>
              <a:rPr lang="en-US" sz="3000" cap="none" spc="-5" dirty="0">
                <a:solidFill>
                  <a:srgbClr val="C00000"/>
                </a:solidFill>
                <a:latin typeface="Times New Roman" pitchFamily="18" charset="0"/>
                <a:cs typeface="Times New Roman" pitchFamily="18" charset="0"/>
              </a:rPr>
              <a:t>Heat capacities</a:t>
            </a:r>
          </a:p>
          <a:p>
            <a:pPr marL="469900" indent="-457200">
              <a:lnSpc>
                <a:spcPct val="100000"/>
              </a:lnSpc>
              <a:spcBef>
                <a:spcPts val="1800"/>
              </a:spcBef>
              <a:buFont typeface="Wingdings" pitchFamily="2" charset="2"/>
              <a:buChar char="Ø"/>
              <a:tabLst>
                <a:tab pos="354965" algn="l"/>
                <a:tab pos="355600" algn="l"/>
              </a:tabLst>
            </a:pPr>
            <a:r>
              <a:rPr lang="en-US" sz="3000" cap="none" spc="-5" dirty="0">
                <a:solidFill>
                  <a:srgbClr val="C00000"/>
                </a:solidFill>
                <a:latin typeface="Times New Roman" pitchFamily="18" charset="0"/>
                <a:cs typeface="Times New Roman" pitchFamily="18" charset="0"/>
              </a:rPr>
              <a:t>Relation between </a:t>
            </a:r>
            <a:r>
              <a:rPr lang="en-US" sz="3000" cap="none" spc="-5" dirty="0" err="1">
                <a:solidFill>
                  <a:srgbClr val="C00000"/>
                </a:solidFill>
                <a:latin typeface="Times New Roman" pitchFamily="18" charset="0"/>
                <a:cs typeface="Times New Roman" pitchFamily="18" charset="0"/>
              </a:rPr>
              <a:t>Cp</a:t>
            </a:r>
            <a:r>
              <a:rPr lang="en-US" sz="3000" cap="none" spc="-5" dirty="0">
                <a:solidFill>
                  <a:srgbClr val="C00000"/>
                </a:solidFill>
                <a:latin typeface="Times New Roman" pitchFamily="18" charset="0"/>
                <a:cs typeface="Times New Roman" pitchFamily="18" charset="0"/>
              </a:rPr>
              <a:t> and </a:t>
            </a:r>
            <a:r>
              <a:rPr lang="en-US" sz="3000" cap="none" spc="-5" dirty="0" err="1">
                <a:solidFill>
                  <a:srgbClr val="C00000"/>
                </a:solidFill>
                <a:latin typeface="Times New Roman" pitchFamily="18" charset="0"/>
                <a:cs typeface="Times New Roman" pitchFamily="18" charset="0"/>
              </a:rPr>
              <a:t>Cv</a:t>
            </a:r>
            <a:endParaRPr lang="en-US" sz="3000" cap="none" dirty="0">
              <a:latin typeface="Times New Roman" pitchFamily="18" charset="0"/>
              <a:cs typeface="Times New Roman" pitchFamily="18" charset="0"/>
            </a:endParaRPr>
          </a:p>
          <a:p>
            <a:pPr marL="12700">
              <a:lnSpc>
                <a:spcPct val="100000"/>
              </a:lnSpc>
              <a:spcBef>
                <a:spcPts val="1800"/>
              </a:spcBef>
              <a:tabLst>
                <a:tab pos="354965" algn="l"/>
                <a:tab pos="355600" algn="l"/>
              </a:tabLst>
            </a:pPr>
            <a:r>
              <a:rPr lang="en-US" sz="3000" cap="none" dirty="0">
                <a:solidFill>
                  <a:srgbClr val="6F2F9F"/>
                </a:solidFill>
                <a:latin typeface="Times New Roman" pitchFamily="18" charset="0"/>
                <a:cs typeface="Times New Roman" pitchFamily="18" charset="0"/>
              </a:rPr>
              <a:t>   </a:t>
            </a:r>
            <a:endParaRPr lang="en-IN" sz="4000" dirty="0"/>
          </a:p>
        </p:txBody>
      </p:sp>
    </p:spTree>
    <p:extLst>
      <p:ext uri="{BB962C8B-B14F-4D97-AF65-F5344CB8AC3E}">
        <p14:creationId xmlns:p14="http://schemas.microsoft.com/office/powerpoint/2010/main" val="16465496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4800" y="838200"/>
            <a:ext cx="8610600" cy="4630114"/>
          </a:xfrm>
          <a:prstGeom prst="rect">
            <a:avLst/>
          </a:prstGeom>
        </p:spPr>
        <p:txBody>
          <a:bodyPr vert="horz" wrap="square" lIns="0" tIns="13335" rIns="0" bIns="0" rtlCol="0">
            <a:spAutoFit/>
          </a:bodyPr>
          <a:lstStyle/>
          <a:p>
            <a:pPr marL="274320" marR="0" algn="just">
              <a:lnSpc>
                <a:spcPct val="115000"/>
              </a:lnSpc>
              <a:spcBef>
                <a:spcPts val="0"/>
              </a:spcBef>
              <a:spcAft>
                <a:spcPts val="1000"/>
              </a:spcAft>
            </a:pPr>
            <a:endParaRPr lang="en-US" sz="2000" dirty="0">
              <a:latin typeface="Times New Roman"/>
              <a:ea typeface="Times New Roman"/>
              <a:cs typeface="Times New Roman"/>
            </a:endParaRPr>
          </a:p>
          <a:p>
            <a:pPr marL="274320" marR="0" algn="just">
              <a:lnSpc>
                <a:spcPct val="115000"/>
              </a:lnSpc>
              <a:spcBef>
                <a:spcPts val="0"/>
              </a:spcBef>
              <a:spcAft>
                <a:spcPts val="0"/>
              </a:spcAft>
              <a:tabLst>
                <a:tab pos="2094865" algn="l"/>
              </a:tabLst>
            </a:pPr>
            <a:r>
              <a:rPr lang="en-US" sz="3600" dirty="0">
                <a:latin typeface="Times New Roman"/>
                <a:ea typeface="Times New Roman"/>
                <a:cs typeface="Times New Roman"/>
              </a:rPr>
              <a:t>When a substance is heated at constant volume, no work is done by the substance and thus the heat absorbed by the system is used completely to increase the internal energy of the substance. </a:t>
            </a:r>
            <a:endParaRPr lang="en-US" sz="2400" dirty="0">
              <a:latin typeface="Carlito"/>
              <a:cs typeface="Carlito"/>
            </a:endParaRPr>
          </a:p>
          <a:p>
            <a:pPr marL="12700" marR="5080" indent="629285" algn="just">
              <a:lnSpc>
                <a:spcPct val="150000"/>
              </a:lnSpc>
              <a:spcBef>
                <a:spcPts val="100"/>
              </a:spcBef>
            </a:pPr>
            <a:endParaRPr lang="en-US" sz="2000" dirty="0">
              <a:latin typeface="Carlito"/>
              <a:cs typeface="Carlito"/>
            </a:endParaRPr>
          </a:p>
          <a:p>
            <a:pPr marL="12700" marR="5080" lvl="0" indent="629285" algn="just">
              <a:lnSpc>
                <a:spcPct val="150000"/>
              </a:lnSpc>
              <a:spcBef>
                <a:spcPts val="100"/>
              </a:spcBef>
            </a:pPr>
            <a:endParaRPr lang="en-US" sz="2000" dirty="0">
              <a:solidFill>
                <a:srgbClr val="000000"/>
              </a:solidFill>
              <a:latin typeface="Carlito"/>
              <a:cs typeface="Carlito"/>
            </a:endParaRPr>
          </a:p>
        </p:txBody>
      </p:sp>
      <p:sp>
        <p:nvSpPr>
          <p:cNvPr id="5" name="object 3"/>
          <p:cNvSpPr txBox="1">
            <a:spLocks/>
          </p:cNvSpPr>
          <p:nvPr/>
        </p:nvSpPr>
        <p:spPr>
          <a:xfrm>
            <a:off x="709612" y="228600"/>
            <a:ext cx="7800975" cy="505908"/>
          </a:xfrm>
          <a:prstGeom prst="rect">
            <a:avLst/>
          </a:prstGeom>
        </p:spPr>
        <p:txBody>
          <a:bodyPr vert="horz" wrap="square" lIns="0" tIns="13335" rIns="0" bIns="0" rtlCol="0">
            <a:sp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12700" algn="ctr">
              <a:spcBef>
                <a:spcPts val="105"/>
              </a:spcBef>
            </a:pPr>
            <a:r>
              <a:rPr lang="en-US" sz="3200" b="1" cap="none" dirty="0"/>
              <a:t>The relation between </a:t>
            </a:r>
            <a:r>
              <a:rPr lang="en-US" sz="3200" b="1" cap="none" dirty="0" err="1"/>
              <a:t>C</a:t>
            </a:r>
            <a:r>
              <a:rPr lang="en-US" sz="3200" b="1" cap="none" baseline="-25000" dirty="0" err="1"/>
              <a:t>p</a:t>
            </a:r>
            <a:r>
              <a:rPr lang="en-US" sz="3200" b="1" cap="none" baseline="-25000" dirty="0"/>
              <a:t> </a:t>
            </a:r>
            <a:r>
              <a:rPr lang="en-US" sz="3200" b="1" cap="none" dirty="0"/>
              <a:t>and </a:t>
            </a:r>
            <a:r>
              <a:rPr lang="en-US" sz="3200" b="1" cap="none" dirty="0" err="1"/>
              <a:t>C</a:t>
            </a:r>
            <a:r>
              <a:rPr lang="en-US" sz="3200" b="1" cap="none" baseline="-25000" dirty="0" err="1"/>
              <a:t>v</a:t>
            </a:r>
            <a:r>
              <a:rPr lang="en-US" sz="3200" b="1" cap="none" dirty="0"/>
              <a:t> </a:t>
            </a:r>
            <a:endParaRPr lang="en-US" sz="3200" b="1" cap="none" spc="-10" dirty="0">
              <a:latin typeface="Times New Roman" pitchFamily="18" charset="0"/>
              <a:cs typeface="Times New Roman" pitchFamily="18" charset="0"/>
            </a:endParaRPr>
          </a:p>
        </p:txBody>
      </p:sp>
    </p:spTree>
    <p:extLst>
      <p:ext uri="{BB962C8B-B14F-4D97-AF65-F5344CB8AC3E}">
        <p14:creationId xmlns:p14="http://schemas.microsoft.com/office/powerpoint/2010/main" val="24072552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4800" y="838200"/>
            <a:ext cx="8610600" cy="4866076"/>
          </a:xfrm>
          <a:prstGeom prst="rect">
            <a:avLst/>
          </a:prstGeom>
        </p:spPr>
        <p:txBody>
          <a:bodyPr vert="horz" wrap="square" lIns="0" tIns="13335" rIns="0" bIns="0" rtlCol="0">
            <a:spAutoFit/>
          </a:bodyPr>
          <a:lstStyle/>
          <a:p>
            <a:pPr marL="274320" marR="0" algn="just">
              <a:lnSpc>
                <a:spcPct val="115000"/>
              </a:lnSpc>
              <a:spcBef>
                <a:spcPts val="0"/>
              </a:spcBef>
              <a:spcAft>
                <a:spcPts val="1000"/>
              </a:spcAft>
            </a:pPr>
            <a:endParaRPr lang="en-US" sz="2000" dirty="0">
              <a:latin typeface="Times New Roman"/>
              <a:ea typeface="Times New Roman"/>
              <a:cs typeface="Times New Roman"/>
            </a:endParaRPr>
          </a:p>
          <a:p>
            <a:pPr marL="274320" marR="0" algn="just">
              <a:lnSpc>
                <a:spcPct val="115000"/>
              </a:lnSpc>
              <a:spcBef>
                <a:spcPts val="0"/>
              </a:spcBef>
              <a:spcAft>
                <a:spcPts val="0"/>
              </a:spcAft>
              <a:tabLst>
                <a:tab pos="2094865" algn="l"/>
              </a:tabLst>
            </a:pPr>
            <a:r>
              <a:rPr lang="en-US" sz="3200" dirty="0">
                <a:latin typeface="Times New Roman"/>
                <a:ea typeface="Times New Roman"/>
                <a:cs typeface="Times New Roman"/>
              </a:rPr>
              <a:t>When a substance is heated at constant pressure, do some external work in addition to increase in the internal energy of the substance. </a:t>
            </a:r>
          </a:p>
          <a:p>
            <a:pPr marL="274320" marR="0" algn="just">
              <a:lnSpc>
                <a:spcPct val="115000"/>
              </a:lnSpc>
              <a:spcBef>
                <a:spcPts val="0"/>
              </a:spcBef>
              <a:spcAft>
                <a:spcPts val="0"/>
              </a:spcAft>
              <a:tabLst>
                <a:tab pos="2094865" algn="l"/>
              </a:tabLst>
            </a:pPr>
            <a:r>
              <a:rPr lang="en-US" sz="3200" dirty="0">
                <a:latin typeface="Times New Roman"/>
                <a:ea typeface="Times New Roman"/>
                <a:cs typeface="Times New Roman"/>
              </a:rPr>
              <a:t>Hence </a:t>
            </a:r>
            <a:r>
              <a:rPr lang="en-US" sz="3200" dirty="0" err="1">
                <a:latin typeface="Times New Roman"/>
                <a:ea typeface="Times New Roman"/>
                <a:cs typeface="Times New Roman"/>
              </a:rPr>
              <a:t>C</a:t>
            </a:r>
            <a:r>
              <a:rPr lang="en-US" sz="3200" baseline="-25000" dirty="0" err="1">
                <a:latin typeface="Times New Roman"/>
                <a:ea typeface="Times New Roman"/>
                <a:cs typeface="Times New Roman"/>
              </a:rPr>
              <a:t>p</a:t>
            </a:r>
            <a:r>
              <a:rPr lang="en-US" sz="3200" baseline="-25000" dirty="0">
                <a:latin typeface="Times New Roman"/>
                <a:ea typeface="Times New Roman"/>
                <a:cs typeface="Times New Roman"/>
              </a:rPr>
              <a:t> </a:t>
            </a:r>
            <a:r>
              <a:rPr lang="en-US" sz="3200" dirty="0">
                <a:latin typeface="Times New Roman"/>
                <a:ea typeface="Times New Roman"/>
                <a:cs typeface="Times New Roman"/>
              </a:rPr>
              <a:t>is always greater then C</a:t>
            </a:r>
            <a:r>
              <a:rPr lang="en-US" sz="3200" baseline="-25000" dirty="0">
                <a:latin typeface="Times New Roman"/>
                <a:ea typeface="Times New Roman"/>
                <a:cs typeface="Times New Roman"/>
              </a:rPr>
              <a:t>v</a:t>
            </a:r>
            <a:r>
              <a:rPr lang="en-US" sz="3200" dirty="0">
                <a:latin typeface="Times New Roman"/>
                <a:ea typeface="Times New Roman"/>
                <a:cs typeface="Times New Roman"/>
              </a:rPr>
              <a:t>.</a:t>
            </a:r>
          </a:p>
          <a:p>
            <a:pPr marL="274320" marR="0" algn="ctr">
              <a:lnSpc>
                <a:spcPct val="115000"/>
              </a:lnSpc>
              <a:spcBef>
                <a:spcPts val="0"/>
              </a:spcBef>
              <a:spcAft>
                <a:spcPts val="0"/>
              </a:spcAft>
              <a:tabLst>
                <a:tab pos="2094865" algn="l"/>
              </a:tabLst>
            </a:pPr>
            <a:r>
              <a:rPr lang="en-US" sz="3200" dirty="0" err="1">
                <a:latin typeface="Times New Roman"/>
                <a:ea typeface="Times New Roman"/>
                <a:cs typeface="Times New Roman"/>
              </a:rPr>
              <a:t>Cp</a:t>
            </a:r>
            <a:r>
              <a:rPr lang="en-US" sz="3200" dirty="0">
                <a:latin typeface="Times New Roman"/>
                <a:ea typeface="Times New Roman"/>
                <a:cs typeface="Times New Roman"/>
              </a:rPr>
              <a:t> &gt; </a:t>
            </a:r>
            <a:r>
              <a:rPr lang="en-US" sz="3200" dirty="0" err="1">
                <a:latin typeface="Times New Roman"/>
                <a:ea typeface="Times New Roman"/>
                <a:cs typeface="Times New Roman"/>
              </a:rPr>
              <a:t>Cv</a:t>
            </a:r>
            <a:endParaRPr lang="en-US" sz="2400" dirty="0">
              <a:latin typeface="Calibri"/>
              <a:ea typeface="Times New Roman"/>
              <a:cs typeface="Times New Roman"/>
            </a:endParaRPr>
          </a:p>
          <a:p>
            <a:pPr marR="252095" lvl="0" algn="just">
              <a:lnSpc>
                <a:spcPct val="150000"/>
              </a:lnSpc>
              <a:spcBef>
                <a:spcPts val="0"/>
              </a:spcBef>
              <a:spcAft>
                <a:spcPts val="1000"/>
              </a:spcAft>
              <a:tabLst>
                <a:tab pos="2094865" algn="l"/>
              </a:tabLst>
            </a:pPr>
            <a:endParaRPr lang="en-US" sz="2000" dirty="0">
              <a:latin typeface="Carlito"/>
              <a:cs typeface="Carlito"/>
            </a:endParaRPr>
          </a:p>
          <a:p>
            <a:pPr marL="12700" marR="5080" indent="629285" algn="just">
              <a:lnSpc>
                <a:spcPct val="150000"/>
              </a:lnSpc>
              <a:spcBef>
                <a:spcPts val="100"/>
              </a:spcBef>
            </a:pPr>
            <a:endParaRPr lang="en-US" sz="2000" dirty="0">
              <a:latin typeface="Carlito"/>
              <a:cs typeface="Carlito"/>
            </a:endParaRPr>
          </a:p>
          <a:p>
            <a:pPr marL="12700" marR="5080" lvl="0" indent="629285" algn="just">
              <a:lnSpc>
                <a:spcPct val="150000"/>
              </a:lnSpc>
              <a:spcBef>
                <a:spcPts val="100"/>
              </a:spcBef>
            </a:pPr>
            <a:endParaRPr lang="en-US" sz="2000" dirty="0">
              <a:solidFill>
                <a:srgbClr val="000000"/>
              </a:solidFill>
              <a:latin typeface="Carlito"/>
              <a:cs typeface="Carlito"/>
            </a:endParaRPr>
          </a:p>
        </p:txBody>
      </p:sp>
      <p:sp>
        <p:nvSpPr>
          <p:cNvPr id="5" name="object 3"/>
          <p:cNvSpPr txBox="1">
            <a:spLocks/>
          </p:cNvSpPr>
          <p:nvPr/>
        </p:nvSpPr>
        <p:spPr>
          <a:xfrm>
            <a:off x="709612" y="228600"/>
            <a:ext cx="7800975" cy="505908"/>
          </a:xfrm>
          <a:prstGeom prst="rect">
            <a:avLst/>
          </a:prstGeom>
        </p:spPr>
        <p:txBody>
          <a:bodyPr vert="horz" wrap="square" lIns="0" tIns="13335" rIns="0" bIns="0" rtlCol="0">
            <a:sp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12700" algn="ctr">
              <a:spcBef>
                <a:spcPts val="105"/>
              </a:spcBef>
            </a:pPr>
            <a:r>
              <a:rPr lang="en-US" sz="3200" b="1" cap="none" dirty="0"/>
              <a:t>The relation between </a:t>
            </a:r>
            <a:r>
              <a:rPr lang="en-US" sz="3200" b="1" cap="none" dirty="0" err="1"/>
              <a:t>C</a:t>
            </a:r>
            <a:r>
              <a:rPr lang="en-US" sz="3200" b="1" cap="none" baseline="-25000" dirty="0" err="1"/>
              <a:t>p</a:t>
            </a:r>
            <a:r>
              <a:rPr lang="en-US" sz="3200" b="1" cap="none" baseline="-25000" dirty="0"/>
              <a:t> </a:t>
            </a:r>
            <a:r>
              <a:rPr lang="en-US" sz="3200" b="1" cap="none" dirty="0"/>
              <a:t>and </a:t>
            </a:r>
            <a:r>
              <a:rPr lang="en-US" sz="3200" b="1" cap="none" dirty="0" err="1"/>
              <a:t>C</a:t>
            </a:r>
            <a:r>
              <a:rPr lang="en-US" sz="3200" b="1" cap="none" baseline="-25000" dirty="0" err="1"/>
              <a:t>v</a:t>
            </a:r>
            <a:r>
              <a:rPr lang="en-US" sz="3200" b="1" cap="none" dirty="0"/>
              <a:t> </a:t>
            </a:r>
            <a:endParaRPr lang="en-US" sz="3200" b="1" cap="none" spc="-10" dirty="0">
              <a:latin typeface="Times New Roman" pitchFamily="18" charset="0"/>
              <a:cs typeface="Times New Roman" pitchFamily="18" charset="0"/>
            </a:endParaRPr>
          </a:p>
        </p:txBody>
      </p:sp>
    </p:spTree>
    <p:extLst>
      <p:ext uri="{BB962C8B-B14F-4D97-AF65-F5344CB8AC3E}">
        <p14:creationId xmlns:p14="http://schemas.microsoft.com/office/powerpoint/2010/main" val="2499958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4800" y="838200"/>
            <a:ext cx="8610600" cy="5259004"/>
          </a:xfrm>
          <a:prstGeom prst="rect">
            <a:avLst/>
          </a:prstGeom>
        </p:spPr>
        <p:txBody>
          <a:bodyPr vert="horz" wrap="square" lIns="0" tIns="13335" rIns="0" bIns="0" rtlCol="0">
            <a:spAutoFit/>
          </a:bodyPr>
          <a:lstStyle/>
          <a:p>
            <a:pPr marL="274320" marR="0" algn="just">
              <a:lnSpc>
                <a:spcPct val="115000"/>
              </a:lnSpc>
              <a:spcBef>
                <a:spcPts val="0"/>
              </a:spcBef>
              <a:spcAft>
                <a:spcPts val="1000"/>
              </a:spcAft>
            </a:pPr>
            <a:endParaRPr lang="en-US" sz="2000" dirty="0">
              <a:latin typeface="Times New Roman"/>
              <a:ea typeface="Times New Roman"/>
              <a:cs typeface="Times New Roman"/>
            </a:endParaRPr>
          </a:p>
          <a:p>
            <a:pPr marL="274320" marR="0" algn="just">
              <a:lnSpc>
                <a:spcPct val="115000"/>
              </a:lnSpc>
              <a:spcBef>
                <a:spcPts val="0"/>
              </a:spcBef>
              <a:spcAft>
                <a:spcPts val="1000"/>
              </a:spcAft>
            </a:pPr>
            <a:r>
              <a:rPr lang="en-US" sz="3200" dirty="0">
                <a:latin typeface="Times New Roman"/>
                <a:ea typeface="Times New Roman"/>
                <a:cs typeface="Times New Roman"/>
              </a:rPr>
              <a:t>The molar heat capacity at constant volume C</a:t>
            </a:r>
            <a:r>
              <a:rPr lang="en-US" sz="3200" baseline="-25000" dirty="0">
                <a:latin typeface="Times New Roman"/>
                <a:ea typeface="Times New Roman"/>
                <a:cs typeface="Times New Roman"/>
              </a:rPr>
              <a:t>V</a:t>
            </a:r>
            <a:r>
              <a:rPr lang="en-US" sz="3200" dirty="0">
                <a:latin typeface="Times New Roman"/>
                <a:ea typeface="Times New Roman"/>
                <a:cs typeface="Times New Roman"/>
              </a:rPr>
              <a:t>, is given by</a:t>
            </a:r>
            <a:endParaRPr lang="en-US" sz="2400" dirty="0">
              <a:latin typeface="Calibri"/>
              <a:ea typeface="Times New Roman"/>
              <a:cs typeface="Times New Roman"/>
            </a:endParaRPr>
          </a:p>
          <a:p>
            <a:pPr algn="ctr"/>
            <a:r>
              <a:rPr lang="en-US" sz="3200" dirty="0">
                <a:latin typeface="Times New Roman"/>
                <a:ea typeface="Times New Roman"/>
              </a:rPr>
              <a:t>    q</a:t>
            </a:r>
            <a:r>
              <a:rPr lang="en-US" sz="3200" baseline="-25000" dirty="0">
                <a:latin typeface="Times New Roman"/>
                <a:ea typeface="Times New Roman"/>
              </a:rPr>
              <a:t>v</a:t>
            </a:r>
            <a:r>
              <a:rPr lang="en-US" sz="3200" dirty="0">
                <a:latin typeface="Times New Roman"/>
                <a:ea typeface="Times New Roman"/>
              </a:rPr>
              <a:t> = C</a:t>
            </a:r>
            <a:r>
              <a:rPr lang="en-US" sz="3200" baseline="-25000" dirty="0">
                <a:latin typeface="Times New Roman"/>
                <a:ea typeface="Times New Roman"/>
              </a:rPr>
              <a:t>V </a:t>
            </a:r>
            <a:r>
              <a:rPr lang="en-US" sz="3200" b="1" dirty="0">
                <a:latin typeface="Times New Roman"/>
                <a:ea typeface="Times New Roman"/>
              </a:rPr>
              <a:t>∆</a:t>
            </a:r>
            <a:r>
              <a:rPr lang="en-US" sz="3200" dirty="0">
                <a:latin typeface="Times New Roman"/>
                <a:ea typeface="Times New Roman"/>
              </a:rPr>
              <a:t>T = </a:t>
            </a:r>
            <a:r>
              <a:rPr lang="en-US" sz="3200" b="1" dirty="0">
                <a:latin typeface="Times New Roman"/>
                <a:ea typeface="Times New Roman"/>
              </a:rPr>
              <a:t>∆</a:t>
            </a:r>
            <a:r>
              <a:rPr lang="en-US" sz="3200" dirty="0">
                <a:latin typeface="Times New Roman"/>
                <a:ea typeface="Times New Roman"/>
              </a:rPr>
              <a:t>E</a:t>
            </a:r>
          </a:p>
          <a:p>
            <a:pPr marL="274320" marR="0" algn="just">
              <a:lnSpc>
                <a:spcPct val="115000"/>
              </a:lnSpc>
              <a:spcBef>
                <a:spcPts val="0"/>
              </a:spcBef>
              <a:spcAft>
                <a:spcPts val="1000"/>
              </a:spcAft>
            </a:pPr>
            <a:r>
              <a:rPr lang="en-US" sz="3200" dirty="0">
                <a:latin typeface="Times New Roman"/>
                <a:ea typeface="Times New Roman"/>
                <a:cs typeface="Times New Roman"/>
              </a:rPr>
              <a:t>The molar heat capacity at constant pressure C</a:t>
            </a:r>
            <a:r>
              <a:rPr lang="en-US" sz="3200" baseline="-25000" dirty="0">
                <a:latin typeface="Times New Roman"/>
                <a:ea typeface="Times New Roman"/>
                <a:cs typeface="Times New Roman"/>
              </a:rPr>
              <a:t>P </a:t>
            </a:r>
            <a:r>
              <a:rPr lang="en-US" sz="3200" dirty="0">
                <a:latin typeface="Times New Roman"/>
                <a:ea typeface="Times New Roman"/>
                <a:cs typeface="Times New Roman"/>
              </a:rPr>
              <a:t>is given by, </a:t>
            </a:r>
            <a:endParaRPr lang="en-US" sz="2400" dirty="0">
              <a:latin typeface="Calibri"/>
              <a:ea typeface="Times New Roman"/>
              <a:cs typeface="Times New Roman"/>
            </a:endParaRPr>
          </a:p>
          <a:p>
            <a:pPr algn="ctr"/>
            <a:r>
              <a:rPr lang="en-US" sz="3200" dirty="0">
                <a:latin typeface="Times New Roman"/>
                <a:ea typeface="Times New Roman"/>
              </a:rPr>
              <a:t>  </a:t>
            </a:r>
            <a:r>
              <a:rPr lang="en-US" sz="3200" dirty="0" err="1">
                <a:latin typeface="Times New Roman"/>
                <a:ea typeface="Times New Roman"/>
              </a:rPr>
              <a:t>q</a:t>
            </a:r>
            <a:r>
              <a:rPr lang="en-US" sz="3200" baseline="-25000" dirty="0" err="1">
                <a:latin typeface="Times New Roman"/>
                <a:ea typeface="Times New Roman"/>
              </a:rPr>
              <a:t>p</a:t>
            </a:r>
            <a:r>
              <a:rPr lang="en-US" sz="3200" dirty="0">
                <a:latin typeface="Times New Roman"/>
                <a:ea typeface="Times New Roman"/>
              </a:rPr>
              <a:t> = </a:t>
            </a:r>
            <a:r>
              <a:rPr lang="en-US" sz="3200" dirty="0" err="1">
                <a:latin typeface="Times New Roman"/>
                <a:ea typeface="Times New Roman"/>
              </a:rPr>
              <a:t>C</a:t>
            </a:r>
            <a:r>
              <a:rPr lang="en-US" sz="3200" baseline="-25000" dirty="0" err="1">
                <a:latin typeface="Times New Roman"/>
                <a:ea typeface="Times New Roman"/>
              </a:rPr>
              <a:t>p</a:t>
            </a:r>
            <a:r>
              <a:rPr lang="en-US" sz="3200" baseline="-25000" dirty="0">
                <a:latin typeface="Times New Roman"/>
                <a:ea typeface="Times New Roman"/>
              </a:rPr>
              <a:t> </a:t>
            </a:r>
            <a:r>
              <a:rPr lang="en-US" sz="3200" b="1" dirty="0">
                <a:latin typeface="Times New Roman"/>
                <a:ea typeface="Times New Roman"/>
              </a:rPr>
              <a:t>∆</a:t>
            </a:r>
            <a:r>
              <a:rPr lang="en-US" sz="3200" dirty="0">
                <a:latin typeface="Times New Roman"/>
                <a:ea typeface="Times New Roman"/>
              </a:rPr>
              <a:t>T = </a:t>
            </a:r>
            <a:r>
              <a:rPr lang="en-US" sz="3200" b="1" dirty="0">
                <a:latin typeface="Times New Roman"/>
                <a:ea typeface="Times New Roman"/>
              </a:rPr>
              <a:t>∆</a:t>
            </a:r>
            <a:r>
              <a:rPr lang="en-US" sz="3200" dirty="0">
                <a:latin typeface="Times New Roman"/>
                <a:ea typeface="Times New Roman"/>
              </a:rPr>
              <a:t>H </a:t>
            </a:r>
          </a:p>
          <a:p>
            <a:r>
              <a:rPr lang="en-US" sz="2000" dirty="0">
                <a:latin typeface="Times New Roman"/>
                <a:cs typeface="Carlito"/>
              </a:rPr>
              <a:t> </a:t>
            </a:r>
            <a:endParaRPr lang="en-US" sz="2000" dirty="0">
              <a:latin typeface="Carlito"/>
              <a:cs typeface="Carlito"/>
            </a:endParaRPr>
          </a:p>
          <a:p>
            <a:pPr marL="12700" marR="5080" indent="629285" algn="just">
              <a:lnSpc>
                <a:spcPct val="150000"/>
              </a:lnSpc>
              <a:spcBef>
                <a:spcPts val="100"/>
              </a:spcBef>
            </a:pPr>
            <a:endParaRPr lang="en-US" sz="2000" dirty="0">
              <a:latin typeface="Carlito"/>
              <a:cs typeface="Carlito"/>
            </a:endParaRPr>
          </a:p>
          <a:p>
            <a:pPr marL="12700" marR="5080" lvl="0" indent="629285" algn="just">
              <a:lnSpc>
                <a:spcPct val="150000"/>
              </a:lnSpc>
              <a:spcBef>
                <a:spcPts val="100"/>
              </a:spcBef>
            </a:pPr>
            <a:endParaRPr lang="en-US" sz="2000" dirty="0">
              <a:solidFill>
                <a:srgbClr val="000000"/>
              </a:solidFill>
              <a:latin typeface="Carlito"/>
              <a:cs typeface="Carlito"/>
            </a:endParaRPr>
          </a:p>
        </p:txBody>
      </p:sp>
      <p:sp>
        <p:nvSpPr>
          <p:cNvPr id="5" name="object 3"/>
          <p:cNvSpPr txBox="1">
            <a:spLocks/>
          </p:cNvSpPr>
          <p:nvPr/>
        </p:nvSpPr>
        <p:spPr>
          <a:xfrm>
            <a:off x="709612" y="228600"/>
            <a:ext cx="7800975" cy="505908"/>
          </a:xfrm>
          <a:prstGeom prst="rect">
            <a:avLst/>
          </a:prstGeom>
        </p:spPr>
        <p:txBody>
          <a:bodyPr vert="horz" wrap="square" lIns="0" tIns="13335" rIns="0" bIns="0" rtlCol="0">
            <a:sp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12700" algn="ctr">
              <a:spcBef>
                <a:spcPts val="105"/>
              </a:spcBef>
            </a:pPr>
            <a:r>
              <a:rPr lang="en-US" sz="3200" b="1" cap="none" dirty="0"/>
              <a:t>Show that </a:t>
            </a:r>
            <a:r>
              <a:rPr lang="en-US" sz="3200" b="1" cap="none" dirty="0" err="1"/>
              <a:t>C</a:t>
            </a:r>
            <a:r>
              <a:rPr lang="en-US" sz="3200" b="1" cap="none" baseline="-25000" dirty="0" err="1"/>
              <a:t>p</a:t>
            </a:r>
            <a:r>
              <a:rPr lang="en-US" sz="3200" b="1" cap="none" baseline="-25000" dirty="0"/>
              <a:t> </a:t>
            </a:r>
            <a:r>
              <a:rPr lang="en-US" sz="3200" b="1" cap="none" dirty="0"/>
              <a:t>-  </a:t>
            </a:r>
            <a:r>
              <a:rPr lang="en-US" sz="3200" b="1" cap="none" dirty="0" err="1"/>
              <a:t>C</a:t>
            </a:r>
            <a:r>
              <a:rPr lang="en-US" sz="3200" b="1" cap="none" baseline="-25000" dirty="0" err="1"/>
              <a:t>v</a:t>
            </a:r>
            <a:r>
              <a:rPr lang="en-US" sz="3200" b="1" cap="none" dirty="0"/>
              <a:t>  = R</a:t>
            </a:r>
            <a:endParaRPr lang="en-US" sz="3200" b="1" cap="none" spc="-10" dirty="0">
              <a:latin typeface="Times New Roman" pitchFamily="18" charset="0"/>
              <a:cs typeface="Times New Roman" pitchFamily="18" charset="0"/>
            </a:endParaRPr>
          </a:p>
        </p:txBody>
      </p:sp>
    </p:spTree>
    <p:extLst>
      <p:ext uri="{BB962C8B-B14F-4D97-AF65-F5344CB8AC3E}">
        <p14:creationId xmlns:p14="http://schemas.microsoft.com/office/powerpoint/2010/main" val="35708530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4800" y="838200"/>
            <a:ext cx="8610600" cy="4020716"/>
          </a:xfrm>
          <a:prstGeom prst="rect">
            <a:avLst/>
          </a:prstGeom>
        </p:spPr>
        <p:txBody>
          <a:bodyPr vert="horz" wrap="square" lIns="0" tIns="13335" rIns="0" bIns="0" rtlCol="0">
            <a:spAutoFit/>
          </a:bodyPr>
          <a:lstStyle/>
          <a:p>
            <a:pPr marL="274320" marR="0" algn="just">
              <a:lnSpc>
                <a:spcPct val="115000"/>
              </a:lnSpc>
              <a:spcBef>
                <a:spcPts val="0"/>
              </a:spcBef>
              <a:spcAft>
                <a:spcPts val="1000"/>
              </a:spcAft>
            </a:pPr>
            <a:endParaRPr lang="en-US" sz="2000" dirty="0">
              <a:latin typeface="Times New Roman"/>
              <a:ea typeface="Times New Roman"/>
              <a:cs typeface="Times New Roman"/>
            </a:endParaRPr>
          </a:p>
          <a:p>
            <a:pPr marL="274320" marR="0" algn="just">
              <a:lnSpc>
                <a:spcPct val="115000"/>
              </a:lnSpc>
              <a:spcBef>
                <a:spcPts val="0"/>
              </a:spcBef>
              <a:spcAft>
                <a:spcPts val="1000"/>
              </a:spcAft>
            </a:pPr>
            <a:r>
              <a:rPr lang="en-US" sz="3200" dirty="0">
                <a:latin typeface="Times New Roman"/>
                <a:ea typeface="Times New Roman"/>
                <a:cs typeface="Times New Roman"/>
              </a:rPr>
              <a:t>For one mole of an ideal gas,</a:t>
            </a:r>
            <a:endParaRPr lang="en-US" sz="2400" dirty="0">
              <a:latin typeface="Calibri"/>
              <a:ea typeface="Times New Roman"/>
              <a:cs typeface="Times New Roman"/>
            </a:endParaRPr>
          </a:p>
          <a:p>
            <a:pPr marL="274320" marR="0" algn="ctr">
              <a:lnSpc>
                <a:spcPct val="115000"/>
              </a:lnSpc>
              <a:spcBef>
                <a:spcPts val="0"/>
              </a:spcBef>
              <a:spcAft>
                <a:spcPts val="1000"/>
              </a:spcAft>
            </a:pPr>
            <a:r>
              <a:rPr lang="en-US" sz="3200" dirty="0">
                <a:latin typeface="Times New Roman"/>
                <a:ea typeface="Times New Roman"/>
                <a:cs typeface="Times New Roman"/>
              </a:rPr>
              <a:t>∆H = ∆E + ∆ (PV) = ∆E + ∆ (RT) = ∆E + R ∆T</a:t>
            </a:r>
            <a:endParaRPr lang="en-US" sz="2400" dirty="0">
              <a:latin typeface="Calibri"/>
              <a:ea typeface="Times New Roman"/>
              <a:cs typeface="Times New Roman"/>
            </a:endParaRPr>
          </a:p>
          <a:p>
            <a:pPr marL="274320" marR="0" algn="just">
              <a:lnSpc>
                <a:spcPct val="115000"/>
              </a:lnSpc>
              <a:spcBef>
                <a:spcPts val="0"/>
              </a:spcBef>
              <a:spcAft>
                <a:spcPts val="1000"/>
              </a:spcAft>
            </a:pPr>
            <a:r>
              <a:rPr lang="en-US" sz="3200" dirty="0">
                <a:latin typeface="Times New Roman"/>
                <a:ea typeface="Times New Roman"/>
                <a:cs typeface="Times New Roman"/>
              </a:rPr>
              <a:t>Thus,  </a:t>
            </a:r>
            <a:endParaRPr lang="en-US" sz="2400" dirty="0">
              <a:latin typeface="Calibri"/>
              <a:ea typeface="Times New Roman"/>
              <a:cs typeface="Times New Roman"/>
            </a:endParaRPr>
          </a:p>
          <a:p>
            <a:r>
              <a:rPr lang="en-US" sz="3200" dirty="0">
                <a:latin typeface="Times New Roman"/>
                <a:ea typeface="Times New Roman"/>
              </a:rPr>
              <a:t>                      ∆H = ∆E + R ∆T </a:t>
            </a:r>
            <a:r>
              <a:rPr lang="en-US" sz="3200" dirty="0">
                <a:latin typeface="Times New Roman"/>
                <a:cs typeface="Carlito"/>
              </a:rPr>
              <a:t> </a:t>
            </a:r>
            <a:endParaRPr lang="en-US" sz="3200" dirty="0">
              <a:latin typeface="Carlito"/>
              <a:cs typeface="Carlito"/>
            </a:endParaRPr>
          </a:p>
          <a:p>
            <a:pPr marL="12700" marR="5080" indent="629285" algn="just">
              <a:lnSpc>
                <a:spcPct val="150000"/>
              </a:lnSpc>
              <a:spcBef>
                <a:spcPts val="100"/>
              </a:spcBef>
            </a:pPr>
            <a:endParaRPr lang="en-US" sz="2000" dirty="0">
              <a:latin typeface="Carlito"/>
              <a:cs typeface="Carlito"/>
            </a:endParaRPr>
          </a:p>
          <a:p>
            <a:pPr marL="12700" marR="5080" lvl="0" indent="629285" algn="just">
              <a:lnSpc>
                <a:spcPct val="150000"/>
              </a:lnSpc>
              <a:spcBef>
                <a:spcPts val="100"/>
              </a:spcBef>
            </a:pPr>
            <a:endParaRPr lang="en-US" sz="2000" dirty="0">
              <a:solidFill>
                <a:srgbClr val="000000"/>
              </a:solidFill>
              <a:latin typeface="Carlito"/>
              <a:cs typeface="Carlito"/>
            </a:endParaRPr>
          </a:p>
        </p:txBody>
      </p:sp>
      <p:sp>
        <p:nvSpPr>
          <p:cNvPr id="5" name="object 3"/>
          <p:cNvSpPr txBox="1">
            <a:spLocks/>
          </p:cNvSpPr>
          <p:nvPr/>
        </p:nvSpPr>
        <p:spPr>
          <a:xfrm>
            <a:off x="709612" y="228600"/>
            <a:ext cx="7800975" cy="505908"/>
          </a:xfrm>
          <a:prstGeom prst="rect">
            <a:avLst/>
          </a:prstGeom>
        </p:spPr>
        <p:txBody>
          <a:bodyPr vert="horz" wrap="square" lIns="0" tIns="13335" rIns="0" bIns="0" rtlCol="0">
            <a:sp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12700" algn="ctr">
              <a:spcBef>
                <a:spcPts val="105"/>
              </a:spcBef>
            </a:pPr>
            <a:r>
              <a:rPr lang="en-US" sz="3200" b="1" cap="none" dirty="0"/>
              <a:t>Show that </a:t>
            </a:r>
            <a:r>
              <a:rPr lang="en-US" sz="3200" b="1" cap="none" dirty="0" err="1"/>
              <a:t>C</a:t>
            </a:r>
            <a:r>
              <a:rPr lang="en-US" sz="3200" b="1" cap="none" baseline="-25000" dirty="0" err="1"/>
              <a:t>p</a:t>
            </a:r>
            <a:r>
              <a:rPr lang="en-US" sz="3200" b="1" cap="none" baseline="-25000" dirty="0"/>
              <a:t> </a:t>
            </a:r>
            <a:r>
              <a:rPr lang="en-US" sz="3200" b="1" cap="none" dirty="0"/>
              <a:t>-  </a:t>
            </a:r>
            <a:r>
              <a:rPr lang="en-US" sz="3200" b="1" cap="none" dirty="0" err="1"/>
              <a:t>C</a:t>
            </a:r>
            <a:r>
              <a:rPr lang="en-US" sz="3200" b="1" cap="none" baseline="-25000" dirty="0" err="1"/>
              <a:t>v</a:t>
            </a:r>
            <a:r>
              <a:rPr lang="en-US" sz="3200" b="1" cap="none" dirty="0"/>
              <a:t>  = R</a:t>
            </a:r>
            <a:endParaRPr lang="en-US" sz="3200" b="1" cap="none" spc="-10" dirty="0">
              <a:latin typeface="Times New Roman" pitchFamily="18" charset="0"/>
              <a:cs typeface="Times New Roman" pitchFamily="18" charset="0"/>
            </a:endParaRPr>
          </a:p>
        </p:txBody>
      </p:sp>
    </p:spTree>
    <p:extLst>
      <p:ext uri="{BB962C8B-B14F-4D97-AF65-F5344CB8AC3E}">
        <p14:creationId xmlns:p14="http://schemas.microsoft.com/office/powerpoint/2010/main" val="31470515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77091" y="734508"/>
            <a:ext cx="8610600" cy="5611921"/>
          </a:xfrm>
          <a:prstGeom prst="rect">
            <a:avLst/>
          </a:prstGeom>
        </p:spPr>
        <p:txBody>
          <a:bodyPr vert="horz" wrap="square" lIns="0" tIns="13335" rIns="0" bIns="0" rtlCol="0">
            <a:spAutoFit/>
          </a:bodyPr>
          <a:lstStyle/>
          <a:p>
            <a:pPr marL="274320" marR="0" algn="just">
              <a:lnSpc>
                <a:spcPct val="115000"/>
              </a:lnSpc>
              <a:spcBef>
                <a:spcPts val="0"/>
              </a:spcBef>
              <a:spcAft>
                <a:spcPts val="1000"/>
              </a:spcAft>
            </a:pPr>
            <a:endParaRPr lang="en-US" sz="2000" dirty="0">
              <a:latin typeface="Times New Roman"/>
              <a:ea typeface="Times New Roman"/>
              <a:cs typeface="Times New Roman"/>
            </a:endParaRPr>
          </a:p>
          <a:p>
            <a:pPr>
              <a:lnSpc>
                <a:spcPct val="115000"/>
              </a:lnSpc>
              <a:spcAft>
                <a:spcPts val="1000"/>
              </a:spcAft>
            </a:pPr>
            <a:r>
              <a:rPr lang="en-US" sz="3200" dirty="0">
                <a:latin typeface="Times New Roman"/>
                <a:ea typeface="Times New Roman"/>
                <a:cs typeface="Times New Roman"/>
              </a:rPr>
              <a:t>We know that, </a:t>
            </a:r>
          </a:p>
          <a:p>
            <a:pPr algn="ctr">
              <a:lnSpc>
                <a:spcPct val="115000"/>
              </a:lnSpc>
              <a:spcAft>
                <a:spcPts val="1000"/>
              </a:spcAft>
            </a:pPr>
            <a:r>
              <a:rPr lang="en-US" sz="3200" dirty="0">
                <a:latin typeface="Times New Roman"/>
                <a:ea typeface="Times New Roman"/>
                <a:cs typeface="Times New Roman"/>
              </a:rPr>
              <a:t>  </a:t>
            </a:r>
            <a:r>
              <a:rPr lang="en-US" sz="3200" dirty="0" err="1">
                <a:latin typeface="Times New Roman"/>
                <a:ea typeface="Times New Roman"/>
                <a:cs typeface="Times New Roman"/>
              </a:rPr>
              <a:t>q</a:t>
            </a:r>
            <a:r>
              <a:rPr lang="en-US" sz="3200" baseline="-25000" dirty="0" err="1">
                <a:latin typeface="Times New Roman"/>
                <a:ea typeface="Times New Roman"/>
                <a:cs typeface="Times New Roman"/>
              </a:rPr>
              <a:t>p</a:t>
            </a:r>
            <a:r>
              <a:rPr lang="en-US" sz="3200" dirty="0">
                <a:latin typeface="Times New Roman"/>
                <a:ea typeface="Times New Roman"/>
                <a:cs typeface="Times New Roman"/>
              </a:rPr>
              <a:t> = </a:t>
            </a:r>
            <a:r>
              <a:rPr lang="en-US" sz="3200" dirty="0" err="1">
                <a:latin typeface="Times New Roman"/>
                <a:ea typeface="Times New Roman"/>
                <a:cs typeface="Times New Roman"/>
              </a:rPr>
              <a:t>C</a:t>
            </a:r>
            <a:r>
              <a:rPr lang="en-US" sz="3200" baseline="-25000" dirty="0" err="1">
                <a:latin typeface="Times New Roman"/>
                <a:ea typeface="Times New Roman"/>
                <a:cs typeface="Times New Roman"/>
              </a:rPr>
              <a:t>p</a:t>
            </a:r>
            <a:r>
              <a:rPr lang="en-US" sz="3200" baseline="-25000" dirty="0">
                <a:latin typeface="Times New Roman"/>
                <a:ea typeface="Times New Roman"/>
                <a:cs typeface="Times New Roman"/>
              </a:rPr>
              <a:t> </a:t>
            </a:r>
            <a:r>
              <a:rPr lang="en-US" sz="3200" b="1" dirty="0">
                <a:latin typeface="Times New Roman"/>
                <a:ea typeface="Times New Roman"/>
                <a:cs typeface="Times New Roman"/>
              </a:rPr>
              <a:t>∆</a:t>
            </a:r>
            <a:r>
              <a:rPr lang="en-US" sz="3200" dirty="0">
                <a:latin typeface="Times New Roman"/>
                <a:ea typeface="Times New Roman"/>
                <a:cs typeface="Times New Roman"/>
              </a:rPr>
              <a:t>T = </a:t>
            </a:r>
            <a:r>
              <a:rPr lang="en-US" sz="3200" b="1" dirty="0">
                <a:latin typeface="Times New Roman"/>
                <a:ea typeface="Times New Roman"/>
                <a:cs typeface="Times New Roman"/>
              </a:rPr>
              <a:t>∆</a:t>
            </a:r>
            <a:r>
              <a:rPr lang="en-US" sz="3200" dirty="0">
                <a:latin typeface="Times New Roman"/>
                <a:ea typeface="Times New Roman"/>
                <a:cs typeface="Times New Roman"/>
              </a:rPr>
              <a:t>H</a:t>
            </a:r>
          </a:p>
          <a:p>
            <a:pPr>
              <a:lnSpc>
                <a:spcPct val="115000"/>
              </a:lnSpc>
              <a:spcAft>
                <a:spcPts val="1000"/>
              </a:spcAft>
            </a:pPr>
            <a:r>
              <a:rPr lang="en-US" sz="3200" dirty="0">
                <a:latin typeface="Times New Roman"/>
                <a:ea typeface="Times New Roman"/>
                <a:cs typeface="Times New Roman"/>
              </a:rPr>
              <a:t>Then,</a:t>
            </a:r>
            <a:endParaRPr lang="en-US" sz="2400" dirty="0">
              <a:latin typeface="Calibri"/>
              <a:ea typeface="Times New Roman"/>
              <a:cs typeface="Times New Roman"/>
            </a:endParaRPr>
          </a:p>
          <a:p>
            <a:pPr algn="ctr">
              <a:lnSpc>
                <a:spcPct val="115000"/>
              </a:lnSpc>
              <a:spcAft>
                <a:spcPts val="1000"/>
              </a:spcAft>
            </a:pPr>
            <a:r>
              <a:rPr lang="en-US" sz="3200" dirty="0" err="1">
                <a:latin typeface="Times New Roman"/>
                <a:ea typeface="Times New Roman"/>
                <a:cs typeface="Times New Roman"/>
              </a:rPr>
              <a:t>C</a:t>
            </a:r>
            <a:r>
              <a:rPr lang="en-US" sz="3200" baseline="-25000" dirty="0" err="1">
                <a:latin typeface="Times New Roman"/>
                <a:ea typeface="Times New Roman"/>
                <a:cs typeface="Times New Roman"/>
              </a:rPr>
              <a:t>p</a:t>
            </a:r>
            <a:r>
              <a:rPr lang="en-US" sz="3200" baseline="-25000" dirty="0">
                <a:latin typeface="Times New Roman"/>
                <a:ea typeface="Times New Roman"/>
                <a:cs typeface="Times New Roman"/>
              </a:rPr>
              <a:t> </a:t>
            </a:r>
            <a:r>
              <a:rPr lang="en-US" sz="3200" b="1" dirty="0">
                <a:latin typeface="Times New Roman"/>
                <a:ea typeface="Times New Roman"/>
                <a:cs typeface="Times New Roman"/>
              </a:rPr>
              <a:t>∆</a:t>
            </a:r>
            <a:r>
              <a:rPr lang="en-US" sz="3200" dirty="0">
                <a:latin typeface="Times New Roman"/>
                <a:ea typeface="Times New Roman"/>
                <a:cs typeface="Times New Roman"/>
              </a:rPr>
              <a:t>T = </a:t>
            </a:r>
            <a:r>
              <a:rPr lang="en-US" sz="3200" b="1" dirty="0">
                <a:latin typeface="Times New Roman"/>
                <a:ea typeface="Times New Roman"/>
                <a:cs typeface="Times New Roman"/>
              </a:rPr>
              <a:t>∆</a:t>
            </a:r>
            <a:r>
              <a:rPr lang="en-US" sz="3200" dirty="0">
                <a:latin typeface="Times New Roman"/>
                <a:ea typeface="Times New Roman"/>
                <a:cs typeface="Times New Roman"/>
              </a:rPr>
              <a:t>H </a:t>
            </a:r>
            <a:endParaRPr lang="en-US" sz="2400" dirty="0">
              <a:latin typeface="Calibri"/>
              <a:ea typeface="Times New Roman"/>
              <a:cs typeface="Times New Roman"/>
            </a:endParaRPr>
          </a:p>
          <a:p>
            <a:pPr marL="274320" marR="0" algn="ctr">
              <a:lnSpc>
                <a:spcPct val="115000"/>
              </a:lnSpc>
              <a:spcBef>
                <a:spcPts val="0"/>
              </a:spcBef>
              <a:spcAft>
                <a:spcPts val="1000"/>
              </a:spcAft>
            </a:pPr>
            <a:r>
              <a:rPr lang="en-US" sz="3200" dirty="0">
                <a:latin typeface="Times New Roman"/>
                <a:ea typeface="Times New Roman"/>
                <a:cs typeface="Times New Roman"/>
              </a:rPr>
              <a:t>      </a:t>
            </a:r>
            <a:r>
              <a:rPr lang="en-US" sz="3200" dirty="0" err="1">
                <a:latin typeface="Times New Roman"/>
                <a:ea typeface="Times New Roman"/>
                <a:cs typeface="Times New Roman"/>
              </a:rPr>
              <a:t>C</a:t>
            </a:r>
            <a:r>
              <a:rPr lang="en-US" sz="3200" baseline="-25000" dirty="0" err="1">
                <a:latin typeface="Times New Roman"/>
                <a:ea typeface="Times New Roman"/>
                <a:cs typeface="Times New Roman"/>
              </a:rPr>
              <a:t>p</a:t>
            </a:r>
            <a:r>
              <a:rPr lang="en-US" sz="3200" baseline="-25000" dirty="0">
                <a:latin typeface="Times New Roman"/>
                <a:ea typeface="Times New Roman"/>
                <a:cs typeface="Times New Roman"/>
              </a:rPr>
              <a:t> </a:t>
            </a:r>
            <a:r>
              <a:rPr lang="en-US" sz="3200" b="1" dirty="0">
                <a:latin typeface="Times New Roman"/>
                <a:ea typeface="Times New Roman"/>
                <a:cs typeface="Times New Roman"/>
              </a:rPr>
              <a:t>∆</a:t>
            </a:r>
            <a:r>
              <a:rPr lang="en-US" sz="3200" dirty="0">
                <a:latin typeface="Times New Roman"/>
                <a:ea typeface="Times New Roman"/>
                <a:cs typeface="Times New Roman"/>
              </a:rPr>
              <a:t>T = ∆E + R ∆T</a:t>
            </a:r>
            <a:endParaRPr lang="en-US" sz="2400" dirty="0">
              <a:latin typeface="Calibri"/>
              <a:ea typeface="Times New Roman"/>
              <a:cs typeface="Times New Roman"/>
            </a:endParaRPr>
          </a:p>
          <a:p>
            <a:pPr marL="274320" marR="0" algn="ctr">
              <a:lnSpc>
                <a:spcPct val="115000"/>
              </a:lnSpc>
              <a:spcBef>
                <a:spcPts val="0"/>
              </a:spcBef>
              <a:spcAft>
                <a:spcPts val="1000"/>
              </a:spcAft>
            </a:pPr>
            <a:r>
              <a:rPr lang="en-US" sz="3200" dirty="0">
                <a:latin typeface="Times New Roman"/>
                <a:ea typeface="Times New Roman"/>
                <a:cs typeface="Times New Roman"/>
              </a:rPr>
              <a:t>             </a:t>
            </a:r>
            <a:r>
              <a:rPr lang="en-US" sz="3200" dirty="0" err="1">
                <a:latin typeface="Times New Roman"/>
                <a:ea typeface="Times New Roman"/>
                <a:cs typeface="Times New Roman"/>
              </a:rPr>
              <a:t>C</a:t>
            </a:r>
            <a:r>
              <a:rPr lang="en-US" sz="3200" baseline="-25000" dirty="0" err="1">
                <a:latin typeface="Times New Roman"/>
                <a:ea typeface="Times New Roman"/>
                <a:cs typeface="Times New Roman"/>
              </a:rPr>
              <a:t>p</a:t>
            </a:r>
            <a:r>
              <a:rPr lang="en-US" sz="3200" baseline="-25000" dirty="0">
                <a:latin typeface="Times New Roman"/>
                <a:ea typeface="Times New Roman"/>
                <a:cs typeface="Times New Roman"/>
              </a:rPr>
              <a:t> </a:t>
            </a:r>
            <a:r>
              <a:rPr lang="en-US" sz="3200" b="1" dirty="0">
                <a:latin typeface="Times New Roman"/>
                <a:ea typeface="Times New Roman"/>
                <a:cs typeface="Times New Roman"/>
              </a:rPr>
              <a:t>∆</a:t>
            </a:r>
            <a:r>
              <a:rPr lang="en-US" sz="3200" dirty="0">
                <a:latin typeface="Times New Roman"/>
                <a:ea typeface="Times New Roman"/>
                <a:cs typeface="Times New Roman"/>
              </a:rPr>
              <a:t>T   = C</a:t>
            </a:r>
            <a:r>
              <a:rPr lang="en-US" sz="3200" baseline="-25000" dirty="0">
                <a:latin typeface="Times New Roman"/>
                <a:ea typeface="Times New Roman"/>
                <a:cs typeface="Times New Roman"/>
              </a:rPr>
              <a:t>V </a:t>
            </a:r>
            <a:r>
              <a:rPr lang="en-US" sz="3200" b="1" dirty="0">
                <a:latin typeface="Times New Roman"/>
                <a:ea typeface="Times New Roman"/>
                <a:cs typeface="Times New Roman"/>
              </a:rPr>
              <a:t>∆</a:t>
            </a:r>
            <a:r>
              <a:rPr lang="en-US" sz="3200" dirty="0">
                <a:latin typeface="Times New Roman"/>
                <a:ea typeface="Times New Roman"/>
                <a:cs typeface="Times New Roman"/>
              </a:rPr>
              <a:t>T + R ∆T</a:t>
            </a:r>
            <a:endParaRPr lang="en-US" sz="2400" dirty="0">
              <a:latin typeface="Calibri"/>
              <a:ea typeface="Times New Roman"/>
              <a:cs typeface="Times New Roman"/>
            </a:endParaRPr>
          </a:p>
          <a:p>
            <a:pPr marL="12700" marR="5080" indent="629285" algn="just">
              <a:lnSpc>
                <a:spcPct val="150000"/>
              </a:lnSpc>
              <a:spcBef>
                <a:spcPts val="100"/>
              </a:spcBef>
            </a:pPr>
            <a:endParaRPr lang="en-US" sz="2000" dirty="0">
              <a:latin typeface="Carlito"/>
              <a:cs typeface="Carlito"/>
            </a:endParaRPr>
          </a:p>
          <a:p>
            <a:pPr marL="12700" marR="5080" lvl="0" indent="629285" algn="just">
              <a:lnSpc>
                <a:spcPct val="150000"/>
              </a:lnSpc>
              <a:spcBef>
                <a:spcPts val="100"/>
              </a:spcBef>
            </a:pPr>
            <a:endParaRPr lang="en-US" sz="2000" dirty="0">
              <a:solidFill>
                <a:srgbClr val="000000"/>
              </a:solidFill>
              <a:latin typeface="Carlito"/>
              <a:cs typeface="Carlito"/>
            </a:endParaRPr>
          </a:p>
        </p:txBody>
      </p:sp>
      <p:sp>
        <p:nvSpPr>
          <p:cNvPr id="5" name="object 3"/>
          <p:cNvSpPr txBox="1">
            <a:spLocks/>
          </p:cNvSpPr>
          <p:nvPr/>
        </p:nvSpPr>
        <p:spPr>
          <a:xfrm>
            <a:off x="709612" y="228600"/>
            <a:ext cx="7800975" cy="505908"/>
          </a:xfrm>
          <a:prstGeom prst="rect">
            <a:avLst/>
          </a:prstGeom>
        </p:spPr>
        <p:txBody>
          <a:bodyPr vert="horz" wrap="square" lIns="0" tIns="13335" rIns="0" bIns="0" rtlCol="0">
            <a:sp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12700" algn="ctr">
              <a:spcBef>
                <a:spcPts val="105"/>
              </a:spcBef>
            </a:pPr>
            <a:r>
              <a:rPr lang="en-US" sz="3200" b="1" cap="none" dirty="0"/>
              <a:t>Show that </a:t>
            </a:r>
            <a:r>
              <a:rPr lang="en-US" sz="3200" b="1" cap="none" dirty="0" err="1"/>
              <a:t>C</a:t>
            </a:r>
            <a:r>
              <a:rPr lang="en-US" sz="3200" b="1" cap="none" baseline="-25000" dirty="0" err="1"/>
              <a:t>p</a:t>
            </a:r>
            <a:r>
              <a:rPr lang="en-US" sz="3200" b="1" cap="none" baseline="-25000" dirty="0"/>
              <a:t> </a:t>
            </a:r>
            <a:r>
              <a:rPr lang="en-US" sz="3200" b="1" cap="none" dirty="0"/>
              <a:t>-  </a:t>
            </a:r>
            <a:r>
              <a:rPr lang="en-US" sz="3200" b="1" cap="none" dirty="0" err="1"/>
              <a:t>C</a:t>
            </a:r>
            <a:r>
              <a:rPr lang="en-US" sz="3200" b="1" cap="none" baseline="-25000" dirty="0" err="1"/>
              <a:t>v</a:t>
            </a:r>
            <a:r>
              <a:rPr lang="en-US" sz="3200" b="1" cap="none" dirty="0"/>
              <a:t>  = R</a:t>
            </a:r>
            <a:endParaRPr lang="en-US" sz="3200" b="1" cap="none" spc="-10" dirty="0">
              <a:latin typeface="Times New Roman" pitchFamily="18" charset="0"/>
              <a:cs typeface="Times New Roman" pitchFamily="18" charset="0"/>
            </a:endParaRPr>
          </a:p>
        </p:txBody>
      </p:sp>
    </p:spTree>
    <p:extLst>
      <p:ext uri="{BB962C8B-B14F-4D97-AF65-F5344CB8AC3E}">
        <p14:creationId xmlns:p14="http://schemas.microsoft.com/office/powerpoint/2010/main" val="24092213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4799" y="769144"/>
            <a:ext cx="8610600" cy="4951227"/>
          </a:xfrm>
          <a:prstGeom prst="rect">
            <a:avLst/>
          </a:prstGeom>
        </p:spPr>
        <p:txBody>
          <a:bodyPr vert="horz" wrap="square" lIns="0" tIns="13335" rIns="0" bIns="0" rtlCol="0">
            <a:spAutoFit/>
          </a:bodyPr>
          <a:lstStyle/>
          <a:p>
            <a:pPr marL="274320" marR="0" algn="just">
              <a:lnSpc>
                <a:spcPct val="115000"/>
              </a:lnSpc>
              <a:spcBef>
                <a:spcPts val="0"/>
              </a:spcBef>
              <a:spcAft>
                <a:spcPts val="1000"/>
              </a:spcAft>
            </a:pPr>
            <a:endParaRPr lang="en-US" sz="2000" dirty="0">
              <a:latin typeface="Times New Roman"/>
              <a:ea typeface="Times New Roman"/>
              <a:cs typeface="Times New Roman"/>
            </a:endParaRPr>
          </a:p>
          <a:p>
            <a:pPr>
              <a:lnSpc>
                <a:spcPct val="115000"/>
              </a:lnSpc>
              <a:spcAft>
                <a:spcPts val="1000"/>
              </a:spcAft>
            </a:pPr>
            <a:r>
              <a:rPr lang="en-US" sz="3200" dirty="0">
                <a:latin typeface="Times New Roman"/>
                <a:ea typeface="Times New Roman"/>
                <a:cs typeface="Times New Roman"/>
              </a:rPr>
              <a:t>Then,</a:t>
            </a:r>
          </a:p>
          <a:p>
            <a:pPr algn="ctr">
              <a:lnSpc>
                <a:spcPct val="115000"/>
              </a:lnSpc>
              <a:spcAft>
                <a:spcPts val="1000"/>
              </a:spcAft>
            </a:pPr>
            <a:r>
              <a:rPr lang="en-US" sz="3200" dirty="0" err="1">
                <a:latin typeface="Times New Roman"/>
                <a:ea typeface="Times New Roman"/>
                <a:cs typeface="Times New Roman"/>
              </a:rPr>
              <a:t>C</a:t>
            </a:r>
            <a:r>
              <a:rPr lang="en-US" sz="3200" baseline="-25000" dirty="0" err="1">
                <a:latin typeface="Times New Roman"/>
                <a:ea typeface="Times New Roman"/>
                <a:cs typeface="Times New Roman"/>
              </a:rPr>
              <a:t>p</a:t>
            </a:r>
            <a:r>
              <a:rPr lang="en-US" sz="3200" baseline="-25000" dirty="0">
                <a:latin typeface="Times New Roman"/>
                <a:ea typeface="Times New Roman"/>
                <a:cs typeface="Times New Roman"/>
              </a:rPr>
              <a:t> </a:t>
            </a:r>
            <a:r>
              <a:rPr lang="en-US" sz="3200" b="1" dirty="0">
                <a:latin typeface="Times New Roman"/>
                <a:ea typeface="Times New Roman"/>
                <a:cs typeface="Times New Roman"/>
              </a:rPr>
              <a:t>∆</a:t>
            </a:r>
            <a:r>
              <a:rPr lang="en-US" sz="3200" dirty="0">
                <a:latin typeface="Times New Roman"/>
                <a:ea typeface="Times New Roman"/>
                <a:cs typeface="Times New Roman"/>
              </a:rPr>
              <a:t>T = C</a:t>
            </a:r>
            <a:r>
              <a:rPr lang="en-US" sz="3200" baseline="-25000" dirty="0">
                <a:latin typeface="Times New Roman"/>
                <a:ea typeface="Times New Roman"/>
                <a:cs typeface="Times New Roman"/>
              </a:rPr>
              <a:t>V </a:t>
            </a:r>
            <a:r>
              <a:rPr lang="en-US" sz="3200" b="1" dirty="0">
                <a:latin typeface="Times New Roman"/>
                <a:ea typeface="Times New Roman"/>
                <a:cs typeface="Times New Roman"/>
              </a:rPr>
              <a:t>∆</a:t>
            </a:r>
            <a:r>
              <a:rPr lang="en-US" sz="3200" dirty="0">
                <a:latin typeface="Times New Roman"/>
                <a:ea typeface="Times New Roman"/>
                <a:cs typeface="Times New Roman"/>
              </a:rPr>
              <a:t>T + R ∆T</a:t>
            </a:r>
            <a:endParaRPr lang="en-US" sz="2400" dirty="0">
              <a:latin typeface="Calibri"/>
              <a:ea typeface="Times New Roman"/>
              <a:cs typeface="Times New Roman"/>
            </a:endParaRPr>
          </a:p>
          <a:p>
            <a:pPr marL="274320" marR="0">
              <a:lnSpc>
                <a:spcPct val="115000"/>
              </a:lnSpc>
              <a:spcBef>
                <a:spcPts val="0"/>
              </a:spcBef>
              <a:spcAft>
                <a:spcPts val="0"/>
              </a:spcAft>
            </a:pPr>
            <a:r>
              <a:rPr lang="en-US" sz="3200" dirty="0">
                <a:latin typeface="Times New Roman"/>
                <a:ea typeface="Times New Roman"/>
                <a:cs typeface="Times New Roman"/>
              </a:rPr>
              <a:t>                         </a:t>
            </a:r>
            <a:r>
              <a:rPr lang="en-US" sz="3200" dirty="0" err="1">
                <a:latin typeface="Times New Roman"/>
                <a:ea typeface="Times New Roman"/>
                <a:cs typeface="Times New Roman"/>
              </a:rPr>
              <a:t>C</a:t>
            </a:r>
            <a:r>
              <a:rPr lang="en-US" sz="3200" baseline="-25000" dirty="0" err="1">
                <a:latin typeface="Times New Roman"/>
                <a:ea typeface="Times New Roman"/>
                <a:cs typeface="Times New Roman"/>
              </a:rPr>
              <a:t>p</a:t>
            </a:r>
            <a:r>
              <a:rPr lang="en-US" sz="3200" dirty="0">
                <a:latin typeface="Times New Roman"/>
                <a:ea typeface="Times New Roman"/>
                <a:cs typeface="Times New Roman"/>
              </a:rPr>
              <a:t> = C</a:t>
            </a:r>
            <a:r>
              <a:rPr lang="en-US" sz="3200" baseline="-25000" dirty="0">
                <a:latin typeface="Times New Roman"/>
                <a:ea typeface="Times New Roman"/>
                <a:cs typeface="Times New Roman"/>
              </a:rPr>
              <a:t>V </a:t>
            </a:r>
            <a:r>
              <a:rPr lang="en-US" sz="3200" dirty="0">
                <a:latin typeface="Times New Roman"/>
                <a:ea typeface="Times New Roman"/>
                <a:cs typeface="Times New Roman"/>
              </a:rPr>
              <a:t>+ R </a:t>
            </a:r>
            <a:endParaRPr lang="en-US" sz="2400" dirty="0">
              <a:latin typeface="Calibri"/>
              <a:ea typeface="Times New Roman"/>
              <a:cs typeface="Times New Roman"/>
            </a:endParaRPr>
          </a:p>
          <a:p>
            <a:pPr marL="274320" marR="0">
              <a:lnSpc>
                <a:spcPct val="115000"/>
              </a:lnSpc>
              <a:spcBef>
                <a:spcPts val="0"/>
              </a:spcBef>
              <a:spcAft>
                <a:spcPts val="0"/>
              </a:spcAft>
            </a:pPr>
            <a:r>
              <a:rPr lang="en-US" sz="3200" dirty="0">
                <a:latin typeface="Times New Roman"/>
                <a:ea typeface="Times New Roman"/>
                <a:cs typeface="Times New Roman"/>
              </a:rPr>
              <a:t>Hence, </a:t>
            </a:r>
            <a:endParaRPr lang="en-US" sz="2400" dirty="0">
              <a:latin typeface="Calibri"/>
              <a:ea typeface="Times New Roman"/>
              <a:cs typeface="Times New Roman"/>
            </a:endParaRPr>
          </a:p>
          <a:p>
            <a:pPr algn="ctr">
              <a:lnSpc>
                <a:spcPct val="115000"/>
              </a:lnSpc>
            </a:pPr>
            <a:r>
              <a:rPr lang="en-US" sz="4000" b="1" dirty="0" err="1">
                <a:latin typeface="Times New Roman"/>
                <a:ea typeface="Times New Roman"/>
                <a:cs typeface="Times New Roman"/>
              </a:rPr>
              <a:t>C</a:t>
            </a:r>
            <a:r>
              <a:rPr lang="en-US" sz="4000" b="1" baseline="-25000" dirty="0" err="1">
                <a:latin typeface="Times New Roman"/>
                <a:ea typeface="Times New Roman"/>
                <a:cs typeface="Times New Roman"/>
              </a:rPr>
              <a:t>p</a:t>
            </a:r>
            <a:r>
              <a:rPr lang="en-US" sz="4000" b="1" dirty="0">
                <a:latin typeface="Times New Roman"/>
                <a:ea typeface="Times New Roman"/>
                <a:cs typeface="Times New Roman"/>
              </a:rPr>
              <a:t> - C</a:t>
            </a:r>
            <a:r>
              <a:rPr lang="en-US" sz="4000" b="1" baseline="-25000" dirty="0">
                <a:latin typeface="Times New Roman"/>
                <a:ea typeface="Times New Roman"/>
                <a:cs typeface="Times New Roman"/>
              </a:rPr>
              <a:t>V</a:t>
            </a:r>
            <a:r>
              <a:rPr lang="en-US" sz="4000" b="1" dirty="0">
                <a:latin typeface="Times New Roman"/>
                <a:ea typeface="Times New Roman"/>
                <a:cs typeface="Times New Roman"/>
              </a:rPr>
              <a:t> = R </a:t>
            </a:r>
            <a:endParaRPr lang="en-US" sz="3200" dirty="0">
              <a:latin typeface="Calibri"/>
              <a:ea typeface="Times New Roman"/>
              <a:cs typeface="Times New Roman"/>
            </a:endParaRPr>
          </a:p>
          <a:p>
            <a:pPr marL="12700" marR="5080" indent="629285" algn="just">
              <a:lnSpc>
                <a:spcPct val="150000"/>
              </a:lnSpc>
              <a:spcBef>
                <a:spcPts val="100"/>
              </a:spcBef>
            </a:pPr>
            <a:endParaRPr lang="en-US" sz="3200" dirty="0">
              <a:latin typeface="Carlito"/>
              <a:cs typeface="Carlito"/>
            </a:endParaRPr>
          </a:p>
          <a:p>
            <a:pPr marL="12700" marR="5080" lvl="0" indent="629285" algn="just">
              <a:lnSpc>
                <a:spcPct val="150000"/>
              </a:lnSpc>
              <a:spcBef>
                <a:spcPts val="100"/>
              </a:spcBef>
            </a:pPr>
            <a:endParaRPr lang="en-US" sz="2000" dirty="0">
              <a:solidFill>
                <a:srgbClr val="000000"/>
              </a:solidFill>
              <a:latin typeface="Carlito"/>
              <a:cs typeface="Carlito"/>
            </a:endParaRPr>
          </a:p>
        </p:txBody>
      </p:sp>
      <p:sp>
        <p:nvSpPr>
          <p:cNvPr id="5" name="object 3"/>
          <p:cNvSpPr txBox="1">
            <a:spLocks/>
          </p:cNvSpPr>
          <p:nvPr/>
        </p:nvSpPr>
        <p:spPr>
          <a:xfrm>
            <a:off x="709612" y="228600"/>
            <a:ext cx="7800975" cy="505908"/>
          </a:xfrm>
          <a:prstGeom prst="rect">
            <a:avLst/>
          </a:prstGeom>
        </p:spPr>
        <p:txBody>
          <a:bodyPr vert="horz" wrap="square" lIns="0" tIns="13335" rIns="0" bIns="0" rtlCol="0">
            <a:sp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12700" algn="ctr">
              <a:spcBef>
                <a:spcPts val="105"/>
              </a:spcBef>
            </a:pPr>
            <a:r>
              <a:rPr lang="en-US" sz="3200" b="1" cap="none" dirty="0"/>
              <a:t>Show that </a:t>
            </a:r>
            <a:r>
              <a:rPr lang="en-US" sz="3200" b="1" cap="none" dirty="0" err="1"/>
              <a:t>C</a:t>
            </a:r>
            <a:r>
              <a:rPr lang="en-US" sz="3200" b="1" cap="none" baseline="-25000" dirty="0" err="1"/>
              <a:t>p</a:t>
            </a:r>
            <a:r>
              <a:rPr lang="en-US" sz="3200" b="1" cap="none" baseline="-25000" dirty="0"/>
              <a:t> </a:t>
            </a:r>
            <a:r>
              <a:rPr lang="en-US" sz="3200" b="1" cap="none" dirty="0"/>
              <a:t>-  </a:t>
            </a:r>
            <a:r>
              <a:rPr lang="en-US" sz="3200" b="1" cap="none" dirty="0" err="1"/>
              <a:t>C</a:t>
            </a:r>
            <a:r>
              <a:rPr lang="en-US" sz="3200" b="1" cap="none" baseline="-25000" dirty="0" err="1"/>
              <a:t>v</a:t>
            </a:r>
            <a:r>
              <a:rPr lang="en-US" sz="3200" b="1" cap="none" dirty="0"/>
              <a:t>  = R</a:t>
            </a:r>
            <a:endParaRPr lang="en-US" sz="3200" b="1" cap="none" spc="-10" dirty="0">
              <a:latin typeface="Times New Roman" pitchFamily="18" charset="0"/>
              <a:cs typeface="Times New Roman" pitchFamily="18" charset="0"/>
            </a:endParaRPr>
          </a:p>
        </p:txBody>
      </p:sp>
    </p:spTree>
    <p:extLst>
      <p:ext uri="{BB962C8B-B14F-4D97-AF65-F5344CB8AC3E}">
        <p14:creationId xmlns:p14="http://schemas.microsoft.com/office/powerpoint/2010/main" val="29935842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71650" y="152400"/>
            <a:ext cx="5657850" cy="914400"/>
          </a:xfrm>
        </p:spPr>
        <p:txBody>
          <a:bodyPr>
            <a:normAutofit/>
          </a:bodyPr>
          <a:lstStyle/>
          <a:p>
            <a:r>
              <a:rPr lang="en-IN" sz="4000" dirty="0"/>
              <a:t>Thank You……</a:t>
            </a:r>
            <a:endParaRPr lang="en-US" dirty="0">
              <a:solidFill>
                <a:schemeClr val="accent6"/>
              </a:solidFill>
            </a:endParaRPr>
          </a:p>
        </p:txBody>
      </p:sp>
      <p:pic>
        <p:nvPicPr>
          <p:cNvPr id="9" name="Picture 2" descr="Image result for best thank you images for pp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447800"/>
            <a:ext cx="5657850" cy="4056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5483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533400"/>
            <a:ext cx="8229600" cy="4856714"/>
          </a:xfrm>
          <a:prstGeom prst="rect">
            <a:avLst/>
          </a:prstGeom>
        </p:spPr>
        <p:txBody>
          <a:bodyPr wrap="square">
            <a:spAutoFit/>
          </a:bodyPr>
          <a:lstStyle/>
          <a:p>
            <a:pPr marR="252095" algn="ctr">
              <a:lnSpc>
                <a:spcPct val="115000"/>
              </a:lnSpc>
              <a:spcAft>
                <a:spcPts val="1000"/>
              </a:spcAft>
              <a:tabLst>
                <a:tab pos="2094865" algn="l"/>
              </a:tabLst>
            </a:pPr>
            <a:r>
              <a:rPr lang="en-US" sz="3200" b="1" u="sng" dirty="0">
                <a:latin typeface="Times New Roman"/>
                <a:ea typeface="Times New Roman"/>
                <a:cs typeface="Times New Roman"/>
              </a:rPr>
              <a:t>Internal Energy</a:t>
            </a:r>
            <a:endParaRPr lang="en-US" sz="2400" dirty="0">
              <a:latin typeface="Calibri"/>
              <a:ea typeface="Times New Roman"/>
              <a:cs typeface="Times New Roman"/>
            </a:endParaRPr>
          </a:p>
          <a:p>
            <a:pPr marL="274320" marR="0" algn="just">
              <a:lnSpc>
                <a:spcPct val="115000"/>
              </a:lnSpc>
              <a:spcBef>
                <a:spcPts val="0"/>
              </a:spcBef>
              <a:spcAft>
                <a:spcPts val="1000"/>
              </a:spcAft>
              <a:tabLst>
                <a:tab pos="2094865" algn="l"/>
              </a:tabLst>
            </a:pPr>
            <a:r>
              <a:rPr lang="en-US" sz="3200" dirty="0">
                <a:latin typeface="Times New Roman"/>
                <a:ea typeface="Times New Roman"/>
                <a:cs typeface="Times New Roman"/>
              </a:rPr>
              <a:t>Every substance possesses a definite amount of energy which depends upon its chemical nature, temperature, pressure and volume. </a:t>
            </a:r>
          </a:p>
          <a:p>
            <a:pPr marL="274320" marR="0" algn="just">
              <a:lnSpc>
                <a:spcPct val="115000"/>
              </a:lnSpc>
              <a:spcBef>
                <a:spcPts val="0"/>
              </a:spcBef>
              <a:spcAft>
                <a:spcPts val="1000"/>
              </a:spcAft>
              <a:tabLst>
                <a:tab pos="2094865" algn="l"/>
              </a:tabLst>
            </a:pPr>
            <a:r>
              <a:rPr lang="en-US" sz="3200" dirty="0">
                <a:latin typeface="Times New Roman"/>
                <a:ea typeface="Times New Roman"/>
                <a:cs typeface="Times New Roman"/>
              </a:rPr>
              <a:t>This energy associated with every substance is called internal energy or intrinsic energy and is denoted by letter E or U.</a:t>
            </a:r>
            <a:endParaRPr lang="en-US" sz="2400" dirty="0">
              <a:latin typeface="Calibri"/>
              <a:ea typeface="Times New Roman"/>
              <a:cs typeface="Times New Roman"/>
            </a:endParaRPr>
          </a:p>
          <a:p>
            <a:pPr marL="274320" marR="252095" algn="ctr">
              <a:lnSpc>
                <a:spcPct val="150000"/>
              </a:lnSpc>
              <a:spcBef>
                <a:spcPts val="0"/>
              </a:spcBef>
              <a:spcAft>
                <a:spcPts val="0"/>
              </a:spcAft>
              <a:tabLst>
                <a:tab pos="2094865" algn="l"/>
              </a:tabLst>
            </a:pPr>
            <a:endParaRPr lang="en-US" dirty="0">
              <a:latin typeface="Calibri"/>
              <a:ea typeface="Times New Roman"/>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533400"/>
            <a:ext cx="8001000" cy="5423023"/>
          </a:xfrm>
          <a:prstGeom prst="rect">
            <a:avLst/>
          </a:prstGeom>
        </p:spPr>
        <p:txBody>
          <a:bodyPr wrap="square">
            <a:spAutoFit/>
          </a:bodyPr>
          <a:lstStyle/>
          <a:p>
            <a:pPr marR="252095" algn="ctr">
              <a:lnSpc>
                <a:spcPct val="115000"/>
              </a:lnSpc>
              <a:spcAft>
                <a:spcPts val="1000"/>
              </a:spcAft>
              <a:tabLst>
                <a:tab pos="2094865" algn="l"/>
              </a:tabLst>
            </a:pPr>
            <a:r>
              <a:rPr lang="en-US" sz="3200" b="1" u="sng" dirty="0">
                <a:latin typeface="Times New Roman"/>
                <a:ea typeface="Times New Roman"/>
                <a:cs typeface="Times New Roman"/>
              </a:rPr>
              <a:t>Internal Energy</a:t>
            </a:r>
            <a:endParaRPr lang="en-US" sz="2400" dirty="0">
              <a:latin typeface="Calibri"/>
              <a:ea typeface="Times New Roman"/>
              <a:cs typeface="Times New Roman"/>
            </a:endParaRPr>
          </a:p>
          <a:p>
            <a:pPr marL="274320" marR="0" algn="just">
              <a:lnSpc>
                <a:spcPct val="115000"/>
              </a:lnSpc>
              <a:spcBef>
                <a:spcPts val="0"/>
              </a:spcBef>
              <a:spcAft>
                <a:spcPts val="1000"/>
              </a:spcAft>
              <a:tabLst>
                <a:tab pos="2094865" algn="l"/>
              </a:tabLst>
            </a:pPr>
            <a:r>
              <a:rPr lang="en-US" sz="3200" dirty="0">
                <a:latin typeface="Times New Roman"/>
                <a:ea typeface="Times New Roman"/>
                <a:cs typeface="Times New Roman"/>
              </a:rPr>
              <a:t>The internal energy of a substance or system is a definite quantity and its exact value cannot be determined because it involves certain quantities like translational, vibrational and rotational kinetic energies which cannot be measured.</a:t>
            </a:r>
            <a:endParaRPr lang="en-US" sz="2400" dirty="0">
              <a:latin typeface="Calibri"/>
              <a:ea typeface="Times New Roman"/>
              <a:cs typeface="Times New Roman"/>
            </a:endParaRPr>
          </a:p>
          <a:p>
            <a:pPr marL="274320" marR="0" algn="just">
              <a:lnSpc>
                <a:spcPct val="115000"/>
              </a:lnSpc>
              <a:spcBef>
                <a:spcPts val="0"/>
              </a:spcBef>
              <a:spcAft>
                <a:spcPts val="1000"/>
              </a:spcAft>
              <a:tabLst>
                <a:tab pos="2094865" algn="l"/>
              </a:tabLst>
            </a:pPr>
            <a:r>
              <a:rPr lang="en-US" sz="3200" dirty="0">
                <a:latin typeface="Times New Roman"/>
                <a:ea typeface="Times New Roman"/>
                <a:cs typeface="Times New Roman"/>
              </a:rPr>
              <a:t>E = </a:t>
            </a:r>
            <a:r>
              <a:rPr lang="en-US" sz="3200" dirty="0" err="1">
                <a:latin typeface="Times New Roman"/>
                <a:ea typeface="Times New Roman"/>
                <a:cs typeface="Times New Roman"/>
              </a:rPr>
              <a:t>E</a:t>
            </a:r>
            <a:r>
              <a:rPr lang="en-US" sz="3200" baseline="-25000" dirty="0" err="1">
                <a:latin typeface="Times New Roman"/>
                <a:ea typeface="Times New Roman"/>
                <a:cs typeface="Times New Roman"/>
              </a:rPr>
              <a:t>tr</a:t>
            </a:r>
            <a:r>
              <a:rPr lang="en-US" sz="3200" dirty="0">
                <a:latin typeface="Times New Roman"/>
                <a:ea typeface="Times New Roman"/>
                <a:cs typeface="Times New Roman"/>
              </a:rPr>
              <a:t> + </a:t>
            </a:r>
            <a:r>
              <a:rPr lang="en-US" sz="3200" dirty="0" err="1">
                <a:latin typeface="Times New Roman"/>
                <a:ea typeface="Times New Roman"/>
                <a:cs typeface="Times New Roman"/>
              </a:rPr>
              <a:t>E</a:t>
            </a:r>
            <a:r>
              <a:rPr lang="en-US" sz="3200" baseline="-25000" dirty="0" err="1">
                <a:latin typeface="Times New Roman"/>
                <a:ea typeface="Times New Roman"/>
                <a:cs typeface="Times New Roman"/>
              </a:rPr>
              <a:t>rot</a:t>
            </a:r>
            <a:r>
              <a:rPr lang="en-US" sz="3200" dirty="0">
                <a:latin typeface="Times New Roman"/>
                <a:ea typeface="Times New Roman"/>
                <a:cs typeface="Times New Roman"/>
              </a:rPr>
              <a:t> + </a:t>
            </a:r>
            <a:r>
              <a:rPr lang="en-US" sz="3200" dirty="0" err="1">
                <a:latin typeface="Times New Roman"/>
                <a:ea typeface="Times New Roman"/>
                <a:cs typeface="Times New Roman"/>
              </a:rPr>
              <a:t>E</a:t>
            </a:r>
            <a:r>
              <a:rPr lang="en-US" sz="3200" baseline="-25000" dirty="0" err="1">
                <a:latin typeface="Times New Roman"/>
                <a:ea typeface="Times New Roman"/>
                <a:cs typeface="Times New Roman"/>
              </a:rPr>
              <a:t>vib</a:t>
            </a:r>
            <a:r>
              <a:rPr lang="en-US" sz="3200" dirty="0">
                <a:latin typeface="Times New Roman"/>
                <a:ea typeface="Times New Roman"/>
                <a:cs typeface="Times New Roman"/>
              </a:rPr>
              <a:t> + </a:t>
            </a:r>
            <a:r>
              <a:rPr lang="en-US" sz="3200" dirty="0" err="1">
                <a:latin typeface="Times New Roman"/>
                <a:ea typeface="Times New Roman"/>
                <a:cs typeface="Times New Roman"/>
              </a:rPr>
              <a:t>E</a:t>
            </a:r>
            <a:r>
              <a:rPr lang="en-US" sz="3200" baseline="-25000" dirty="0" err="1">
                <a:latin typeface="Times New Roman"/>
                <a:ea typeface="Times New Roman"/>
                <a:cs typeface="Times New Roman"/>
              </a:rPr>
              <a:t>ele</a:t>
            </a:r>
            <a:r>
              <a:rPr lang="en-US" sz="3200" dirty="0">
                <a:latin typeface="Times New Roman"/>
                <a:ea typeface="Times New Roman"/>
                <a:cs typeface="Times New Roman"/>
              </a:rPr>
              <a:t> + E</a:t>
            </a:r>
            <a:r>
              <a:rPr lang="en-US" sz="3200" baseline="-25000" dirty="0">
                <a:latin typeface="Times New Roman"/>
                <a:ea typeface="Times New Roman"/>
                <a:cs typeface="Times New Roman"/>
              </a:rPr>
              <a:t>bon</a:t>
            </a:r>
            <a:r>
              <a:rPr lang="en-US" sz="3200" dirty="0">
                <a:latin typeface="Times New Roman"/>
                <a:ea typeface="Times New Roman"/>
                <a:cs typeface="Times New Roman"/>
              </a:rPr>
              <a:t> + …..</a:t>
            </a:r>
            <a:endParaRPr lang="en-US" sz="2400" dirty="0">
              <a:latin typeface="Calibri"/>
              <a:ea typeface="Times New Roman"/>
              <a:cs typeface="Times New Roman"/>
            </a:endParaRPr>
          </a:p>
          <a:p>
            <a:pPr marL="274320" marR="252095" algn="ctr">
              <a:lnSpc>
                <a:spcPct val="150000"/>
              </a:lnSpc>
              <a:spcBef>
                <a:spcPts val="0"/>
              </a:spcBef>
              <a:spcAft>
                <a:spcPts val="0"/>
              </a:spcAft>
              <a:tabLst>
                <a:tab pos="2094865" algn="l"/>
              </a:tabLst>
            </a:pPr>
            <a:endParaRPr lang="en-US" dirty="0">
              <a:latin typeface="Calibri"/>
              <a:ea typeface="Times New Roman"/>
              <a:cs typeface="Times New Roman"/>
            </a:endParaRPr>
          </a:p>
        </p:txBody>
      </p:sp>
    </p:spTree>
    <p:extLst>
      <p:ext uri="{BB962C8B-B14F-4D97-AF65-F5344CB8AC3E}">
        <p14:creationId xmlns:p14="http://schemas.microsoft.com/office/powerpoint/2010/main" val="3286866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533400"/>
            <a:ext cx="8001000" cy="4927503"/>
          </a:xfrm>
          <a:prstGeom prst="rect">
            <a:avLst/>
          </a:prstGeom>
        </p:spPr>
        <p:txBody>
          <a:bodyPr wrap="square">
            <a:spAutoFit/>
          </a:bodyPr>
          <a:lstStyle/>
          <a:p>
            <a:pPr marR="252095" algn="ctr">
              <a:lnSpc>
                <a:spcPct val="115000"/>
              </a:lnSpc>
              <a:spcAft>
                <a:spcPts val="1000"/>
              </a:spcAft>
              <a:tabLst>
                <a:tab pos="2094865" algn="l"/>
              </a:tabLst>
            </a:pPr>
            <a:r>
              <a:rPr lang="en-US" sz="3200" b="1" u="sng" dirty="0">
                <a:latin typeface="Times New Roman"/>
                <a:ea typeface="Times New Roman"/>
                <a:cs typeface="Times New Roman"/>
              </a:rPr>
              <a:t>Internal Energy</a:t>
            </a:r>
            <a:endParaRPr lang="en-US" sz="2400" dirty="0">
              <a:latin typeface="Calibri"/>
              <a:ea typeface="Times New Roman"/>
              <a:cs typeface="Times New Roman"/>
            </a:endParaRPr>
          </a:p>
          <a:p>
            <a:pPr marL="274320" marR="0" algn="just">
              <a:lnSpc>
                <a:spcPct val="115000"/>
              </a:lnSpc>
              <a:spcBef>
                <a:spcPts val="0"/>
              </a:spcBef>
              <a:spcAft>
                <a:spcPts val="1000"/>
              </a:spcAft>
              <a:tabLst>
                <a:tab pos="2094865" algn="l"/>
              </a:tabLst>
            </a:pPr>
            <a:r>
              <a:rPr lang="en-US" sz="3200" dirty="0">
                <a:latin typeface="Times New Roman"/>
                <a:ea typeface="Times New Roman"/>
                <a:cs typeface="Times New Roman"/>
              </a:rPr>
              <a:t>Internal energy is state function; therefore its change can be determined instead of its absolute value.</a:t>
            </a:r>
            <a:endParaRPr lang="en-US" sz="2400" dirty="0">
              <a:latin typeface="Calibri"/>
              <a:ea typeface="Times New Roman"/>
              <a:cs typeface="Times New Roman"/>
            </a:endParaRPr>
          </a:p>
          <a:p>
            <a:pPr marL="274320" marR="0" algn="just">
              <a:lnSpc>
                <a:spcPct val="115000"/>
              </a:lnSpc>
              <a:spcBef>
                <a:spcPts val="0"/>
              </a:spcBef>
              <a:spcAft>
                <a:spcPts val="1000"/>
              </a:spcAft>
              <a:tabLst>
                <a:tab pos="2094865" algn="l"/>
              </a:tabLst>
            </a:pPr>
            <a:r>
              <a:rPr lang="en-US" sz="3200" dirty="0">
                <a:latin typeface="Times New Roman"/>
                <a:ea typeface="Times New Roman"/>
                <a:cs typeface="Times New Roman"/>
              </a:rPr>
              <a:t>The change in internal energy of a system is,</a:t>
            </a:r>
            <a:endParaRPr lang="en-US" sz="2400" dirty="0">
              <a:latin typeface="Calibri"/>
              <a:ea typeface="Times New Roman"/>
              <a:cs typeface="Times New Roman"/>
            </a:endParaRPr>
          </a:p>
          <a:p>
            <a:pPr marL="274320" marR="0" algn="ctr">
              <a:lnSpc>
                <a:spcPct val="115000"/>
              </a:lnSpc>
              <a:spcBef>
                <a:spcPts val="0"/>
              </a:spcBef>
              <a:spcAft>
                <a:spcPts val="0"/>
              </a:spcAft>
              <a:tabLst>
                <a:tab pos="2094865" algn="l"/>
              </a:tabLst>
            </a:pPr>
            <a:r>
              <a:rPr lang="en-US" sz="3200" dirty="0">
                <a:latin typeface="Times New Roman"/>
                <a:ea typeface="Times New Roman"/>
                <a:cs typeface="Times New Roman"/>
              </a:rPr>
              <a:t>ΔE = E</a:t>
            </a:r>
            <a:r>
              <a:rPr lang="en-US" sz="3200" baseline="-25000" dirty="0">
                <a:latin typeface="Times New Roman"/>
                <a:ea typeface="Times New Roman"/>
                <a:cs typeface="Times New Roman"/>
              </a:rPr>
              <a:t>2</a:t>
            </a:r>
            <a:r>
              <a:rPr lang="en-US" sz="3200" dirty="0">
                <a:latin typeface="Times New Roman"/>
                <a:ea typeface="Times New Roman"/>
                <a:cs typeface="Times New Roman"/>
              </a:rPr>
              <a:t> – E</a:t>
            </a:r>
            <a:r>
              <a:rPr lang="en-US" sz="3200" baseline="-25000" dirty="0">
                <a:latin typeface="Times New Roman"/>
                <a:ea typeface="Times New Roman"/>
                <a:cs typeface="Times New Roman"/>
              </a:rPr>
              <a:t>1</a:t>
            </a:r>
            <a:endParaRPr lang="en-US" sz="2400" dirty="0">
              <a:latin typeface="Calibri"/>
              <a:ea typeface="Times New Roman"/>
              <a:cs typeface="Times New Roman"/>
            </a:endParaRPr>
          </a:p>
          <a:p>
            <a:pPr marL="274320" marR="0" algn="just">
              <a:lnSpc>
                <a:spcPct val="115000"/>
              </a:lnSpc>
              <a:spcBef>
                <a:spcPts val="0"/>
              </a:spcBef>
              <a:spcAft>
                <a:spcPts val="0"/>
              </a:spcAft>
              <a:tabLst>
                <a:tab pos="2094865" algn="l"/>
              </a:tabLst>
            </a:pPr>
            <a:r>
              <a:rPr lang="en-US" dirty="0">
                <a:latin typeface="Times New Roman"/>
                <a:ea typeface="Times New Roman"/>
                <a:cs typeface="Times New Roman"/>
              </a:rPr>
              <a:t>Where, E</a:t>
            </a:r>
            <a:r>
              <a:rPr lang="en-US" baseline="-25000" dirty="0">
                <a:latin typeface="Times New Roman"/>
                <a:ea typeface="Times New Roman"/>
                <a:cs typeface="Times New Roman"/>
              </a:rPr>
              <a:t>2</a:t>
            </a:r>
            <a:r>
              <a:rPr lang="en-US" dirty="0">
                <a:latin typeface="Times New Roman"/>
                <a:ea typeface="Times New Roman"/>
                <a:cs typeface="Times New Roman"/>
              </a:rPr>
              <a:t>  = Internal energy of the system at final stage and </a:t>
            </a:r>
            <a:endParaRPr lang="en-US" sz="1400" dirty="0">
              <a:latin typeface="Calibri"/>
              <a:ea typeface="Times New Roman"/>
              <a:cs typeface="Times New Roman"/>
            </a:endParaRPr>
          </a:p>
          <a:p>
            <a:pPr marL="274320" marR="0" algn="just">
              <a:lnSpc>
                <a:spcPct val="115000"/>
              </a:lnSpc>
              <a:spcBef>
                <a:spcPts val="0"/>
              </a:spcBef>
              <a:spcAft>
                <a:spcPts val="0"/>
              </a:spcAft>
              <a:tabLst>
                <a:tab pos="2094865" algn="l"/>
              </a:tabLst>
            </a:pPr>
            <a:r>
              <a:rPr lang="en-US" dirty="0">
                <a:latin typeface="Times New Roman"/>
                <a:ea typeface="Times New Roman"/>
                <a:cs typeface="Times New Roman"/>
              </a:rPr>
              <a:t>             E</a:t>
            </a:r>
            <a:r>
              <a:rPr lang="en-US" baseline="-25000" dirty="0">
                <a:latin typeface="Times New Roman"/>
                <a:ea typeface="Times New Roman"/>
                <a:cs typeface="Times New Roman"/>
              </a:rPr>
              <a:t>1</a:t>
            </a:r>
            <a:r>
              <a:rPr lang="en-US" dirty="0">
                <a:latin typeface="Times New Roman"/>
                <a:ea typeface="Times New Roman"/>
                <a:cs typeface="Times New Roman"/>
              </a:rPr>
              <a:t> = Internal energy of the system at initial stage</a:t>
            </a:r>
            <a:endParaRPr lang="en-US" sz="1400" dirty="0">
              <a:latin typeface="Calibri"/>
              <a:ea typeface="Times New Roman"/>
              <a:cs typeface="Times New Roman"/>
            </a:endParaRPr>
          </a:p>
          <a:p>
            <a:pPr marL="274320" marR="252095" algn="ctr">
              <a:lnSpc>
                <a:spcPct val="150000"/>
              </a:lnSpc>
              <a:spcBef>
                <a:spcPts val="0"/>
              </a:spcBef>
              <a:spcAft>
                <a:spcPts val="0"/>
              </a:spcAft>
              <a:tabLst>
                <a:tab pos="2094865" algn="l"/>
              </a:tabLst>
            </a:pPr>
            <a:endParaRPr lang="en-US" dirty="0">
              <a:latin typeface="Calibri"/>
              <a:ea typeface="Times New Roman"/>
              <a:cs typeface="Times New Roman"/>
            </a:endParaRPr>
          </a:p>
        </p:txBody>
      </p:sp>
    </p:spTree>
    <p:extLst>
      <p:ext uri="{BB962C8B-B14F-4D97-AF65-F5344CB8AC3E}">
        <p14:creationId xmlns:p14="http://schemas.microsoft.com/office/powerpoint/2010/main" val="3286866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533400"/>
            <a:ext cx="8001000" cy="5175776"/>
          </a:xfrm>
          <a:prstGeom prst="rect">
            <a:avLst/>
          </a:prstGeom>
        </p:spPr>
        <p:txBody>
          <a:bodyPr wrap="square">
            <a:spAutoFit/>
          </a:bodyPr>
          <a:lstStyle/>
          <a:p>
            <a:pPr marR="252095" algn="ctr">
              <a:lnSpc>
                <a:spcPct val="115000"/>
              </a:lnSpc>
              <a:spcAft>
                <a:spcPts val="1000"/>
              </a:spcAft>
              <a:tabLst>
                <a:tab pos="2094865" algn="l"/>
              </a:tabLst>
            </a:pPr>
            <a:r>
              <a:rPr lang="en-US" sz="3200" b="1" u="sng" dirty="0">
                <a:latin typeface="Times New Roman"/>
                <a:ea typeface="Times New Roman"/>
                <a:cs typeface="Times New Roman"/>
              </a:rPr>
              <a:t>Internal Energy</a:t>
            </a:r>
          </a:p>
          <a:p>
            <a:pPr marL="731520" marR="0" indent="-457200" algn="just">
              <a:lnSpc>
                <a:spcPct val="115000"/>
              </a:lnSpc>
              <a:spcBef>
                <a:spcPts val="0"/>
              </a:spcBef>
              <a:spcAft>
                <a:spcPts val="0"/>
              </a:spcAft>
              <a:buFont typeface="Wingdings" pitchFamily="2" charset="2"/>
              <a:buChar char="Ø"/>
              <a:tabLst>
                <a:tab pos="2094865" algn="l"/>
              </a:tabLst>
            </a:pPr>
            <a:r>
              <a:rPr lang="en-US" sz="3200" dirty="0">
                <a:latin typeface="Times New Roman"/>
                <a:ea typeface="Times New Roman"/>
                <a:cs typeface="Times New Roman"/>
              </a:rPr>
              <a:t>If, E</a:t>
            </a:r>
            <a:r>
              <a:rPr lang="en-US" sz="3200" baseline="-25000" dirty="0">
                <a:latin typeface="Times New Roman"/>
                <a:ea typeface="Times New Roman"/>
                <a:cs typeface="Times New Roman"/>
              </a:rPr>
              <a:t>1</a:t>
            </a:r>
            <a:r>
              <a:rPr lang="en-US" sz="3200" dirty="0">
                <a:latin typeface="Times New Roman"/>
                <a:ea typeface="Times New Roman"/>
                <a:cs typeface="Times New Roman"/>
              </a:rPr>
              <a:t> &gt; E</a:t>
            </a:r>
            <a:r>
              <a:rPr lang="en-US" sz="3200" baseline="-25000" dirty="0">
                <a:latin typeface="Times New Roman"/>
                <a:ea typeface="Times New Roman"/>
                <a:cs typeface="Times New Roman"/>
              </a:rPr>
              <a:t>2 </a:t>
            </a:r>
            <a:r>
              <a:rPr lang="en-US" sz="3200" dirty="0">
                <a:latin typeface="Times New Roman"/>
                <a:ea typeface="Times New Roman"/>
                <a:cs typeface="Times New Roman"/>
              </a:rPr>
              <a:t>(E</a:t>
            </a:r>
            <a:r>
              <a:rPr lang="en-US" sz="3200" baseline="-25000" dirty="0">
                <a:latin typeface="Times New Roman"/>
                <a:ea typeface="Times New Roman"/>
                <a:cs typeface="Times New Roman"/>
              </a:rPr>
              <a:t>R</a:t>
            </a:r>
            <a:r>
              <a:rPr lang="en-US" sz="3200" dirty="0">
                <a:latin typeface="Times New Roman"/>
                <a:ea typeface="Times New Roman"/>
                <a:cs typeface="Times New Roman"/>
              </a:rPr>
              <a:t> &gt; E</a:t>
            </a:r>
            <a:r>
              <a:rPr lang="en-US" sz="3200" baseline="-25000" dirty="0">
                <a:latin typeface="Times New Roman"/>
                <a:ea typeface="Times New Roman"/>
                <a:cs typeface="Times New Roman"/>
              </a:rPr>
              <a:t>P</a:t>
            </a:r>
            <a:r>
              <a:rPr lang="en-US" sz="3200" dirty="0">
                <a:latin typeface="Times New Roman"/>
                <a:ea typeface="Times New Roman"/>
                <a:cs typeface="Times New Roman"/>
              </a:rPr>
              <a:t> ), then the extra energy possessed by the system in the initial state would be given out and thus ΔE will be negative.</a:t>
            </a:r>
            <a:endParaRPr lang="en-US" sz="3200" dirty="0">
              <a:latin typeface="Calibri"/>
              <a:ea typeface="Times New Roman"/>
              <a:cs typeface="Times New Roman"/>
            </a:endParaRPr>
          </a:p>
          <a:p>
            <a:pPr marL="731520" marR="0" indent="-457200" algn="just">
              <a:lnSpc>
                <a:spcPct val="115000"/>
              </a:lnSpc>
              <a:spcBef>
                <a:spcPts val="0"/>
              </a:spcBef>
              <a:spcAft>
                <a:spcPts val="0"/>
              </a:spcAft>
              <a:buFont typeface="Wingdings" pitchFamily="2" charset="2"/>
              <a:buChar char="Ø"/>
              <a:tabLst>
                <a:tab pos="2094865" algn="l"/>
              </a:tabLst>
            </a:pPr>
            <a:r>
              <a:rPr lang="en-US" sz="3200" dirty="0">
                <a:latin typeface="Times New Roman"/>
                <a:ea typeface="Times New Roman"/>
                <a:cs typeface="Times New Roman"/>
              </a:rPr>
              <a:t>If, E</a:t>
            </a:r>
            <a:r>
              <a:rPr lang="en-US" sz="3200" baseline="-25000" dirty="0">
                <a:latin typeface="Times New Roman"/>
                <a:ea typeface="Times New Roman"/>
                <a:cs typeface="Times New Roman"/>
              </a:rPr>
              <a:t>2</a:t>
            </a:r>
            <a:r>
              <a:rPr lang="en-US" sz="3200" dirty="0">
                <a:latin typeface="Times New Roman"/>
                <a:ea typeface="Times New Roman"/>
                <a:cs typeface="Times New Roman"/>
              </a:rPr>
              <a:t> &gt; E</a:t>
            </a:r>
            <a:r>
              <a:rPr lang="en-US" sz="3200" baseline="-25000" dirty="0">
                <a:latin typeface="Times New Roman"/>
                <a:ea typeface="Times New Roman"/>
                <a:cs typeface="Times New Roman"/>
              </a:rPr>
              <a:t>1 </a:t>
            </a:r>
            <a:r>
              <a:rPr lang="en-US" sz="3200" dirty="0">
                <a:latin typeface="Times New Roman"/>
                <a:ea typeface="Times New Roman"/>
                <a:cs typeface="Times New Roman"/>
              </a:rPr>
              <a:t>(E</a:t>
            </a:r>
            <a:r>
              <a:rPr lang="en-US" sz="3200" baseline="-25000" dirty="0">
                <a:latin typeface="Times New Roman"/>
                <a:ea typeface="Times New Roman"/>
                <a:cs typeface="Times New Roman"/>
              </a:rPr>
              <a:t>P</a:t>
            </a:r>
            <a:r>
              <a:rPr lang="en-US" sz="3200" dirty="0">
                <a:latin typeface="Times New Roman"/>
                <a:ea typeface="Times New Roman"/>
                <a:cs typeface="Times New Roman"/>
              </a:rPr>
              <a:t> &gt; E</a:t>
            </a:r>
            <a:r>
              <a:rPr lang="en-US" sz="3200" baseline="-25000" dirty="0">
                <a:latin typeface="Times New Roman"/>
                <a:ea typeface="Times New Roman"/>
                <a:cs typeface="Times New Roman"/>
              </a:rPr>
              <a:t>R</a:t>
            </a:r>
            <a:r>
              <a:rPr lang="en-US" sz="3200" dirty="0">
                <a:latin typeface="Times New Roman"/>
                <a:ea typeface="Times New Roman"/>
                <a:cs typeface="Times New Roman"/>
              </a:rPr>
              <a:t> ), energy will be absorbed in the process and ΔE will be positive.</a:t>
            </a:r>
            <a:endParaRPr lang="en-US" sz="3200" dirty="0">
              <a:latin typeface="Calibri"/>
              <a:ea typeface="Times New Roman"/>
              <a:cs typeface="Times New Roman"/>
            </a:endParaRPr>
          </a:p>
          <a:p>
            <a:pPr marR="252095" algn="ctr">
              <a:lnSpc>
                <a:spcPct val="115000"/>
              </a:lnSpc>
              <a:spcAft>
                <a:spcPts val="1000"/>
              </a:spcAft>
              <a:tabLst>
                <a:tab pos="2094865" algn="l"/>
              </a:tabLst>
            </a:pPr>
            <a:endParaRPr lang="en-US" sz="2400" dirty="0">
              <a:latin typeface="Calibri"/>
              <a:ea typeface="Times New Roman"/>
              <a:cs typeface="Times New Roman"/>
            </a:endParaRPr>
          </a:p>
        </p:txBody>
      </p:sp>
    </p:spTree>
    <p:extLst>
      <p:ext uri="{BB962C8B-B14F-4D97-AF65-F5344CB8AC3E}">
        <p14:creationId xmlns:p14="http://schemas.microsoft.com/office/powerpoint/2010/main" val="1253599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8600" y="304800"/>
            <a:ext cx="8763000" cy="4611647"/>
          </a:xfrm>
          <a:prstGeom prst="rect">
            <a:avLst/>
          </a:prstGeom>
        </p:spPr>
        <p:txBody>
          <a:bodyPr vert="horz" wrap="square" lIns="0" tIns="13335" rIns="0" bIns="0" rtlCol="0">
            <a:spAutoFit/>
          </a:bodyPr>
          <a:lstStyle/>
          <a:p>
            <a:pPr marL="355600" marR="6350" indent="-26034" algn="just">
              <a:lnSpc>
                <a:spcPct val="80000"/>
              </a:lnSpc>
              <a:spcBef>
                <a:spcPts val="620"/>
              </a:spcBef>
            </a:pPr>
            <a:endParaRPr lang="en-US" sz="2800" spc="-5" dirty="0">
              <a:latin typeface="Times New Roman" pitchFamily="18" charset="0"/>
              <a:cs typeface="Times New Roman" pitchFamily="18" charset="0"/>
            </a:endParaRPr>
          </a:p>
          <a:p>
            <a:pPr marR="252095" algn="ctr">
              <a:lnSpc>
                <a:spcPct val="115000"/>
              </a:lnSpc>
              <a:tabLst>
                <a:tab pos="2094865" algn="l"/>
              </a:tabLst>
            </a:pPr>
            <a:r>
              <a:rPr lang="en-US" sz="3600" b="1" u="sng" dirty="0">
                <a:latin typeface="Times New Roman"/>
                <a:ea typeface="Times New Roman"/>
                <a:cs typeface="Times New Roman"/>
              </a:rPr>
              <a:t>Enthalpy</a:t>
            </a:r>
            <a:r>
              <a:rPr lang="en-US" sz="3600" b="1" dirty="0">
                <a:latin typeface="Times New Roman"/>
                <a:ea typeface="Times New Roman"/>
                <a:cs typeface="Times New Roman"/>
              </a:rPr>
              <a:t> </a:t>
            </a:r>
            <a:endParaRPr lang="en-US" sz="2800" dirty="0">
              <a:latin typeface="Calibri"/>
              <a:ea typeface="Times New Roman"/>
              <a:cs typeface="Times New Roman"/>
            </a:endParaRPr>
          </a:p>
          <a:p>
            <a:pPr marL="274320" marR="0" algn="just">
              <a:lnSpc>
                <a:spcPct val="115000"/>
              </a:lnSpc>
              <a:spcBef>
                <a:spcPts val="0"/>
              </a:spcBef>
              <a:spcAft>
                <a:spcPts val="0"/>
              </a:spcAft>
              <a:tabLst>
                <a:tab pos="2094865" algn="l"/>
              </a:tabLst>
            </a:pPr>
            <a:r>
              <a:rPr lang="en-US" sz="3600" dirty="0">
                <a:latin typeface="Times New Roman"/>
                <a:ea typeface="Times New Roman"/>
                <a:cs typeface="Times New Roman"/>
              </a:rPr>
              <a:t>Heat content of a system at constant pressure is called Enthalpy. It is denoted by H. </a:t>
            </a:r>
            <a:endParaRPr lang="en-US" sz="2800" dirty="0">
              <a:latin typeface="Calibri"/>
              <a:ea typeface="Times New Roman"/>
              <a:cs typeface="Times New Roman"/>
            </a:endParaRPr>
          </a:p>
          <a:p>
            <a:pPr marL="274320" marR="0" algn="just">
              <a:lnSpc>
                <a:spcPct val="115000"/>
              </a:lnSpc>
              <a:spcBef>
                <a:spcPts val="0"/>
              </a:spcBef>
              <a:spcAft>
                <a:spcPts val="0"/>
              </a:spcAft>
              <a:tabLst>
                <a:tab pos="2094865" algn="l"/>
              </a:tabLst>
            </a:pPr>
            <a:r>
              <a:rPr lang="en-US" sz="3600" dirty="0">
                <a:latin typeface="Times New Roman"/>
                <a:ea typeface="Times New Roman"/>
                <a:cs typeface="Times New Roman"/>
              </a:rPr>
              <a:t>The enthalpy of a substance or a system is the total amount of energy stored in that substance. </a:t>
            </a:r>
          </a:p>
          <a:p>
            <a:pPr marL="12700">
              <a:lnSpc>
                <a:spcPct val="100000"/>
              </a:lnSpc>
            </a:pPr>
            <a:endParaRPr sz="2800" dirty="0">
              <a:latin typeface="Times New Roman" pitchFamily="18" charset="0"/>
              <a:cs typeface="Times New Roman" pitchFamily="18" charset="0"/>
            </a:endParaRPr>
          </a:p>
        </p:txBody>
      </p:sp>
    </p:spTree>
    <p:extLst>
      <p:ext uri="{BB962C8B-B14F-4D97-AF65-F5344CB8AC3E}">
        <p14:creationId xmlns:p14="http://schemas.microsoft.com/office/powerpoint/2010/main" val="2486958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8600" y="304800"/>
            <a:ext cx="8763000" cy="6168996"/>
          </a:xfrm>
          <a:prstGeom prst="rect">
            <a:avLst/>
          </a:prstGeom>
        </p:spPr>
        <p:txBody>
          <a:bodyPr vert="horz" wrap="square" lIns="0" tIns="13335" rIns="0" bIns="0" rtlCol="0">
            <a:spAutoFit/>
          </a:bodyPr>
          <a:lstStyle/>
          <a:p>
            <a:pPr marL="355600" marR="6350" indent="-26034" algn="just">
              <a:lnSpc>
                <a:spcPct val="80000"/>
              </a:lnSpc>
              <a:spcBef>
                <a:spcPts val="620"/>
              </a:spcBef>
            </a:pPr>
            <a:endParaRPr lang="en-US" sz="2800" spc="-5" dirty="0">
              <a:latin typeface="Times New Roman" pitchFamily="18" charset="0"/>
              <a:cs typeface="Times New Roman" pitchFamily="18" charset="0"/>
            </a:endParaRPr>
          </a:p>
          <a:p>
            <a:pPr marR="252095" algn="ctr">
              <a:lnSpc>
                <a:spcPct val="115000"/>
              </a:lnSpc>
              <a:tabLst>
                <a:tab pos="2094865" algn="l"/>
              </a:tabLst>
            </a:pPr>
            <a:r>
              <a:rPr lang="en-US" sz="3200" b="1" u="sng" dirty="0">
                <a:latin typeface="Times New Roman"/>
                <a:ea typeface="Times New Roman"/>
                <a:cs typeface="Times New Roman"/>
              </a:rPr>
              <a:t>Enthalpy</a:t>
            </a:r>
            <a:r>
              <a:rPr lang="en-US" sz="3200" b="1" dirty="0">
                <a:latin typeface="Times New Roman"/>
                <a:ea typeface="Times New Roman"/>
                <a:cs typeface="Times New Roman"/>
              </a:rPr>
              <a:t> </a:t>
            </a:r>
            <a:endParaRPr lang="en-US" sz="2400" dirty="0">
              <a:latin typeface="Calibri"/>
              <a:ea typeface="Times New Roman"/>
              <a:cs typeface="Times New Roman"/>
            </a:endParaRPr>
          </a:p>
          <a:p>
            <a:pPr marL="274320" marR="0" algn="just">
              <a:lnSpc>
                <a:spcPct val="115000"/>
              </a:lnSpc>
              <a:spcBef>
                <a:spcPts val="0"/>
              </a:spcBef>
              <a:spcAft>
                <a:spcPts val="0"/>
              </a:spcAft>
              <a:tabLst>
                <a:tab pos="2094865" algn="l"/>
              </a:tabLst>
            </a:pPr>
            <a:r>
              <a:rPr lang="en-US" sz="3200" dirty="0">
                <a:latin typeface="Times New Roman"/>
                <a:ea typeface="Times New Roman"/>
                <a:cs typeface="Times New Roman"/>
              </a:rPr>
              <a:t>Enthalpy of a system is a state function and therefore its change can be determined instead of its absolute value.</a:t>
            </a:r>
            <a:endParaRPr lang="en-US" sz="2400" dirty="0">
              <a:latin typeface="Calibri"/>
              <a:ea typeface="Times New Roman"/>
              <a:cs typeface="Times New Roman"/>
            </a:endParaRPr>
          </a:p>
          <a:p>
            <a:pPr marL="274320" marR="0">
              <a:lnSpc>
                <a:spcPct val="115000"/>
              </a:lnSpc>
              <a:spcBef>
                <a:spcPts val="0"/>
              </a:spcBef>
              <a:spcAft>
                <a:spcPts val="0"/>
              </a:spcAft>
              <a:tabLst>
                <a:tab pos="2094865" algn="l"/>
              </a:tabLst>
            </a:pPr>
            <a:r>
              <a:rPr lang="en-US" sz="3200" dirty="0">
                <a:latin typeface="Times New Roman"/>
                <a:ea typeface="Times New Roman"/>
                <a:cs typeface="Times New Roman"/>
              </a:rPr>
              <a:t>The enthalpy of a thermodynamic system is defined as, </a:t>
            </a:r>
            <a:endParaRPr lang="en-US" sz="2400" dirty="0">
              <a:latin typeface="Calibri"/>
              <a:ea typeface="Times New Roman"/>
              <a:cs typeface="Times New Roman"/>
            </a:endParaRPr>
          </a:p>
          <a:p>
            <a:pPr marL="274320" marR="0" algn="ctr">
              <a:lnSpc>
                <a:spcPct val="115000"/>
              </a:lnSpc>
              <a:spcBef>
                <a:spcPts val="0"/>
              </a:spcBef>
              <a:spcAft>
                <a:spcPts val="0"/>
              </a:spcAft>
              <a:tabLst>
                <a:tab pos="2094865" algn="l"/>
              </a:tabLst>
            </a:pPr>
            <a:r>
              <a:rPr lang="en-US" sz="3200" dirty="0">
                <a:latin typeface="Times New Roman"/>
                <a:ea typeface="Times New Roman"/>
                <a:cs typeface="Times New Roman"/>
              </a:rPr>
              <a:t>H = E + PV</a:t>
            </a:r>
            <a:endParaRPr lang="en-US" sz="2400" dirty="0">
              <a:latin typeface="Calibri"/>
              <a:ea typeface="Times New Roman"/>
              <a:cs typeface="Times New Roman"/>
            </a:endParaRPr>
          </a:p>
          <a:p>
            <a:pPr marL="274320" marR="0">
              <a:lnSpc>
                <a:spcPct val="115000"/>
              </a:lnSpc>
              <a:spcBef>
                <a:spcPts val="0"/>
              </a:spcBef>
              <a:spcAft>
                <a:spcPts val="0"/>
              </a:spcAft>
              <a:tabLst>
                <a:tab pos="2094865" algn="l"/>
              </a:tabLst>
            </a:pPr>
            <a:r>
              <a:rPr lang="en-US" sz="2400" dirty="0">
                <a:latin typeface="Times New Roman"/>
                <a:ea typeface="Times New Roman"/>
                <a:cs typeface="Times New Roman"/>
              </a:rPr>
              <a:t>Where, </a:t>
            </a:r>
            <a:endParaRPr lang="en-US" dirty="0">
              <a:latin typeface="Calibri"/>
              <a:ea typeface="Times New Roman"/>
              <a:cs typeface="Times New Roman"/>
            </a:endParaRPr>
          </a:p>
          <a:p>
            <a:pPr marL="274320" marR="0" algn="just">
              <a:lnSpc>
                <a:spcPct val="115000"/>
              </a:lnSpc>
              <a:spcBef>
                <a:spcPts val="0"/>
              </a:spcBef>
              <a:spcAft>
                <a:spcPts val="0"/>
              </a:spcAft>
              <a:tabLst>
                <a:tab pos="2094865" algn="l"/>
              </a:tabLst>
            </a:pPr>
            <a:r>
              <a:rPr lang="en-US" sz="2400" dirty="0">
                <a:latin typeface="Times New Roman"/>
                <a:ea typeface="Times New Roman"/>
                <a:cs typeface="Times New Roman"/>
              </a:rPr>
              <a:t>H is enthalpy is the internal energy of the system,</a:t>
            </a:r>
          </a:p>
          <a:p>
            <a:pPr marL="274320" marR="0" algn="just">
              <a:lnSpc>
                <a:spcPct val="115000"/>
              </a:lnSpc>
              <a:spcBef>
                <a:spcPts val="0"/>
              </a:spcBef>
              <a:spcAft>
                <a:spcPts val="0"/>
              </a:spcAft>
              <a:tabLst>
                <a:tab pos="2094865" algn="l"/>
              </a:tabLst>
            </a:pPr>
            <a:r>
              <a:rPr lang="en-US" sz="2400" dirty="0">
                <a:latin typeface="Times New Roman"/>
                <a:ea typeface="Times New Roman"/>
                <a:cs typeface="Times New Roman"/>
              </a:rPr>
              <a:t> P is pressure, V is the volume of the system.</a:t>
            </a:r>
            <a:endParaRPr lang="en-US" dirty="0">
              <a:latin typeface="Calibri"/>
              <a:ea typeface="Times New Roman"/>
              <a:cs typeface="Times New Roman"/>
            </a:endParaRPr>
          </a:p>
          <a:p>
            <a:pPr marL="12700">
              <a:lnSpc>
                <a:spcPct val="100000"/>
              </a:lnSpc>
            </a:pPr>
            <a:endParaRPr sz="2800" dirty="0">
              <a:latin typeface="Times New Roman" pitchFamily="18" charset="0"/>
              <a:cs typeface="Times New Roman" pitchFamily="18" charset="0"/>
            </a:endParaRPr>
          </a:p>
        </p:txBody>
      </p:sp>
    </p:spTree>
    <p:extLst>
      <p:ext uri="{BB962C8B-B14F-4D97-AF65-F5344CB8AC3E}">
        <p14:creationId xmlns:p14="http://schemas.microsoft.com/office/powerpoint/2010/main" val="2078236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7764" y="55418"/>
            <a:ext cx="8763000" cy="6738383"/>
          </a:xfrm>
          <a:prstGeom prst="rect">
            <a:avLst/>
          </a:prstGeom>
        </p:spPr>
        <p:txBody>
          <a:bodyPr vert="horz" wrap="square" lIns="0" tIns="13335" rIns="0" bIns="0" rtlCol="0">
            <a:spAutoFit/>
          </a:bodyPr>
          <a:lstStyle/>
          <a:p>
            <a:pPr marL="355600" marR="6350" indent="-26034" algn="just">
              <a:lnSpc>
                <a:spcPct val="80000"/>
              </a:lnSpc>
              <a:spcBef>
                <a:spcPts val="620"/>
              </a:spcBef>
            </a:pPr>
            <a:endParaRPr lang="en-US" sz="2800" spc="-5" dirty="0">
              <a:latin typeface="Times New Roman" pitchFamily="18" charset="0"/>
              <a:cs typeface="Times New Roman" pitchFamily="18" charset="0"/>
            </a:endParaRPr>
          </a:p>
          <a:p>
            <a:pPr marL="355600" marR="6350" indent="-26034" algn="just">
              <a:lnSpc>
                <a:spcPct val="80000"/>
              </a:lnSpc>
              <a:spcBef>
                <a:spcPts val="620"/>
              </a:spcBef>
            </a:pPr>
            <a:endParaRPr lang="en-US" sz="2800" spc="-5" dirty="0">
              <a:latin typeface="Times New Roman" pitchFamily="18" charset="0"/>
              <a:cs typeface="Times New Roman" pitchFamily="18" charset="0"/>
            </a:endParaRPr>
          </a:p>
          <a:p>
            <a:pPr marL="274320" marR="0" algn="ctr">
              <a:lnSpc>
                <a:spcPct val="115000"/>
              </a:lnSpc>
              <a:spcBef>
                <a:spcPts val="0"/>
              </a:spcBef>
              <a:spcAft>
                <a:spcPts val="0"/>
              </a:spcAft>
              <a:tabLst>
                <a:tab pos="2094865" algn="l"/>
              </a:tabLst>
            </a:pPr>
            <a:r>
              <a:rPr lang="en-US" sz="3600" b="1" dirty="0">
                <a:latin typeface="Times New Roman"/>
                <a:ea typeface="Times New Roman"/>
                <a:cs typeface="Times New Roman"/>
              </a:rPr>
              <a:t>Change in enthalpy</a:t>
            </a:r>
          </a:p>
          <a:p>
            <a:pPr marL="274320" marR="0">
              <a:lnSpc>
                <a:spcPct val="115000"/>
              </a:lnSpc>
              <a:spcBef>
                <a:spcPts val="0"/>
              </a:spcBef>
              <a:spcAft>
                <a:spcPts val="0"/>
              </a:spcAft>
              <a:tabLst>
                <a:tab pos="2094865" algn="l"/>
              </a:tabLst>
            </a:pPr>
            <a:r>
              <a:rPr lang="en-US" sz="3600" dirty="0">
                <a:latin typeface="Times New Roman"/>
                <a:ea typeface="Times New Roman"/>
                <a:cs typeface="Times New Roman"/>
              </a:rPr>
              <a:t>The enthalpy change accompanying a process at constant pressure may be defined as the sum of the increase in internal energy of the system and the pressure – volume work (i.e. the work of expansion)</a:t>
            </a:r>
          </a:p>
          <a:p>
            <a:pPr marL="274320" marR="0" algn="ctr">
              <a:lnSpc>
                <a:spcPct val="115000"/>
              </a:lnSpc>
              <a:spcBef>
                <a:spcPts val="0"/>
              </a:spcBef>
              <a:spcAft>
                <a:spcPts val="0"/>
              </a:spcAft>
              <a:tabLst>
                <a:tab pos="2094865" algn="l"/>
              </a:tabLst>
            </a:pPr>
            <a:r>
              <a:rPr lang="en-US" sz="3600" dirty="0">
                <a:latin typeface="Times New Roman" pitchFamily="18" charset="0"/>
                <a:cs typeface="Times New Roman" pitchFamily="18" charset="0"/>
              </a:rPr>
              <a:t>ΔH = ΔE + W</a:t>
            </a:r>
            <a:endParaRPr lang="en-US" sz="3600" dirty="0">
              <a:latin typeface="Times New Roman" pitchFamily="18" charset="0"/>
              <a:ea typeface="Times New Roman"/>
              <a:cs typeface="Times New Roman" pitchFamily="18" charset="0"/>
            </a:endParaRPr>
          </a:p>
          <a:p>
            <a:pPr marL="274320" marR="0" algn="ctr">
              <a:lnSpc>
                <a:spcPct val="115000"/>
              </a:lnSpc>
              <a:spcBef>
                <a:spcPts val="0"/>
              </a:spcBef>
              <a:spcAft>
                <a:spcPts val="0"/>
              </a:spcAft>
              <a:tabLst>
                <a:tab pos="2094865" algn="l"/>
              </a:tabLst>
            </a:pPr>
            <a:r>
              <a:rPr lang="en-US" sz="3600" b="1" dirty="0">
                <a:latin typeface="Times New Roman" pitchFamily="18" charset="0"/>
                <a:ea typeface="Times New Roman"/>
                <a:cs typeface="Times New Roman" pitchFamily="18" charset="0"/>
              </a:rPr>
              <a:t> </a:t>
            </a:r>
            <a:endParaRPr lang="en-US" sz="2800" dirty="0">
              <a:latin typeface="Times New Roman" pitchFamily="18" charset="0"/>
              <a:ea typeface="Times New Roman"/>
              <a:cs typeface="Times New Roman" pitchFamily="18" charset="0"/>
            </a:endParaRPr>
          </a:p>
          <a:p>
            <a:pPr>
              <a:lnSpc>
                <a:spcPct val="100000"/>
              </a:lnSpc>
              <a:spcBef>
                <a:spcPts val="20"/>
              </a:spcBef>
            </a:pPr>
            <a:endParaRPr lang="en-US" sz="2800" dirty="0">
              <a:latin typeface="Times New Roman" pitchFamily="18" charset="0"/>
              <a:cs typeface="Times New Roman" pitchFamily="18" charset="0"/>
            </a:endParaRPr>
          </a:p>
          <a:p>
            <a:pPr marL="12700">
              <a:lnSpc>
                <a:spcPct val="100000"/>
              </a:lnSpc>
            </a:pPr>
            <a:endParaRPr sz="2800" dirty="0">
              <a:latin typeface="Times New Roman" pitchFamily="18" charset="0"/>
              <a:cs typeface="Times New Roman" pitchFamily="18" charset="0"/>
            </a:endParaRPr>
          </a:p>
        </p:txBody>
      </p:sp>
    </p:spTree>
    <p:extLst>
      <p:ext uri="{BB962C8B-B14F-4D97-AF65-F5344CB8AC3E}">
        <p14:creationId xmlns:p14="http://schemas.microsoft.com/office/powerpoint/2010/main" val="171666619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232</TotalTime>
  <Words>1139</Words>
  <Application>Microsoft Office PowerPoint</Application>
  <PresentationFormat>On-screen Show (4:3)</PresentationFormat>
  <Paragraphs>169</Paragraphs>
  <Slides>26</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Arial</vt:lpstr>
      <vt:lpstr>Calibri</vt:lpstr>
      <vt:lpstr>Cambria Math</vt:lpstr>
      <vt:lpstr>Carlito</vt:lpstr>
      <vt:lpstr>Franklin Gothic Book</vt:lpstr>
      <vt:lpstr>Franklin Gothic Medium</vt:lpstr>
      <vt:lpstr>Times New Roman</vt:lpstr>
      <vt:lpstr>Wingdings</vt:lpstr>
      <vt:lpstr>Angles</vt:lpstr>
      <vt:lpstr>PowerPoint Presentation</vt:lpstr>
      <vt:lpstr>Contents…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2.Bioinorganic chemistry</dc:title>
  <dc:creator>windows</dc:creator>
  <cp:lastModifiedBy>Lenovo</cp:lastModifiedBy>
  <cp:revision>29</cp:revision>
  <dcterms:created xsi:type="dcterms:W3CDTF">2020-05-20T17:16:53Z</dcterms:created>
  <dcterms:modified xsi:type="dcterms:W3CDTF">2020-07-28T18:05:57Z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2020-04-25T00:00:00Z</vt:filetime>
  </property>
  <property fmtid="{D5CDD505-2E9C-101B-9397-08002B2CF9AE}" pid="3" name="Creator">
    <vt:lpwstr>Microsoft® PowerPoint® for Microsoft 365</vt:lpwstr>
  </property>
  <property fmtid="{D5CDD505-2E9C-101B-9397-08002B2CF9AE}" pid="4" name="LastSaved">
    <vt:filetime>2020-05-20T00:00:00Z</vt:filetime>
  </property>
</Properties>
</file>