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6" r:id="rId3"/>
    <p:sldId id="260" r:id="rId4"/>
    <p:sldId id="257" r:id="rId5"/>
    <p:sldId id="261" r:id="rId6"/>
    <p:sldId id="262" r:id="rId7"/>
    <p:sldId id="259"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4624" autoAdjust="0"/>
  </p:normalViewPr>
  <p:slideViewPr>
    <p:cSldViewPr>
      <p:cViewPr>
        <p:scale>
          <a:sx n="80" d="100"/>
          <a:sy n="80" d="100"/>
        </p:scale>
        <p:origin x="-528" y="150"/>
      </p:cViewPr>
      <p:guideLst>
        <p:guide orient="horz" pos="2160"/>
        <p:guide pos="2880"/>
      </p:guideLst>
    </p:cSldViewPr>
  </p:slideViewPr>
  <p:outlineViewPr>
    <p:cViewPr>
      <p:scale>
        <a:sx n="33" d="100"/>
        <a:sy n="33" d="100"/>
      </p:scale>
      <p:origin x="114" y="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BD4AB0-9307-452D-ABA4-3B264F7CB93D}" type="datetimeFigureOut">
              <a:rPr lang="en-US" smtClean="0"/>
              <a:pPr/>
              <a:t>11/26/2016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C504A5-396C-4D69-95F3-C168DA202C5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E9CDE-1224-4AD0-A6D1-7941FB636F0A}" type="slidenum">
              <a:rPr lang="en-US"/>
              <a:pPr/>
              <a:t>4</a:t>
            </a:fld>
            <a:endParaRPr lang="en-US"/>
          </a:p>
        </p:txBody>
      </p:sp>
      <p:sp>
        <p:nvSpPr>
          <p:cNvPr id="9328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28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Thermodynamics &amp; </a:t>
            </a:r>
            <a:b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n-US"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Carnots</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engine</a:t>
            </a:r>
            <a:endParaRPr lang="en-IN"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Subtitle 2"/>
          <p:cNvSpPr>
            <a:spLocks noGrp="1"/>
          </p:cNvSpPr>
          <p:nvPr>
            <p:ph type="subTitle" idx="1"/>
          </p:nvPr>
        </p:nvSpPr>
        <p:spPr>
          <a:xfrm>
            <a:off x="1371600" y="3352800"/>
            <a:ext cx="6400800" cy="2286000"/>
          </a:xfrm>
          <a:solidFill>
            <a:schemeClr val="accent1">
              <a:lumMod val="20000"/>
              <a:lumOff val="80000"/>
            </a:schemeClr>
          </a:solidFill>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b="1" dirty="0" smtClean="0">
                <a:ln/>
                <a:solidFill>
                  <a:schemeClr val="accent3"/>
                </a:solidFill>
                <a:latin typeface="Aharoni" pitchFamily="2" charset="-79"/>
                <a:cs typeface="Aharoni" pitchFamily="2" charset="-79"/>
              </a:rPr>
              <a:t>K JAYADEV</a:t>
            </a:r>
          </a:p>
          <a:p>
            <a:r>
              <a:rPr lang="en-US" sz="2800" b="1" dirty="0" smtClean="0">
                <a:ln/>
                <a:solidFill>
                  <a:schemeClr val="accent3"/>
                </a:solidFill>
                <a:latin typeface="Aparajita" pitchFamily="34" charset="0"/>
                <a:cs typeface="Aparajita" pitchFamily="34" charset="0"/>
              </a:rPr>
              <a:t>Lecturer in Physics</a:t>
            </a:r>
          </a:p>
          <a:p>
            <a:r>
              <a:rPr lang="en-US" sz="2800" b="1" dirty="0" err="1" smtClean="0">
                <a:ln/>
                <a:solidFill>
                  <a:schemeClr val="accent3"/>
                </a:solidFill>
                <a:latin typeface="Aparajita" pitchFamily="34" charset="0"/>
                <a:cs typeface="Aparajita" pitchFamily="34" charset="0"/>
              </a:rPr>
              <a:t>P.R.Govt.College</a:t>
            </a:r>
            <a:r>
              <a:rPr lang="en-US" sz="2800" b="1" dirty="0" smtClean="0">
                <a:ln/>
                <a:solidFill>
                  <a:schemeClr val="accent3"/>
                </a:solidFill>
                <a:latin typeface="Aparajita" pitchFamily="34" charset="0"/>
                <a:cs typeface="Aparajita" pitchFamily="34" charset="0"/>
              </a:rPr>
              <a:t>(A)</a:t>
            </a:r>
          </a:p>
          <a:p>
            <a:r>
              <a:rPr lang="en-US" sz="2800" b="1" dirty="0" smtClean="0">
                <a:ln/>
                <a:solidFill>
                  <a:schemeClr val="accent3"/>
                </a:solidFill>
                <a:latin typeface="Aparajita" pitchFamily="34" charset="0"/>
                <a:cs typeface="Aparajita" pitchFamily="34" charset="0"/>
              </a:rPr>
              <a:t>Kakinada</a:t>
            </a:r>
          </a:p>
          <a:p>
            <a:endParaRPr lang="en-US" b="1" dirty="0" smtClean="0">
              <a:ln/>
              <a:solidFill>
                <a:schemeClr val="accent3"/>
              </a:solidFill>
            </a:endParaRPr>
          </a:p>
          <a:p>
            <a:endParaRPr lang="en-IN" b="1" dirty="0">
              <a:ln/>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26" presetClass="emph" presetSubtype="0" fill="hold" grpId="0" nodeType="afterEffect">
                                  <p:stCondLst>
                                    <p:cond delay="0"/>
                                  </p:stCondLst>
                                  <p:childTnLst>
                                    <p:animEffect transition="out" filter="fade">
                                      <p:cBhvr>
                                        <p:cTn id="12" dur="2000" tmFilter="0, 0; .2, .5; .8, .5; 1, 0"/>
                                        <p:tgtEl>
                                          <p:spTgt spid="3">
                                            <p:bg/>
                                          </p:spTgt>
                                        </p:tgtEl>
                                      </p:cBhvr>
                                    </p:animEffect>
                                    <p:animScale>
                                      <p:cBhvr>
                                        <p:cTn id="13" dur="1000" autoRev="1" fill="hold"/>
                                        <p:tgtEl>
                                          <p:spTgt spid="3">
                                            <p:bg/>
                                          </p:spTgt>
                                        </p:tgtEl>
                                      </p:cBhvr>
                                      <p:by x="105000" y="105000"/>
                                    </p:animScale>
                                  </p:childTnLst>
                                </p:cTn>
                              </p:par>
                            </p:childTnLst>
                          </p:cTn>
                        </p:par>
                        <p:par>
                          <p:cTn id="14" fill="hold">
                            <p:stCondLst>
                              <p:cond delay="4000"/>
                            </p:stCondLst>
                            <p:childTnLst>
                              <p:par>
                                <p:cTn id="15" presetID="26" presetClass="emph" presetSubtype="0" fill="hold" grpId="0" nodeType="afterEffect">
                                  <p:stCondLst>
                                    <p:cond delay="0"/>
                                  </p:stCondLst>
                                  <p:childTnLst>
                                    <p:animEffect transition="out" filter="fade">
                                      <p:cBhvr>
                                        <p:cTn id="16" dur="2000" tmFilter="0, 0; .2, .5; .8, .5; 1, 0"/>
                                        <p:tgtEl>
                                          <p:spTgt spid="3">
                                            <p:txEl>
                                              <p:pRg st="0" end="0"/>
                                            </p:txEl>
                                          </p:spTgt>
                                        </p:tgtEl>
                                      </p:cBhvr>
                                    </p:animEffect>
                                    <p:animScale>
                                      <p:cBhvr>
                                        <p:cTn id="17" dur="1000" autoRev="1" fill="hold"/>
                                        <p:tgtEl>
                                          <p:spTgt spid="3">
                                            <p:txEl>
                                              <p:pRg st="0" end="0"/>
                                            </p:txEl>
                                          </p:spTgt>
                                        </p:tgtEl>
                                      </p:cBhvr>
                                      <p:by x="105000" y="105000"/>
                                    </p:animScale>
                                  </p:childTnLst>
                                </p:cTn>
                              </p:par>
                            </p:childTnLst>
                          </p:cTn>
                        </p:par>
                        <p:par>
                          <p:cTn id="18" fill="hold">
                            <p:stCondLst>
                              <p:cond delay="6000"/>
                            </p:stCondLst>
                            <p:childTnLst>
                              <p:par>
                                <p:cTn id="19" presetID="26" presetClass="emph" presetSubtype="0" fill="hold" grpId="0" nodeType="afterEffect">
                                  <p:stCondLst>
                                    <p:cond delay="0"/>
                                  </p:stCondLst>
                                  <p:childTnLst>
                                    <p:animEffect transition="out" filter="fade">
                                      <p:cBhvr>
                                        <p:cTn id="20" dur="2000" tmFilter="0, 0; .2, .5; .8, .5; 1, 0"/>
                                        <p:tgtEl>
                                          <p:spTgt spid="3">
                                            <p:txEl>
                                              <p:pRg st="1" end="1"/>
                                            </p:txEl>
                                          </p:spTgt>
                                        </p:tgtEl>
                                      </p:cBhvr>
                                    </p:animEffect>
                                    <p:animScale>
                                      <p:cBhvr>
                                        <p:cTn id="21" dur="1000" autoRev="1" fill="hold"/>
                                        <p:tgtEl>
                                          <p:spTgt spid="3">
                                            <p:txEl>
                                              <p:pRg st="1" end="1"/>
                                            </p:txEl>
                                          </p:spTgt>
                                        </p:tgtEl>
                                      </p:cBhvr>
                                      <p:by x="105000" y="105000"/>
                                    </p:animScale>
                                  </p:childTnLst>
                                </p:cTn>
                              </p:par>
                            </p:childTnLst>
                          </p:cTn>
                        </p:par>
                        <p:par>
                          <p:cTn id="22" fill="hold">
                            <p:stCondLst>
                              <p:cond delay="8000"/>
                            </p:stCondLst>
                            <p:childTnLst>
                              <p:par>
                                <p:cTn id="23" presetID="26" presetClass="emph" presetSubtype="0" fill="hold" grpId="0" nodeType="afterEffect">
                                  <p:stCondLst>
                                    <p:cond delay="0"/>
                                  </p:stCondLst>
                                  <p:childTnLst>
                                    <p:animEffect transition="out" filter="fade">
                                      <p:cBhvr>
                                        <p:cTn id="24" dur="2000" tmFilter="0, 0; .2, .5; .8, .5; 1, 0"/>
                                        <p:tgtEl>
                                          <p:spTgt spid="3">
                                            <p:txEl>
                                              <p:pRg st="2" end="2"/>
                                            </p:txEl>
                                          </p:spTgt>
                                        </p:tgtEl>
                                      </p:cBhvr>
                                    </p:animEffect>
                                    <p:animScale>
                                      <p:cBhvr>
                                        <p:cTn id="25" dur="1000" autoRev="1" fill="hold"/>
                                        <p:tgtEl>
                                          <p:spTgt spid="3">
                                            <p:txEl>
                                              <p:pRg st="2" end="2"/>
                                            </p:txEl>
                                          </p:spTgt>
                                        </p:tgtEl>
                                      </p:cBhvr>
                                      <p:by x="105000" y="105000"/>
                                    </p:animScale>
                                  </p:childTnLst>
                                </p:cTn>
                              </p:par>
                            </p:childTnLst>
                          </p:cTn>
                        </p:par>
                        <p:par>
                          <p:cTn id="26" fill="hold">
                            <p:stCondLst>
                              <p:cond delay="10000"/>
                            </p:stCondLst>
                            <p:childTnLst>
                              <p:par>
                                <p:cTn id="27" presetID="26" presetClass="emph" presetSubtype="0" fill="hold" grpId="0" nodeType="afterEffect">
                                  <p:stCondLst>
                                    <p:cond delay="0"/>
                                  </p:stCondLst>
                                  <p:childTnLst>
                                    <p:animEffect transition="out" filter="fade">
                                      <p:cBhvr>
                                        <p:cTn id="28" dur="2000" tmFilter="0, 0; .2, .5; .8, .5; 1, 0"/>
                                        <p:tgtEl>
                                          <p:spTgt spid="3">
                                            <p:txEl>
                                              <p:pRg st="3" end="3"/>
                                            </p:txEl>
                                          </p:spTgt>
                                        </p:tgtEl>
                                      </p:cBhvr>
                                    </p:animEffect>
                                    <p:animScale>
                                      <p:cBhvr>
                                        <p:cTn id="29" dur="100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blipFill>
            <a:blip r:embed="rId2"/>
            <a:tile tx="0" ty="0" sx="100000" sy="100000" flip="none" algn="tl"/>
          </a:blipFill>
          <a:ln w="76200">
            <a:solidFill>
              <a:schemeClr val="accent3">
                <a:lumMod val="50000"/>
              </a:schemeClr>
            </a:solidFill>
          </a:ln>
        </p:spPr>
        <p:txBody>
          <a:bodyPr anchor="t">
            <a:normAutofit/>
          </a:bodyPr>
          <a:lstStyle/>
          <a:p>
            <a:pPr algn="l"/>
            <a:r>
              <a:rPr lang="en-IN" sz="2000" dirty="0" smtClean="0">
                <a:latin typeface="Californian FB" pitchFamily="18" charset="0"/>
              </a:rPr>
              <a:t>Hence the Total </a:t>
            </a:r>
            <a:r>
              <a:rPr lang="en-IN" sz="2000" dirty="0" err="1" smtClean="0">
                <a:latin typeface="Californian FB" pitchFamily="18" charset="0"/>
              </a:rPr>
              <a:t>workdone</a:t>
            </a:r>
            <a:r>
              <a:rPr lang="en-IN" sz="2000" dirty="0" smtClean="0">
                <a:latin typeface="Californian FB" pitchFamily="18" charset="0"/>
              </a:rPr>
              <a:t> by the gas W = W1+W2+W3+W4</a:t>
            </a:r>
            <a:br>
              <a:rPr lang="en-IN" sz="2000" dirty="0" smtClean="0">
                <a:latin typeface="Californian FB" pitchFamily="18" charset="0"/>
              </a:rPr>
            </a:b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W = RT1 log  (      ) – RT2 log (      ) </a:t>
            </a:r>
            <a:r>
              <a:rPr lang="en-IN" sz="2000" dirty="0" smtClean="0">
                <a:latin typeface="Calisto MT" pitchFamily="18" charset="0"/>
              </a:rPr>
              <a:t>----------- (5)</a:t>
            </a: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As the points “b” and “c” lie on same adiabatic, hence T</a:t>
            </a:r>
            <a:r>
              <a:rPr lang="en-IN" sz="2000" baseline="-25000" dirty="0" smtClean="0">
                <a:latin typeface="Californian FB" pitchFamily="18" charset="0"/>
              </a:rPr>
              <a:t>1</a:t>
            </a:r>
            <a:r>
              <a:rPr lang="en-IN" sz="2000" dirty="0" smtClean="0">
                <a:latin typeface="Californian FB" pitchFamily="18" charset="0"/>
              </a:rPr>
              <a:t>V</a:t>
            </a:r>
            <a:r>
              <a:rPr lang="en-IN" sz="2000" baseline="-25000" dirty="0" smtClean="0">
                <a:latin typeface="Californian FB" pitchFamily="18" charset="0"/>
              </a:rPr>
              <a:t>2</a:t>
            </a:r>
            <a:r>
              <a:rPr lang="en-IN" sz="2000" baseline="30000" dirty="0" smtClean="0">
                <a:latin typeface="Californian FB" pitchFamily="18" charset="0"/>
              </a:rPr>
              <a:t>γ-1</a:t>
            </a:r>
            <a:r>
              <a:rPr lang="en-IN" sz="2000" dirty="0" smtClean="0">
                <a:latin typeface="Californian FB" pitchFamily="18" charset="0"/>
              </a:rPr>
              <a:t> = T</a:t>
            </a:r>
            <a:r>
              <a:rPr lang="en-IN" sz="2000" baseline="-25000" dirty="0" smtClean="0">
                <a:latin typeface="Californian FB" pitchFamily="18" charset="0"/>
              </a:rPr>
              <a:t>2</a:t>
            </a:r>
            <a:r>
              <a:rPr lang="en-IN" sz="2000" dirty="0" smtClean="0">
                <a:latin typeface="Californian FB" pitchFamily="18" charset="0"/>
              </a:rPr>
              <a:t>V</a:t>
            </a:r>
            <a:r>
              <a:rPr lang="en-IN" sz="2000" baseline="-25000" dirty="0" smtClean="0">
                <a:latin typeface="Californian FB" pitchFamily="18" charset="0"/>
              </a:rPr>
              <a:t>3</a:t>
            </a:r>
            <a:r>
              <a:rPr lang="en-IN" sz="2000" baseline="30000" dirty="0" smtClean="0">
                <a:latin typeface="Californian FB" pitchFamily="18" charset="0"/>
              </a:rPr>
              <a:t>γ-1</a:t>
            </a:r>
            <a:br>
              <a:rPr lang="en-IN" sz="2000" baseline="30000" dirty="0" smtClean="0">
                <a:latin typeface="Californian FB" pitchFamily="18" charset="0"/>
              </a:rPr>
            </a:br>
            <a:r>
              <a:rPr lang="en-IN" sz="2000" baseline="30000" dirty="0" smtClean="0">
                <a:latin typeface="Californian FB" pitchFamily="18" charset="0"/>
              </a:rPr>
              <a:t/>
            </a:r>
            <a:br>
              <a:rPr lang="en-IN" sz="2000" baseline="30000" dirty="0" smtClean="0">
                <a:latin typeface="Californian FB" pitchFamily="18" charset="0"/>
              </a:rPr>
            </a:br>
            <a:r>
              <a:rPr lang="en-IN" sz="2000" baseline="30000" dirty="0" smtClean="0">
                <a:latin typeface="Californian FB" pitchFamily="18" charset="0"/>
              </a:rPr>
              <a:t/>
            </a:r>
            <a:br>
              <a:rPr lang="en-IN" sz="2000" baseline="30000" dirty="0" smtClean="0">
                <a:latin typeface="Californian FB" pitchFamily="18" charset="0"/>
              </a:rPr>
            </a:br>
            <a:r>
              <a:rPr lang="en-IN" sz="2000" baseline="30000" dirty="0" smtClean="0">
                <a:latin typeface="Californian FB" pitchFamily="18" charset="0"/>
              </a:rPr>
              <a:t>                                                                                             </a:t>
            </a:r>
            <a:r>
              <a:rPr lang="en-IN" sz="2000" baseline="30000" dirty="0" smtClean="0">
                <a:latin typeface="Calisto MT" pitchFamily="18" charset="0"/>
              </a:rPr>
              <a:t>-------------------  (6)</a:t>
            </a:r>
            <a:r>
              <a:rPr lang="en-IN" sz="2000" baseline="30000" dirty="0" smtClean="0">
                <a:latin typeface="Californian FB" pitchFamily="18" charset="0"/>
              </a:rPr>
              <a:t/>
            </a:r>
            <a:br>
              <a:rPr lang="en-IN" sz="2000" baseline="30000" dirty="0" smtClean="0">
                <a:latin typeface="Californian FB" pitchFamily="18" charset="0"/>
              </a:rPr>
            </a:br>
            <a:r>
              <a:rPr lang="en-IN" sz="2000" baseline="30000" dirty="0" smtClean="0">
                <a:latin typeface="Californian FB" pitchFamily="18" charset="0"/>
              </a:rPr>
              <a:t/>
            </a:r>
            <a:br>
              <a:rPr lang="en-IN" sz="2000" baseline="30000" dirty="0" smtClean="0">
                <a:latin typeface="Californian FB" pitchFamily="18" charset="0"/>
              </a:rPr>
            </a:br>
            <a:r>
              <a:rPr lang="en-IN" sz="2000" dirty="0" smtClean="0">
                <a:latin typeface="Californian FB" pitchFamily="18" charset="0"/>
              </a:rPr>
              <a:t> Again the points “a” and “d” lie on the same adiabatic, T</a:t>
            </a:r>
            <a:r>
              <a:rPr lang="en-IN" sz="2000" baseline="-25000" dirty="0" smtClean="0">
                <a:latin typeface="Californian FB" pitchFamily="18" charset="0"/>
              </a:rPr>
              <a:t>1</a:t>
            </a:r>
            <a:r>
              <a:rPr lang="en-IN" sz="2000" dirty="0" smtClean="0">
                <a:latin typeface="Californian FB" pitchFamily="18" charset="0"/>
              </a:rPr>
              <a:t>V</a:t>
            </a:r>
            <a:r>
              <a:rPr lang="en-IN" sz="2000" baseline="-25000" dirty="0" smtClean="0">
                <a:latin typeface="Californian FB" pitchFamily="18" charset="0"/>
              </a:rPr>
              <a:t>1</a:t>
            </a:r>
            <a:r>
              <a:rPr lang="en-IN" sz="2000" baseline="30000" dirty="0" smtClean="0">
                <a:latin typeface="Californian FB" pitchFamily="18" charset="0"/>
              </a:rPr>
              <a:t>γ-1</a:t>
            </a:r>
            <a:r>
              <a:rPr lang="en-IN" sz="2000" dirty="0" smtClean="0">
                <a:latin typeface="Californian FB" pitchFamily="18" charset="0"/>
              </a:rPr>
              <a:t> = T</a:t>
            </a:r>
            <a:r>
              <a:rPr lang="en-IN" sz="2000" baseline="-25000" dirty="0" smtClean="0">
                <a:latin typeface="Californian FB" pitchFamily="18" charset="0"/>
              </a:rPr>
              <a:t>2</a:t>
            </a:r>
            <a:r>
              <a:rPr lang="en-IN" sz="2000" dirty="0" smtClean="0">
                <a:latin typeface="Californian FB" pitchFamily="18" charset="0"/>
              </a:rPr>
              <a:t>V</a:t>
            </a:r>
            <a:r>
              <a:rPr lang="en-IN" sz="2000" baseline="-25000" dirty="0" smtClean="0">
                <a:latin typeface="Californian FB" pitchFamily="18" charset="0"/>
              </a:rPr>
              <a:t>4</a:t>
            </a:r>
            <a:r>
              <a:rPr lang="en-IN" sz="2000" baseline="30000" dirty="0" smtClean="0">
                <a:latin typeface="Californian FB" pitchFamily="18" charset="0"/>
              </a:rPr>
              <a:t>γ-1</a:t>
            </a:r>
            <a:br>
              <a:rPr lang="en-IN" sz="2000" baseline="30000" dirty="0" smtClean="0">
                <a:latin typeface="Californian FB" pitchFamily="18" charset="0"/>
              </a:rPr>
            </a:br>
            <a:r>
              <a:rPr lang="en-IN" sz="2000" baseline="30000" dirty="0" smtClean="0">
                <a:latin typeface="Californian FB" pitchFamily="18" charset="0"/>
              </a:rPr>
              <a:t/>
            </a:r>
            <a:br>
              <a:rPr lang="en-IN" sz="2000" baseline="30000" dirty="0" smtClean="0">
                <a:latin typeface="Californian FB" pitchFamily="18" charset="0"/>
              </a:rPr>
            </a:br>
            <a:r>
              <a:rPr lang="en-IN" sz="2000" dirty="0" smtClean="0">
                <a:latin typeface="Californian FB" pitchFamily="18" charset="0"/>
              </a:rPr>
              <a:t>                                           </a:t>
            </a:r>
            <a:r>
              <a:rPr lang="en-IN" sz="2000" dirty="0" smtClean="0"/>
              <a:t>=  ( </a:t>
            </a:r>
            <a:r>
              <a:rPr lang="en-IN" sz="2000" dirty="0" smtClean="0">
                <a:latin typeface="Californian FB" pitchFamily="18" charset="0"/>
              </a:rPr>
              <a:t>       </a:t>
            </a:r>
            <a:r>
              <a:rPr lang="en-IN" sz="2000" dirty="0" smtClean="0"/>
              <a:t>)</a:t>
            </a:r>
            <a:r>
              <a:rPr lang="en-IN" sz="2000" baseline="30000" dirty="0" smtClean="0"/>
              <a:t>(</a:t>
            </a:r>
            <a:r>
              <a:rPr lang="en-IN" sz="2000" b="1" baseline="30000" dirty="0" smtClean="0"/>
              <a:t>γ-1) </a:t>
            </a:r>
            <a:r>
              <a:rPr lang="en-IN" sz="2000" baseline="30000" dirty="0" smtClean="0">
                <a:latin typeface="Calisto MT" pitchFamily="18" charset="0"/>
              </a:rPr>
              <a:t>---------------- (7</a:t>
            </a:r>
            <a:r>
              <a:rPr lang="en-IN" sz="2000" b="1" baseline="30000" dirty="0" smtClean="0">
                <a:latin typeface="Calisto MT" pitchFamily="18" charset="0"/>
              </a:rPr>
              <a:t>)        </a:t>
            </a:r>
            <a:r>
              <a:rPr lang="en-IN" sz="2000" b="1" baseline="30000" dirty="0" smtClean="0"/>
              <a:t/>
            </a:r>
            <a:br>
              <a:rPr lang="en-IN" sz="2000" b="1" baseline="30000" dirty="0" smtClean="0"/>
            </a:br>
            <a:r>
              <a:rPr lang="en-IN" sz="2000" b="1" baseline="30000" dirty="0" smtClean="0"/>
              <a:t/>
            </a:r>
            <a:br>
              <a:rPr lang="en-IN" sz="2000" b="1" baseline="30000" dirty="0" smtClean="0"/>
            </a:br>
            <a:r>
              <a:rPr lang="en-IN" sz="2000" b="1" baseline="30000" dirty="0" smtClean="0"/>
              <a:t/>
            </a:r>
            <a:br>
              <a:rPr lang="en-IN" sz="2000" b="1" baseline="30000" dirty="0" smtClean="0"/>
            </a:br>
            <a:r>
              <a:rPr lang="en-IN" sz="2000" b="1" baseline="30000" dirty="0" smtClean="0"/>
              <a:t>                                                             </a:t>
            </a:r>
            <a:r>
              <a:rPr lang="en-IN" sz="3200" baseline="30000" dirty="0" smtClean="0"/>
              <a:t>=         </a:t>
            </a:r>
            <a:r>
              <a:rPr lang="en-IN" sz="3200" baseline="30000" dirty="0" smtClean="0">
                <a:latin typeface="Californian FB" pitchFamily="18" charset="0"/>
              </a:rPr>
              <a:t>or </a:t>
            </a:r>
            <a:r>
              <a:rPr lang="en-IN" sz="3200" baseline="30000" dirty="0" smtClean="0"/>
              <a:t>          =          </a:t>
            </a:r>
            <a:br>
              <a:rPr lang="en-IN" sz="3200" baseline="30000" dirty="0" smtClean="0"/>
            </a:br>
            <a:r>
              <a:rPr lang="en-IN" sz="3200" baseline="30000" dirty="0" smtClean="0"/>
              <a:t/>
            </a:r>
            <a:br>
              <a:rPr lang="en-IN" sz="3200" baseline="30000" dirty="0" smtClean="0"/>
            </a:br>
            <a:r>
              <a:rPr lang="en-IN" sz="3200" baseline="30000" dirty="0" smtClean="0"/>
              <a:t> </a:t>
            </a:r>
            <a:r>
              <a:rPr lang="en-IN" sz="2000" baseline="30000" dirty="0" smtClean="0">
                <a:latin typeface="Californian FB" pitchFamily="18" charset="0"/>
              </a:rPr>
              <a:t> </a:t>
            </a:r>
            <a:r>
              <a:rPr lang="en-IN" sz="2000" dirty="0" smtClean="0">
                <a:latin typeface="Californian FB" pitchFamily="18" charset="0"/>
              </a:rPr>
              <a:t> Substituting this value in eq.(5) , we get</a:t>
            </a:r>
            <a:br>
              <a:rPr lang="en-IN" sz="2000" dirty="0" smtClean="0">
                <a:latin typeface="Californian FB" pitchFamily="18" charset="0"/>
              </a:rPr>
            </a:b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                          W = RT1 log  (      ) – RT2 log (      ) </a:t>
            </a:r>
            <a:br>
              <a:rPr lang="en-IN" sz="2000" dirty="0" smtClean="0">
                <a:latin typeface="Californian FB" pitchFamily="18" charset="0"/>
              </a:rPr>
            </a:b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                               = R (T</a:t>
            </a:r>
            <a:r>
              <a:rPr lang="en-IN" sz="1200" dirty="0" smtClean="0">
                <a:latin typeface="Californian FB" pitchFamily="18" charset="0"/>
              </a:rPr>
              <a:t>1 </a:t>
            </a:r>
            <a:r>
              <a:rPr lang="en-IN" sz="2000" dirty="0" smtClean="0">
                <a:latin typeface="Californian FB" pitchFamily="18" charset="0"/>
              </a:rPr>
              <a:t>– T2 ) log (      )      </a:t>
            </a:r>
            <a:endParaRPr lang="en-IN" sz="2000" dirty="0">
              <a:latin typeface="Californian FB" pitchFamily="18" charset="0"/>
            </a:endParaRP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45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62200" y="1981200"/>
            <a:ext cx="266700" cy="552450"/>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94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46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24200" y="1981200"/>
            <a:ext cx="266700" cy="552450"/>
          </a:xfrm>
          <a:prstGeom prst="rect">
            <a:avLst/>
          </a:prstGeom>
          <a:noFill/>
        </p:spPr>
      </p:pic>
      <p:sp>
        <p:nvSpPr>
          <p:cNvPr id="14" name="Rectangle 13"/>
          <p:cNvSpPr/>
          <p:nvPr/>
        </p:nvSpPr>
        <p:spPr>
          <a:xfrm>
            <a:off x="2667000" y="2057400"/>
            <a:ext cx="476412" cy="369332"/>
          </a:xfrm>
          <a:prstGeom prst="rect">
            <a:avLst/>
          </a:prstGeom>
        </p:spPr>
        <p:txBody>
          <a:bodyPr wrap="none">
            <a:spAutoFit/>
          </a:bodyPr>
          <a:lstStyle/>
          <a:p>
            <a:r>
              <a:rPr lang="en-IN" dirty="0" smtClean="0"/>
              <a:t>=  (</a:t>
            </a:r>
            <a:endParaRPr lang="en-IN" dirty="0"/>
          </a:p>
        </p:txBody>
      </p:sp>
      <p:sp>
        <p:nvSpPr>
          <p:cNvPr id="15" name="Rectangle 14"/>
          <p:cNvSpPr/>
          <p:nvPr/>
        </p:nvSpPr>
        <p:spPr>
          <a:xfrm>
            <a:off x="3276600" y="2057400"/>
            <a:ext cx="647934" cy="369332"/>
          </a:xfrm>
          <a:prstGeom prst="rect">
            <a:avLst/>
          </a:prstGeom>
        </p:spPr>
        <p:txBody>
          <a:bodyPr wrap="none">
            <a:spAutoFit/>
          </a:bodyPr>
          <a:lstStyle/>
          <a:p>
            <a:r>
              <a:rPr lang="en-IN" dirty="0" smtClean="0"/>
              <a:t>  )</a:t>
            </a:r>
            <a:r>
              <a:rPr lang="en-IN" baseline="30000" dirty="0" smtClean="0"/>
              <a:t>(</a:t>
            </a:r>
            <a:r>
              <a:rPr lang="en-IN" b="1" baseline="30000" dirty="0" smtClean="0"/>
              <a:t>γ-1)</a:t>
            </a:r>
            <a:endParaRPr lang="en-IN" b="1" dirty="0"/>
          </a:p>
        </p:txBody>
      </p:sp>
      <p:sp>
        <p:nvSpPr>
          <p:cNvPr id="1946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38400" y="3048000"/>
            <a:ext cx="266700" cy="552450"/>
          </a:xfrm>
          <a:prstGeom prst="rect">
            <a:avLst/>
          </a:prstGeom>
          <a:noFill/>
        </p:spPr>
      </p:pic>
      <p:sp>
        <p:nvSpPr>
          <p:cNvPr id="1946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466"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76600" y="3048000"/>
            <a:ext cx="266700" cy="552450"/>
          </a:xfrm>
          <a:prstGeom prst="rect">
            <a:avLst/>
          </a:prstGeom>
          <a:noFill/>
        </p:spPr>
      </p:pic>
      <p:pic>
        <p:nvPicPr>
          <p:cNvPr id="23"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38400" y="3733800"/>
            <a:ext cx="266700" cy="552450"/>
          </a:xfrm>
          <a:prstGeom prst="rect">
            <a:avLst/>
          </a:prstGeom>
          <a:noFill/>
        </p:spPr>
      </p:pic>
      <p:pic>
        <p:nvPicPr>
          <p:cNvPr id="25"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24200" y="3733800"/>
            <a:ext cx="266700" cy="552450"/>
          </a:xfrm>
          <a:prstGeom prst="rect">
            <a:avLst/>
          </a:prstGeom>
          <a:noFill/>
        </p:spPr>
      </p:pic>
      <p:sp>
        <p:nvSpPr>
          <p:cNvPr id="1946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468"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038600" y="3733800"/>
            <a:ext cx="266700" cy="552450"/>
          </a:xfrm>
          <a:prstGeom prst="rect">
            <a:avLst/>
          </a:prstGeom>
          <a:noFill/>
        </p:spPr>
      </p:pic>
      <p:sp>
        <p:nvSpPr>
          <p:cNvPr id="1947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9470"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724400" y="3733800"/>
            <a:ext cx="266700" cy="552450"/>
          </a:xfrm>
          <a:prstGeom prst="rect">
            <a:avLst/>
          </a:prstGeom>
          <a:noFill/>
        </p:spPr>
      </p:pic>
      <p:pic>
        <p:nvPicPr>
          <p:cNvPr id="30"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057400" y="838200"/>
            <a:ext cx="266700" cy="552450"/>
          </a:xfrm>
          <a:prstGeom prst="rect">
            <a:avLst/>
          </a:prstGeom>
          <a:noFill/>
        </p:spPr>
      </p:pic>
      <p:pic>
        <p:nvPicPr>
          <p:cNvPr id="31"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657600" y="838200"/>
            <a:ext cx="266700" cy="552450"/>
          </a:xfrm>
          <a:prstGeom prst="rect">
            <a:avLst/>
          </a:prstGeom>
          <a:noFill/>
        </p:spPr>
      </p:pic>
      <p:pic>
        <p:nvPicPr>
          <p:cNvPr id="32"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429000" y="5029200"/>
            <a:ext cx="266700" cy="552450"/>
          </a:xfrm>
          <a:prstGeom prst="rect">
            <a:avLst/>
          </a:prstGeom>
          <a:noFill/>
        </p:spPr>
      </p:pic>
      <p:pic>
        <p:nvPicPr>
          <p:cNvPr id="33"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029200" y="5029200"/>
            <a:ext cx="266700" cy="552450"/>
          </a:xfrm>
          <a:prstGeom prst="rect">
            <a:avLst/>
          </a:prstGeom>
          <a:noFill/>
        </p:spPr>
      </p:pic>
      <p:pic>
        <p:nvPicPr>
          <p:cNvPr id="34"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114800" y="5638800"/>
            <a:ext cx="266700" cy="552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57150">
            <a:solidFill>
              <a:schemeClr val="accent1">
                <a:lumMod val="75000"/>
              </a:schemeClr>
            </a:solidFill>
          </a:ln>
        </p:spPr>
        <p:txBody>
          <a:bodyPr anchor="t">
            <a:normAutofit/>
          </a:bodyPr>
          <a:lstStyle/>
          <a:p>
            <a:pPr algn="l"/>
            <a:r>
              <a:rPr lang="en-US" sz="2000" dirty="0" smtClean="0">
                <a:latin typeface="Constantia"/>
              </a:rPr>
              <a:t/>
            </a:r>
            <a:br>
              <a:rPr lang="en-US" sz="2000" dirty="0" smtClean="0">
                <a:latin typeface="Constantia"/>
              </a:rPr>
            </a:br>
            <a:r>
              <a:rPr lang="en-US" sz="2000" dirty="0" smtClean="0">
                <a:latin typeface="Constantia"/>
              </a:rPr>
              <a:t>      </a:t>
            </a:r>
            <a:r>
              <a:rPr lang="el-GR" sz="2000" dirty="0" smtClean="0">
                <a:latin typeface="Constantia"/>
              </a:rPr>
              <a:t>η</a:t>
            </a:r>
            <a:r>
              <a:rPr lang="en-US" sz="2000" dirty="0" smtClean="0">
                <a:latin typeface="Constantia"/>
              </a:rPr>
              <a:t> = Work done by the engine	 ₌     Heat converted into work</a:t>
            </a:r>
            <a:br>
              <a:rPr lang="en-US" sz="2000" dirty="0" smtClean="0">
                <a:latin typeface="Constantia"/>
              </a:rPr>
            </a:br>
            <a:r>
              <a:rPr lang="en-US" sz="2000" dirty="0" smtClean="0">
                <a:latin typeface="Constantia"/>
              </a:rPr>
              <a:t>             Heat taken from Source            Heat taken </a:t>
            </a:r>
            <a:br>
              <a:rPr lang="en-US" sz="2000" dirty="0" smtClean="0">
                <a:latin typeface="Constantia"/>
              </a:rPr>
            </a:br>
            <a:r>
              <a:rPr lang="en-US" sz="2000" dirty="0" smtClean="0">
                <a:latin typeface="Constantia"/>
              </a:rPr>
              <a:t/>
            </a:r>
            <a:br>
              <a:rPr lang="en-US" sz="2000" dirty="0" smtClean="0">
                <a:latin typeface="Constantia"/>
              </a:rPr>
            </a:br>
            <a:r>
              <a:rPr lang="en-US" sz="2000" dirty="0" smtClean="0">
                <a:latin typeface="Constantia"/>
              </a:rPr>
              <a:t>       </a:t>
            </a:r>
            <a:r>
              <a:rPr lang="el-GR" sz="2000" dirty="0" smtClean="0">
                <a:latin typeface="Constantia"/>
              </a:rPr>
              <a:t>η</a:t>
            </a:r>
            <a:r>
              <a:rPr lang="en-US" sz="2000" dirty="0" smtClean="0">
                <a:latin typeface="Constantia"/>
              </a:rPr>
              <a:t> =     W           </a:t>
            </a:r>
            <a:r>
              <a:rPr lang="en-IN" sz="2000" dirty="0" smtClean="0">
                <a:latin typeface="Californian FB" pitchFamily="18" charset="0"/>
              </a:rPr>
              <a:t>R (T</a:t>
            </a:r>
            <a:r>
              <a:rPr lang="en-IN" sz="1200" dirty="0" smtClean="0">
                <a:latin typeface="Californian FB" pitchFamily="18" charset="0"/>
              </a:rPr>
              <a:t>1 </a:t>
            </a:r>
            <a:r>
              <a:rPr lang="en-IN" sz="2000" dirty="0" smtClean="0">
                <a:latin typeface="Californian FB" pitchFamily="18" charset="0"/>
              </a:rPr>
              <a:t>– T2 ) log (      ) </a:t>
            </a:r>
            <a:r>
              <a:rPr lang="en-US" sz="2000" dirty="0" smtClean="0">
                <a:latin typeface="Constantia"/>
              </a:rPr>
              <a:t/>
            </a:r>
            <a:br>
              <a:rPr lang="en-US" sz="2000" dirty="0" smtClean="0">
                <a:latin typeface="Constantia"/>
              </a:rPr>
            </a:br>
            <a:r>
              <a:rPr lang="en-US" sz="2000" dirty="0" smtClean="0">
                <a:latin typeface="Constantia"/>
              </a:rPr>
              <a:t>	   Q1      =</a:t>
            </a:r>
            <a:br>
              <a:rPr lang="en-US" sz="2000" dirty="0" smtClean="0">
                <a:latin typeface="Constantia"/>
              </a:rPr>
            </a:br>
            <a:r>
              <a:rPr lang="en-US" sz="2000" dirty="0" smtClean="0">
                <a:latin typeface="Constantia"/>
              </a:rPr>
              <a:t>	                        </a:t>
            </a:r>
            <a:r>
              <a:rPr lang="en-IN" sz="2000" dirty="0" smtClean="0">
                <a:latin typeface="Californian FB" pitchFamily="18" charset="0"/>
              </a:rPr>
              <a:t>R T</a:t>
            </a:r>
            <a:r>
              <a:rPr lang="en-IN" sz="1200" dirty="0" smtClean="0">
                <a:latin typeface="Californian FB" pitchFamily="18" charset="0"/>
              </a:rPr>
              <a:t>1 </a:t>
            </a:r>
            <a:r>
              <a:rPr lang="en-IN" sz="2000" dirty="0" smtClean="0">
                <a:latin typeface="Californian FB" pitchFamily="18" charset="0"/>
              </a:rPr>
              <a:t> log (      ) </a:t>
            </a:r>
            <a:br>
              <a:rPr lang="en-IN" sz="2000" dirty="0" smtClean="0">
                <a:latin typeface="Californian FB" pitchFamily="18" charset="0"/>
              </a:rPr>
            </a:b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		</a:t>
            </a:r>
            <a:br>
              <a:rPr lang="en-IN" sz="2000" dirty="0" smtClean="0">
                <a:latin typeface="Californian FB" pitchFamily="18" charset="0"/>
              </a:rPr>
            </a:br>
            <a:r>
              <a:rPr lang="en-IN" sz="2000" dirty="0" smtClean="0">
                <a:latin typeface="Californian FB" pitchFamily="18" charset="0"/>
              </a:rPr>
              <a:t>		</a:t>
            </a:r>
            <a:r>
              <a:rPr lang="el-GR" sz="2000" dirty="0" smtClean="0">
                <a:latin typeface="Constantia"/>
              </a:rPr>
              <a:t> η</a:t>
            </a:r>
            <a:r>
              <a:rPr lang="en-US" sz="2000" dirty="0" smtClean="0">
                <a:latin typeface="Constantia"/>
              </a:rPr>
              <a:t> = </a:t>
            </a:r>
            <a:r>
              <a:rPr lang="en-IN" sz="2000" dirty="0" smtClean="0">
                <a:latin typeface="Californian FB" pitchFamily="18" charset="0"/>
              </a:rPr>
              <a:t>T</a:t>
            </a:r>
            <a:r>
              <a:rPr lang="en-IN" sz="1200" dirty="0" smtClean="0">
                <a:latin typeface="Californian FB" pitchFamily="18" charset="0"/>
              </a:rPr>
              <a:t>1 </a:t>
            </a:r>
            <a:r>
              <a:rPr lang="en-IN" sz="2000" dirty="0" smtClean="0">
                <a:latin typeface="Californian FB" pitchFamily="18" charset="0"/>
              </a:rPr>
              <a:t>– T2  </a:t>
            </a:r>
            <a:r>
              <a:rPr lang="en-IN" sz="2000" dirty="0" smtClean="0">
                <a:latin typeface="Constantia"/>
              </a:rPr>
              <a:t>   </a:t>
            </a:r>
            <a:r>
              <a:rPr lang="en-IN" sz="2000" dirty="0" smtClean="0">
                <a:latin typeface="Californian FB" pitchFamily="18" charset="0"/>
              </a:rPr>
              <a:t/>
            </a:r>
            <a:br>
              <a:rPr lang="en-IN" sz="2000" dirty="0" smtClean="0">
                <a:latin typeface="Californian FB" pitchFamily="18" charset="0"/>
              </a:rPr>
            </a:br>
            <a:r>
              <a:rPr lang="en-IN" sz="2000" dirty="0" smtClean="0">
                <a:latin typeface="Californian FB" pitchFamily="18" charset="0"/>
              </a:rPr>
              <a:t>		             T</a:t>
            </a:r>
            <a:r>
              <a:rPr lang="en-IN" sz="1200" dirty="0" smtClean="0">
                <a:latin typeface="Californian FB" pitchFamily="18" charset="0"/>
              </a:rPr>
              <a:t>1</a:t>
            </a:r>
            <a:br>
              <a:rPr lang="en-IN" sz="1200" dirty="0" smtClean="0">
                <a:latin typeface="Californian FB" pitchFamily="18" charset="0"/>
              </a:rPr>
            </a:br>
            <a:r>
              <a:rPr lang="en-IN" sz="1200" dirty="0" smtClean="0">
                <a:latin typeface="Californian FB" pitchFamily="18" charset="0"/>
              </a:rPr>
              <a:t/>
            </a:r>
            <a:br>
              <a:rPr lang="en-IN" sz="1200" dirty="0" smtClean="0">
                <a:latin typeface="Californian FB" pitchFamily="18" charset="0"/>
              </a:rPr>
            </a:br>
            <a:r>
              <a:rPr lang="en-IN" sz="1200" dirty="0" smtClean="0">
                <a:latin typeface="Californian FB" pitchFamily="18" charset="0"/>
              </a:rPr>
              <a:t/>
            </a:r>
            <a:br>
              <a:rPr lang="en-IN" sz="1200" dirty="0" smtClean="0">
                <a:latin typeface="Californian FB" pitchFamily="18" charset="0"/>
              </a:rPr>
            </a:br>
            <a:r>
              <a:rPr lang="en-IN" sz="1200" dirty="0" smtClean="0">
                <a:latin typeface="Californian FB" pitchFamily="18" charset="0"/>
              </a:rPr>
              <a:t>		</a:t>
            </a:r>
            <a:r>
              <a:rPr lang="el-GR" sz="2000" dirty="0" smtClean="0">
                <a:latin typeface="Constantia"/>
              </a:rPr>
              <a:t> η</a:t>
            </a:r>
            <a:r>
              <a:rPr lang="en-US" sz="2000" dirty="0" smtClean="0">
                <a:latin typeface="Constantia"/>
              </a:rPr>
              <a:t> = </a:t>
            </a:r>
            <a:r>
              <a:rPr lang="en-US" sz="2400" dirty="0" smtClean="0">
                <a:latin typeface="Calibri" pitchFamily="34" charset="0"/>
                <a:cs typeface="Calibri" pitchFamily="34" charset="0"/>
              </a:rPr>
              <a:t>1 - </a:t>
            </a:r>
            <a:endParaRPr lang="en-IN" sz="2400" dirty="0">
              <a:latin typeface="Californian FB" pitchFamily="18" charset="0"/>
            </a:endParaRPr>
          </a:p>
        </p:txBody>
      </p:sp>
      <p:cxnSp>
        <p:nvCxnSpPr>
          <p:cNvPr id="4" name="Straight Connector 3"/>
          <p:cNvCxnSpPr/>
          <p:nvPr/>
        </p:nvCxnSpPr>
        <p:spPr>
          <a:xfrm>
            <a:off x="1371600" y="914400"/>
            <a:ext cx="2667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95800" y="914400"/>
            <a:ext cx="2819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76400" y="18288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43400" y="1447800"/>
            <a:ext cx="266700" cy="552450"/>
          </a:xfrm>
          <a:prstGeom prst="rect">
            <a:avLst/>
          </a:prstGeom>
          <a:noFill/>
        </p:spPr>
      </p:pic>
      <p:pic>
        <p:nvPicPr>
          <p:cNvPr id="13" name="Picture 1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62400" y="2057400"/>
            <a:ext cx="266700" cy="552450"/>
          </a:xfrm>
          <a:prstGeom prst="rect">
            <a:avLst/>
          </a:prstGeom>
          <a:noFill/>
        </p:spPr>
      </p:pic>
      <p:cxnSp>
        <p:nvCxnSpPr>
          <p:cNvPr id="15" name="Straight Connector 14"/>
          <p:cNvCxnSpPr/>
          <p:nvPr/>
        </p:nvCxnSpPr>
        <p:spPr>
          <a:xfrm>
            <a:off x="2590800" y="1981200"/>
            <a:ext cx="2209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43200" y="33528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76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76600" y="3962400"/>
            <a:ext cx="266700" cy="552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6600" b="1" u="sng" dirty="0" smtClean="0">
                <a:ln w="12700">
                  <a:solidFill>
                    <a:schemeClr val="tx2">
                      <a:lumMod val="50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rPr>
              <a:t>Have </a:t>
            </a:r>
            <a:r>
              <a:rPr lang="en-US" sz="6600" b="1" u="sng" smtClean="0">
                <a:ln w="12700">
                  <a:solidFill>
                    <a:schemeClr val="tx2">
                      <a:lumMod val="50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rPr>
              <a:t>a </a:t>
            </a:r>
            <a:r>
              <a:rPr lang="en-US" sz="6600" b="1" u="sng" smtClean="0">
                <a:ln w="12700">
                  <a:solidFill>
                    <a:schemeClr val="tx2">
                      <a:lumMod val="50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rPr>
              <a:t>great</a:t>
            </a:r>
            <a:r>
              <a:rPr lang="en-US" sz="6600" b="1" u="sng" smtClean="0">
                <a:ln w="12700">
                  <a:solidFill>
                    <a:schemeClr val="tx2">
                      <a:lumMod val="50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rPr>
              <a:t> </a:t>
            </a:r>
            <a:r>
              <a:rPr lang="en-US" sz="6600" b="1" u="sng" dirty="0" smtClean="0">
                <a:ln w="12700">
                  <a:solidFill>
                    <a:schemeClr val="tx2">
                      <a:lumMod val="50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rPr>
              <a:t>day</a:t>
            </a:r>
            <a:endParaRPr lang="en-IN" sz="6600" b="1" u="sng" dirty="0">
              <a:ln w="12700">
                <a:solidFill>
                  <a:schemeClr val="tx2">
                    <a:lumMod val="50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0.7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Effect transition="in" filter="fade">
                                      <p:cBhvr>
                                        <p:cTn id="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accent2">
              <a:lumMod val="75000"/>
            </a:schemeClr>
          </a:solidFill>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glow rad="101600">
                    <a:schemeClr val="tx1">
                      <a:alpha val="60000"/>
                    </a:schemeClr>
                  </a:glow>
                  <a:outerShdw blurRad="19685" dist="12700" dir="5400000" algn="tl" rotWithShape="0">
                    <a:schemeClr val="accent1">
                      <a:satMod val="130000"/>
                      <a:alpha val="60000"/>
                    </a:schemeClr>
                  </a:outerShdw>
                  <a:reflection blurRad="10000" stA="55000" endPos="48000" dist="500" dir="5400000" sy="-100000" algn="bl" rotWithShape="0"/>
                </a:effectLst>
              </a:rPr>
              <a:t>Thermodynamics&amp; </a:t>
            </a:r>
            <a:r>
              <a:rPr lang="en-US" b="1" cap="all" dirty="0" err="1" smtClean="0">
                <a:ln/>
                <a:solidFill>
                  <a:schemeClr val="accent1"/>
                </a:solidFill>
                <a:effectLst>
                  <a:glow rad="101600">
                    <a:schemeClr val="tx1">
                      <a:alpha val="60000"/>
                    </a:schemeClr>
                  </a:glow>
                  <a:outerShdw blurRad="19685" dist="12700" dir="5400000" algn="tl" rotWithShape="0">
                    <a:schemeClr val="accent1">
                      <a:satMod val="130000"/>
                      <a:alpha val="60000"/>
                    </a:schemeClr>
                  </a:outerShdw>
                  <a:reflection blurRad="10000" stA="55000" endPos="48000" dist="500" dir="5400000" sy="-100000" algn="bl" rotWithShape="0"/>
                </a:effectLst>
              </a:rPr>
              <a:t>Carnots</a:t>
            </a:r>
            <a:r>
              <a:rPr lang="en-US" b="1" cap="all" dirty="0" smtClean="0">
                <a:ln/>
                <a:solidFill>
                  <a:schemeClr val="accent1"/>
                </a:solidFill>
                <a:effectLst>
                  <a:glow rad="101600">
                    <a:schemeClr val="tx1">
                      <a:alpha val="60000"/>
                    </a:schemeClr>
                  </a:glow>
                  <a:outerShdw blurRad="19685" dist="12700" dir="5400000" algn="tl" rotWithShape="0">
                    <a:schemeClr val="accent1">
                      <a:satMod val="130000"/>
                      <a:alpha val="60000"/>
                    </a:schemeClr>
                  </a:outerShdw>
                  <a:reflection blurRad="10000" stA="55000" endPos="48000" dist="500" dir="5400000" sy="-100000" algn="bl" rotWithShape="0"/>
                </a:effectLst>
              </a:rPr>
              <a:t> cycle</a:t>
            </a:r>
            <a:endParaRPr lang="en-IN" b="1" cap="all" dirty="0">
              <a:ln/>
              <a:solidFill>
                <a:schemeClr val="accent1"/>
              </a:solidFill>
              <a:effectLst>
                <a:glow rad="101600">
                  <a:schemeClr val="tx1">
                    <a:alpha val="6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solidFill>
            <a:schemeClr val="bg1">
              <a:lumMod val="85000"/>
            </a:schemeClr>
          </a:solidFill>
        </p:spPr>
        <p:txBody>
          <a:bodyPr>
            <a:normAutofit/>
          </a:bodyPr>
          <a:lstStyle/>
          <a:p>
            <a:r>
              <a:rPr lang="en-US" sz="2800" dirty="0" smtClean="0">
                <a:ln>
                  <a:solidFill>
                    <a:srgbClr val="FF0000"/>
                  </a:solidFill>
                </a:ln>
                <a:latin typeface="Arial Narrow" pitchFamily="34" charset="0"/>
              </a:rPr>
              <a:t>Thermodynamics is a branch of Physics which deals with the conversion of Heat energy to the Mechanical energy and vice versa.</a:t>
            </a:r>
          </a:p>
          <a:p>
            <a:endParaRPr lang="en-US" sz="2800" dirty="0" smtClean="0">
              <a:ln>
                <a:solidFill>
                  <a:srgbClr val="FF0000"/>
                </a:solidFill>
              </a:ln>
              <a:latin typeface="Arial Narrow" pitchFamily="34" charset="0"/>
            </a:endParaRPr>
          </a:p>
          <a:p>
            <a:r>
              <a:rPr lang="en-US" sz="2800" dirty="0" smtClean="0">
                <a:ln>
                  <a:solidFill>
                    <a:schemeClr val="accent1"/>
                  </a:solidFill>
                </a:ln>
                <a:latin typeface="Arial Narrow" pitchFamily="34" charset="0"/>
              </a:rPr>
              <a:t>Reversible process is one which can be reversed in such a way that all changes occurring in the direct process are exactly repeated in the opposite order and inverse sense and no changes are left in any of the bodies taking part in the process or in the surroundings</a:t>
            </a:r>
          </a:p>
          <a:p>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1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slide(fromBottom)">
                                      <p:cBhvr>
                                        <p:cTn id="12" dur="3000"/>
                                        <p:tgtEl>
                                          <p:spTgt spid="3">
                                            <p:bg/>
                                          </p:spTgt>
                                        </p:tgtEl>
                                      </p:cBhvr>
                                    </p:animEffect>
                                  </p:childTnLst>
                                </p:cTn>
                              </p:par>
                            </p:childTnLst>
                          </p:cTn>
                        </p:par>
                        <p:par>
                          <p:cTn id="13" fill="hold">
                            <p:stCondLst>
                              <p:cond delay="6000"/>
                            </p:stCondLst>
                            <p:childTnLst>
                              <p:par>
                                <p:cTn id="14" presetID="1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lide(fromBottom)">
                                      <p:cBhvr>
                                        <p:cTn id="16" dur="3000"/>
                                        <p:tgtEl>
                                          <p:spTgt spid="3">
                                            <p:txEl>
                                              <p:pRg st="0" end="0"/>
                                            </p:txEl>
                                          </p:spTgt>
                                        </p:tgtEl>
                                      </p:cBhvr>
                                    </p:animEffect>
                                  </p:childTnLst>
                                </p:cTn>
                              </p:par>
                            </p:childTnLst>
                          </p:cTn>
                        </p:par>
                        <p:par>
                          <p:cTn id="17" fill="hold">
                            <p:stCondLst>
                              <p:cond delay="9000"/>
                            </p:stCondLst>
                            <p:childTnLst>
                              <p:par>
                                <p:cTn id="18" presetID="12" presetClass="entr" presetSubtype="4"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slide(fromBottom)">
                                      <p:cBhvr>
                                        <p:cTn id="20"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solidFill>
            <a:schemeClr val="tx2">
              <a:lumMod val="40000"/>
              <a:lumOff val="60000"/>
            </a:schemeClr>
          </a:solidFill>
        </p:spPr>
        <p:txBody>
          <a:bodyPr>
            <a:normAutofit/>
          </a:bodyPr>
          <a:lstStyle/>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The </a:t>
            </a:r>
            <a:r>
              <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Carnot Cycle.</a:t>
            </a:r>
          </a:p>
        </p:txBody>
      </p:sp>
      <p:sp>
        <p:nvSpPr>
          <p:cNvPr id="423939" name="Rectangle 3"/>
          <p:cNvSpPr>
            <a:spLocks noGrp="1" noChangeArrowheads="1"/>
          </p:cNvSpPr>
          <p:nvPr>
            <p:ph type="body" sz="half" idx="1"/>
          </p:nvPr>
        </p:nvSpPr>
        <p:spPr>
          <a:xfrm>
            <a:off x="685800" y="1371600"/>
            <a:ext cx="3962400" cy="4648200"/>
          </a:xfrm>
          <a:solidFill>
            <a:schemeClr val="accent4">
              <a:lumMod val="60000"/>
              <a:lumOff val="40000"/>
            </a:schemeClr>
          </a:solidFill>
        </p:spPr>
        <p:txBody>
          <a:bodyPr>
            <a:normAutofit/>
          </a:bodyPr>
          <a:lstStyle/>
          <a:p>
            <a:r>
              <a:rPr lang="en-US" sz="2000" dirty="0">
                <a:ln>
                  <a:solidFill>
                    <a:schemeClr val="accent3">
                      <a:lumMod val="75000"/>
                    </a:schemeClr>
                  </a:solidFill>
                </a:ln>
              </a:rPr>
              <a:t>The Carnot cycle is an example of a reversible process, which is a process that can be done in reverse.</a:t>
            </a:r>
          </a:p>
          <a:p>
            <a:endParaRPr lang="en-US" sz="2000" dirty="0">
              <a:ln>
                <a:solidFill>
                  <a:schemeClr val="accent3">
                    <a:lumMod val="75000"/>
                  </a:schemeClr>
                </a:solidFill>
              </a:ln>
            </a:endParaRPr>
          </a:p>
          <a:p>
            <a:r>
              <a:rPr lang="en-US" sz="2000" dirty="0">
                <a:ln>
                  <a:solidFill>
                    <a:schemeClr val="accent3">
                      <a:lumMod val="75000"/>
                    </a:schemeClr>
                  </a:solidFill>
                </a:ln>
              </a:rPr>
              <a:t>A reversible process requires that any changes are made infinitely slowly.</a:t>
            </a:r>
          </a:p>
          <a:p>
            <a:endParaRPr lang="en-US" sz="2000" dirty="0">
              <a:ln>
                <a:solidFill>
                  <a:schemeClr val="accent3">
                    <a:lumMod val="75000"/>
                  </a:schemeClr>
                </a:solidFill>
              </a:ln>
            </a:endParaRPr>
          </a:p>
          <a:p>
            <a:r>
              <a:rPr lang="en-US" sz="2000" dirty="0">
                <a:ln>
                  <a:solidFill>
                    <a:schemeClr val="accent3">
                      <a:lumMod val="75000"/>
                    </a:schemeClr>
                  </a:solidFill>
                </a:ln>
              </a:rPr>
              <a:t>Real processes are not reversible due to for example friction , turbulence in the gas, etc.</a:t>
            </a:r>
          </a:p>
        </p:txBody>
      </p:sp>
      <p:pic>
        <p:nvPicPr>
          <p:cNvPr id="423941" name="Picture 5"/>
          <p:cNvPicPr>
            <a:picLocks noGrp="1" noChangeAspect="1" noChangeArrowheads="1"/>
          </p:cNvPicPr>
          <p:nvPr>
            <p:ph sz="half" idx="2"/>
          </p:nvPr>
        </p:nvPicPr>
        <p:blipFill>
          <a:blip r:embed="rId3"/>
          <a:srcRect/>
          <a:stretch>
            <a:fillRect/>
          </a:stretch>
        </p:blipFill>
        <p:spPr>
          <a:xfrm>
            <a:off x="4648200" y="1371600"/>
            <a:ext cx="3810000" cy="4648200"/>
          </a:xfrm>
          <a:ln>
            <a:solidFill>
              <a:schemeClr val="accent3">
                <a:lumMod val="75000"/>
              </a:schemeClr>
            </a:solidFill>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23938"/>
                                        </p:tgtEl>
                                        <p:attrNameLst>
                                          <p:attrName>style.visibility</p:attrName>
                                        </p:attrNameLst>
                                      </p:cBhvr>
                                      <p:to>
                                        <p:strVal val="visible"/>
                                      </p:to>
                                    </p:set>
                                    <p:anim calcmode="lin" valueType="num">
                                      <p:cBhvr>
                                        <p:cTn id="7" dur="3000" fill="hold"/>
                                        <p:tgtEl>
                                          <p:spTgt spid="423938"/>
                                        </p:tgtEl>
                                        <p:attrNameLst>
                                          <p:attrName>ppt_w</p:attrName>
                                        </p:attrNameLst>
                                      </p:cBhvr>
                                      <p:tavLst>
                                        <p:tav tm="0">
                                          <p:val>
                                            <p:fltVal val="0"/>
                                          </p:val>
                                        </p:tav>
                                        <p:tav tm="100000">
                                          <p:val>
                                            <p:strVal val="#ppt_w"/>
                                          </p:val>
                                        </p:tav>
                                      </p:tavLst>
                                    </p:anim>
                                    <p:anim calcmode="lin" valueType="num">
                                      <p:cBhvr>
                                        <p:cTn id="8" dur="3000" fill="hold"/>
                                        <p:tgtEl>
                                          <p:spTgt spid="423938"/>
                                        </p:tgtEl>
                                        <p:attrNameLst>
                                          <p:attrName>ppt_h</p:attrName>
                                        </p:attrNameLst>
                                      </p:cBhvr>
                                      <p:tavLst>
                                        <p:tav tm="0">
                                          <p:val>
                                            <p:fltVal val="0"/>
                                          </p:val>
                                        </p:tav>
                                        <p:tav tm="100000">
                                          <p:val>
                                            <p:strVal val="#ppt_h"/>
                                          </p:val>
                                        </p:tav>
                                      </p:tavLst>
                                    </p:anim>
                                    <p:animEffect transition="in" filter="fade">
                                      <p:cBhvr>
                                        <p:cTn id="9" dur="3000"/>
                                        <p:tgtEl>
                                          <p:spTgt spid="423938"/>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423939">
                                            <p:bg/>
                                          </p:spTgt>
                                        </p:tgtEl>
                                        <p:attrNameLst>
                                          <p:attrName>style.visibility</p:attrName>
                                        </p:attrNameLst>
                                      </p:cBhvr>
                                      <p:to>
                                        <p:strVal val="visible"/>
                                      </p:to>
                                    </p:set>
                                    <p:anim calcmode="lin" valueType="num">
                                      <p:cBhvr additive="base">
                                        <p:cTn id="14" dur="5000" fill="hold"/>
                                        <p:tgtEl>
                                          <p:spTgt spid="423939">
                                            <p:bg/>
                                          </p:spTgt>
                                        </p:tgtEl>
                                        <p:attrNameLst>
                                          <p:attrName>ppt_x</p:attrName>
                                        </p:attrNameLst>
                                      </p:cBhvr>
                                      <p:tavLst>
                                        <p:tav tm="0">
                                          <p:val>
                                            <p:strVal val="#ppt_x"/>
                                          </p:val>
                                        </p:tav>
                                        <p:tav tm="100000">
                                          <p:val>
                                            <p:strVal val="#ppt_x"/>
                                          </p:val>
                                        </p:tav>
                                      </p:tavLst>
                                    </p:anim>
                                    <p:anim calcmode="lin" valueType="num">
                                      <p:cBhvr additive="base">
                                        <p:cTn id="15" dur="5000" fill="hold"/>
                                        <p:tgtEl>
                                          <p:spTgt spid="423939">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423939">
                                            <p:txEl>
                                              <p:pRg st="0" end="0"/>
                                            </p:txEl>
                                          </p:spTgt>
                                        </p:tgtEl>
                                        <p:attrNameLst>
                                          <p:attrName>style.visibility</p:attrName>
                                        </p:attrNameLst>
                                      </p:cBhvr>
                                      <p:to>
                                        <p:strVal val="visible"/>
                                      </p:to>
                                    </p:set>
                                    <p:anim calcmode="lin" valueType="num">
                                      <p:cBhvr additive="base">
                                        <p:cTn id="20" dur="5000" fill="hold"/>
                                        <p:tgtEl>
                                          <p:spTgt spid="423939">
                                            <p:txEl>
                                              <p:pRg st="0" end="0"/>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423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423939">
                                            <p:txEl>
                                              <p:pRg st="2" end="2"/>
                                            </p:txEl>
                                          </p:spTgt>
                                        </p:tgtEl>
                                        <p:attrNameLst>
                                          <p:attrName>style.visibility</p:attrName>
                                        </p:attrNameLst>
                                      </p:cBhvr>
                                      <p:to>
                                        <p:strVal val="visible"/>
                                      </p:to>
                                    </p:set>
                                    <p:anim calcmode="lin" valueType="num">
                                      <p:cBhvr additive="base">
                                        <p:cTn id="26" dur="5000" fill="hold"/>
                                        <p:tgtEl>
                                          <p:spTgt spid="423939">
                                            <p:txEl>
                                              <p:pRg st="2" end="2"/>
                                            </p:txEl>
                                          </p:spTgt>
                                        </p:tgtEl>
                                        <p:attrNameLst>
                                          <p:attrName>ppt_x</p:attrName>
                                        </p:attrNameLst>
                                      </p:cBhvr>
                                      <p:tavLst>
                                        <p:tav tm="0">
                                          <p:val>
                                            <p:strVal val="#ppt_x"/>
                                          </p:val>
                                        </p:tav>
                                        <p:tav tm="100000">
                                          <p:val>
                                            <p:strVal val="#ppt_x"/>
                                          </p:val>
                                        </p:tav>
                                      </p:tavLst>
                                    </p:anim>
                                    <p:anim calcmode="lin" valueType="num">
                                      <p:cBhvr additive="base">
                                        <p:cTn id="27" dur="5000" fill="hold"/>
                                        <p:tgtEl>
                                          <p:spTgt spid="423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423939">
                                            <p:txEl>
                                              <p:pRg st="4" end="4"/>
                                            </p:txEl>
                                          </p:spTgt>
                                        </p:tgtEl>
                                        <p:attrNameLst>
                                          <p:attrName>style.visibility</p:attrName>
                                        </p:attrNameLst>
                                      </p:cBhvr>
                                      <p:to>
                                        <p:strVal val="visible"/>
                                      </p:to>
                                    </p:set>
                                    <p:anim calcmode="lin" valueType="num">
                                      <p:cBhvr additive="base">
                                        <p:cTn id="32" dur="5000" fill="hold"/>
                                        <p:tgtEl>
                                          <p:spTgt spid="423939">
                                            <p:txEl>
                                              <p:pRg st="4" end="4"/>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423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nodeType="clickEffect">
                                  <p:stCondLst>
                                    <p:cond delay="0"/>
                                  </p:stCondLst>
                                  <p:childTnLst>
                                    <p:set>
                                      <p:cBhvr>
                                        <p:cTn id="37" dur="1" fill="hold">
                                          <p:stCondLst>
                                            <p:cond delay="0"/>
                                          </p:stCondLst>
                                        </p:cTn>
                                        <p:tgtEl>
                                          <p:spTgt spid="423941"/>
                                        </p:tgtEl>
                                        <p:attrNameLst>
                                          <p:attrName>style.visibility</p:attrName>
                                        </p:attrNameLst>
                                      </p:cBhvr>
                                      <p:to>
                                        <p:strVal val="visible"/>
                                      </p:to>
                                    </p:set>
                                    <p:anim calcmode="lin" valueType="num">
                                      <p:cBhvr additive="base">
                                        <p:cTn id="38" dur="5000" fill="hold"/>
                                        <p:tgtEl>
                                          <p:spTgt spid="423941"/>
                                        </p:tgtEl>
                                        <p:attrNameLst>
                                          <p:attrName>ppt_x</p:attrName>
                                        </p:attrNameLst>
                                      </p:cBhvr>
                                      <p:tavLst>
                                        <p:tav tm="0">
                                          <p:val>
                                            <p:strVal val="#ppt_x"/>
                                          </p:val>
                                        </p:tav>
                                        <p:tav tm="100000">
                                          <p:val>
                                            <p:strVal val="#ppt_x"/>
                                          </p:val>
                                        </p:tav>
                                      </p:tavLst>
                                    </p:anim>
                                    <p:anim calcmode="lin" valueType="num">
                                      <p:cBhvr additive="base">
                                        <p:cTn id="39" dur="5000" fill="hold"/>
                                        <p:tgtEl>
                                          <p:spTgt spid="4239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38" grpId="0" animBg="1"/>
      <p:bldP spid="423939"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body" idx="1"/>
          </p:nvPr>
        </p:nvSpPr>
        <p:spPr>
          <a:xfrm>
            <a:off x="381000" y="698500"/>
            <a:ext cx="8229600" cy="5626100"/>
          </a:xfrm>
          <a:solidFill>
            <a:schemeClr val="accent1"/>
          </a:solidFill>
        </p:spPr>
        <p:txBody>
          <a:bodyPr>
            <a:normAutofit/>
          </a:bodyPr>
          <a:lstStyle/>
          <a:p>
            <a:pPr marL="457200" indent="-457200">
              <a:lnSpc>
                <a:spcPct val="150000"/>
              </a:lnSpc>
              <a:buClrTx/>
            </a:pPr>
            <a:r>
              <a:rPr lang="en-US" sz="2800" dirty="0" smtClean="0">
                <a:solidFill>
                  <a:schemeClr val="tx1"/>
                </a:solidFill>
                <a:latin typeface="Constantia" pitchFamily="18" charset="0"/>
              </a:rPr>
              <a:t>Irreversible process is one which is not reversible.</a:t>
            </a:r>
            <a:endParaRPr lang="en-US" sz="2800" dirty="0">
              <a:solidFill>
                <a:schemeClr val="tx1"/>
              </a:solidFill>
              <a:latin typeface="Constantia" pitchFamily="18" charset="0"/>
            </a:endParaRPr>
          </a:p>
          <a:p>
            <a:pPr marL="457200" indent="-457200">
              <a:lnSpc>
                <a:spcPct val="150000"/>
              </a:lnSpc>
              <a:buClrTx/>
            </a:pPr>
            <a:r>
              <a:rPr lang="en-US" sz="2800" dirty="0">
                <a:solidFill>
                  <a:schemeClr val="tx1"/>
                </a:solidFill>
                <a:latin typeface="Constantia" pitchFamily="18" charset="0"/>
              </a:rPr>
              <a:t>Work done by/on a gas</a:t>
            </a:r>
          </a:p>
          <a:p>
            <a:pPr marL="457200" indent="-457200">
              <a:lnSpc>
                <a:spcPct val="200000"/>
              </a:lnSpc>
              <a:buClrTx/>
              <a:buFont typeface="Times" pitchFamily="-64" charset="0"/>
              <a:buNone/>
            </a:pPr>
            <a:r>
              <a:rPr lang="en-US" dirty="0">
                <a:solidFill>
                  <a:schemeClr val="tx1"/>
                </a:solidFill>
              </a:rPr>
              <a:t> </a:t>
            </a:r>
            <a:endParaRPr lang="en-US" b="0" i="1" dirty="0">
              <a:solidFill>
                <a:srgbClr val="028017"/>
              </a:solidFill>
              <a:latin typeface="Symbol" pitchFamily="-64" charset="2"/>
              <a:sym typeface="Symbol" pitchFamily="-64" charset="2"/>
            </a:endParaRPr>
          </a:p>
        </p:txBody>
      </p:sp>
      <p:sp>
        <p:nvSpPr>
          <p:cNvPr id="931843" name="Rectangle 3"/>
          <p:cNvSpPr>
            <a:spLocks noGrp="1" noChangeArrowheads="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931844" name="FlagCount" hidden="1">
            <a:hlinkClick r:id=""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p:spPr>
        <p:txBody>
          <a:bodyPr wrap="none" anchor="ctr"/>
          <a:lstStyle/>
          <a:p>
            <a:pPr algn="ctr"/>
            <a:endParaRPr lang="en-US">
              <a:solidFill>
                <a:schemeClr val="bg1"/>
              </a:solidFill>
              <a:latin typeface="Tahoma" pitchFamily="1" charset="0"/>
            </a:endParaRPr>
          </a:p>
        </p:txBody>
      </p:sp>
      <p:graphicFrame>
        <p:nvGraphicFramePr>
          <p:cNvPr id="931849" name="Object 9"/>
          <p:cNvGraphicFramePr>
            <a:graphicFrameLocks noChangeAspect="1"/>
          </p:cNvGraphicFramePr>
          <p:nvPr/>
        </p:nvGraphicFramePr>
        <p:xfrm>
          <a:off x="990600" y="2133600"/>
          <a:ext cx="4657725" cy="555625"/>
        </p:xfrm>
        <a:graphic>
          <a:graphicData uri="http://schemas.openxmlformats.org/presentationml/2006/ole">
            <p:oleObj spid="_x0000_s1027" name="Equation" r:id="rId4" imgW="1701800" imgH="203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931842">
                                            <p:txEl>
                                              <p:pRg st="0" end="0"/>
                                            </p:txEl>
                                          </p:spTgt>
                                        </p:tgtEl>
                                        <p:attrNameLst>
                                          <p:attrName>style.visibility</p:attrName>
                                        </p:attrNameLst>
                                      </p:cBhvr>
                                      <p:to>
                                        <p:strVal val="visible"/>
                                      </p:to>
                                    </p:set>
                                    <p:animEffect transition="in" filter="circle(in)">
                                      <p:cBhvr>
                                        <p:cTn id="7" dur="2000"/>
                                        <p:tgtEl>
                                          <p:spTgt spid="931842">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931842">
                                            <p:txEl>
                                              <p:pRg st="1" end="1"/>
                                            </p:txEl>
                                          </p:spTgt>
                                        </p:tgtEl>
                                        <p:attrNameLst>
                                          <p:attrName>style.visibility</p:attrName>
                                        </p:attrNameLst>
                                      </p:cBhvr>
                                      <p:to>
                                        <p:strVal val="visible"/>
                                      </p:to>
                                    </p:set>
                                    <p:animEffect transition="in" filter="barn(inHorizontal)">
                                      <p:cBhvr>
                                        <p:cTn id="10" dur="2000"/>
                                        <p:tgtEl>
                                          <p:spTgt spid="931842">
                                            <p:txEl>
                                              <p:pRg st="1" end="1"/>
                                            </p:txEl>
                                          </p:spTgt>
                                        </p:tgtEl>
                                      </p:cBhvr>
                                    </p:animEffect>
                                  </p:childTnLst>
                                </p:cTn>
                              </p:par>
                            </p:childTnLst>
                          </p:cTn>
                        </p:par>
                        <p:par>
                          <p:cTn id="11" fill="hold">
                            <p:stCondLst>
                              <p:cond delay="2000"/>
                            </p:stCondLst>
                            <p:childTnLst>
                              <p:par>
                                <p:cTn id="12" presetID="6" presetClass="entr" presetSubtype="16" fill="hold" nodeType="afterEffect">
                                  <p:stCondLst>
                                    <p:cond delay="0"/>
                                  </p:stCondLst>
                                  <p:childTnLst>
                                    <p:set>
                                      <p:cBhvr>
                                        <p:cTn id="13" dur="1" fill="hold">
                                          <p:stCondLst>
                                            <p:cond delay="0"/>
                                          </p:stCondLst>
                                        </p:cTn>
                                        <p:tgtEl>
                                          <p:spTgt spid="931849"/>
                                        </p:tgtEl>
                                        <p:attrNameLst>
                                          <p:attrName>style.visibility</p:attrName>
                                        </p:attrNameLst>
                                      </p:cBhvr>
                                      <p:to>
                                        <p:strVal val="visible"/>
                                      </p:to>
                                    </p:set>
                                    <p:animEffect transition="in" filter="circle(in)">
                                      <p:cBhvr>
                                        <p:cTn id="14" dur="2000"/>
                                        <p:tgtEl>
                                          <p:spTgt spid="931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5">
              <a:lumMod val="60000"/>
              <a:lumOff val="40000"/>
            </a:schemeClr>
          </a:solidFill>
        </p:spPr>
        <p:txBody>
          <a:bodyPr/>
          <a:lstStyle/>
          <a:p>
            <a:r>
              <a:rPr lang="en-US" dirty="0" smtClean="0"/>
              <a:t>Block diagram of </a:t>
            </a:r>
            <a:r>
              <a:rPr lang="en-US" dirty="0" err="1" smtClean="0"/>
              <a:t>Carnots</a:t>
            </a:r>
            <a:r>
              <a:rPr lang="en-US" dirty="0" smtClean="0"/>
              <a:t> Engine</a:t>
            </a:r>
            <a:endParaRPr lang="en-IN" dirty="0"/>
          </a:p>
        </p:txBody>
      </p:sp>
      <p:pic>
        <p:nvPicPr>
          <p:cNvPr id="19459" name="Picture 3" descr="C:\Users\my\Desktop\New folder\carnot-engine-8-638.jpg"/>
          <p:cNvPicPr>
            <a:picLocks noGrp="1" noChangeAspect="1" noChangeArrowheads="1"/>
          </p:cNvPicPr>
          <p:nvPr>
            <p:ph idx="1"/>
          </p:nvPr>
        </p:nvPicPr>
        <p:blipFill>
          <a:blip r:embed="rId2"/>
          <a:srcRect/>
          <a:stretch>
            <a:fillRect/>
          </a:stretch>
        </p:blipFill>
        <p:spPr bwMode="auto">
          <a:xfrm>
            <a:off x="457200" y="1447800"/>
            <a:ext cx="8229600" cy="5105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9459"/>
                                        </p:tgtEl>
                                        <p:attrNameLst>
                                          <p:attrName>style.visibility</p:attrName>
                                        </p:attrNameLst>
                                      </p:cBhvr>
                                      <p:to>
                                        <p:strVal val="visible"/>
                                      </p:to>
                                    </p:set>
                                    <p:animEffect transition="in" filter="fade">
                                      <p:cBhvr>
                                        <p:cTn id="11" dur="3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4">
              <a:lumMod val="60000"/>
              <a:lumOff val="40000"/>
            </a:schemeClr>
          </a:solidFill>
        </p:spPr>
        <p:txBody>
          <a:bodyPr>
            <a:normAutofit fontScale="90000"/>
          </a:bodyPr>
          <a:lstStyle/>
          <a:p>
            <a:r>
              <a:rPr lang="en-US" u="sng" dirty="0" smtClean="0">
                <a:latin typeface="Constantia" pitchFamily="18" charset="0"/>
              </a:rPr>
              <a:t>Theory</a:t>
            </a:r>
            <a:endParaRPr lang="en-IN" u="sng" dirty="0">
              <a:latin typeface="Constantia" pitchFamily="18" charset="0"/>
            </a:endParaRPr>
          </a:p>
        </p:txBody>
      </p:sp>
      <p:sp>
        <p:nvSpPr>
          <p:cNvPr id="3" name="Content Placeholder 2"/>
          <p:cNvSpPr>
            <a:spLocks noGrp="1"/>
          </p:cNvSpPr>
          <p:nvPr>
            <p:ph idx="1"/>
          </p:nvPr>
        </p:nvSpPr>
        <p:spPr>
          <a:xfrm>
            <a:off x="457200" y="1143000"/>
            <a:ext cx="8229600" cy="5181600"/>
          </a:xfrm>
          <a:solidFill>
            <a:schemeClr val="accent4"/>
          </a:solidFill>
        </p:spPr>
        <p:txBody>
          <a:bodyPr>
            <a:normAutofit fontScale="92500" lnSpcReduction="10000"/>
          </a:bodyPr>
          <a:lstStyle/>
          <a:p>
            <a:r>
              <a:rPr lang="en-US" sz="2600" dirty="0" err="1" smtClean="0">
                <a:latin typeface="Constantia" pitchFamily="18" charset="0"/>
              </a:rPr>
              <a:t>Carnots</a:t>
            </a:r>
            <a:r>
              <a:rPr lang="en-US" sz="2600" dirty="0" smtClean="0">
                <a:latin typeface="Constantia" pitchFamily="18" charset="0"/>
              </a:rPr>
              <a:t> engine consists the following 4 parts</a:t>
            </a:r>
          </a:p>
          <a:p>
            <a:pPr>
              <a:lnSpc>
                <a:spcPct val="150000"/>
              </a:lnSpc>
            </a:pPr>
            <a:r>
              <a:rPr lang="en-US" sz="2600" dirty="0" err="1" smtClean="0">
                <a:latin typeface="Constantia" pitchFamily="18" charset="0"/>
              </a:rPr>
              <a:t>i</a:t>
            </a:r>
            <a:r>
              <a:rPr lang="en-US" sz="2600" dirty="0" smtClean="0">
                <a:latin typeface="Constantia" pitchFamily="18" charset="0"/>
              </a:rPr>
              <a:t>) </a:t>
            </a:r>
            <a:r>
              <a:rPr lang="en-US" sz="2400" dirty="0" smtClean="0">
                <a:solidFill>
                  <a:srgbClr val="FF0000"/>
                </a:solidFill>
                <a:latin typeface="Constantia" pitchFamily="18" charset="0"/>
              </a:rPr>
              <a:t>The working substance: </a:t>
            </a:r>
            <a:r>
              <a:rPr lang="en-US" sz="2400" dirty="0" smtClean="0">
                <a:latin typeface="Constantia" pitchFamily="18" charset="0"/>
              </a:rPr>
              <a:t>It is an Ideal gas enclosed in cylinder piston arrangement with perfectly non conducting walls and perfectly conducting base</a:t>
            </a:r>
            <a:r>
              <a:rPr lang="en-US" sz="1000" dirty="0" smtClean="0">
                <a:latin typeface="Constantia" pitchFamily="18" charset="0"/>
              </a:rPr>
              <a:t>  </a:t>
            </a:r>
          </a:p>
          <a:p>
            <a:pPr>
              <a:lnSpc>
                <a:spcPct val="150000"/>
              </a:lnSpc>
            </a:pPr>
            <a:r>
              <a:rPr lang="en-US" sz="2600" dirty="0" smtClean="0">
                <a:latin typeface="Constantia" pitchFamily="18" charset="0"/>
              </a:rPr>
              <a:t>ii) </a:t>
            </a:r>
            <a:r>
              <a:rPr lang="en-US" sz="2400" dirty="0" smtClean="0">
                <a:solidFill>
                  <a:srgbClr val="FF0000"/>
                </a:solidFill>
                <a:latin typeface="Constantia" pitchFamily="18" charset="0"/>
              </a:rPr>
              <a:t>The Source: </a:t>
            </a:r>
            <a:r>
              <a:rPr lang="en-US" sz="2400" dirty="0" smtClean="0">
                <a:latin typeface="Constantia" pitchFamily="18" charset="0"/>
              </a:rPr>
              <a:t>A hot body of high thermal capacity maintained at a high temperature T1 K serves as Source.</a:t>
            </a:r>
          </a:p>
          <a:p>
            <a:pPr>
              <a:lnSpc>
                <a:spcPct val="150000"/>
              </a:lnSpc>
            </a:pPr>
            <a:r>
              <a:rPr lang="en-US" sz="2600" dirty="0" smtClean="0">
                <a:latin typeface="Constantia" pitchFamily="18" charset="0"/>
              </a:rPr>
              <a:t>iii) </a:t>
            </a:r>
            <a:r>
              <a:rPr lang="en-US" sz="2400" dirty="0" smtClean="0">
                <a:solidFill>
                  <a:srgbClr val="FF0000"/>
                </a:solidFill>
                <a:latin typeface="Constantia" pitchFamily="18" charset="0"/>
              </a:rPr>
              <a:t>The Sink: </a:t>
            </a:r>
            <a:r>
              <a:rPr lang="en-US" sz="2400" dirty="0" smtClean="0">
                <a:latin typeface="Constantia" pitchFamily="18" charset="0"/>
              </a:rPr>
              <a:t>A cold body maintained at a lower temperature at T2 K serves as sink</a:t>
            </a:r>
          </a:p>
          <a:p>
            <a:pPr>
              <a:lnSpc>
                <a:spcPct val="150000"/>
              </a:lnSpc>
            </a:pPr>
            <a:r>
              <a:rPr lang="en-US" sz="2600" dirty="0" smtClean="0">
                <a:latin typeface="Constantia" pitchFamily="18" charset="0"/>
              </a:rPr>
              <a:t>iv) </a:t>
            </a:r>
            <a:r>
              <a:rPr lang="en-US" sz="2400" dirty="0" smtClean="0">
                <a:solidFill>
                  <a:srgbClr val="FF0000"/>
                </a:solidFill>
                <a:latin typeface="Constantia" pitchFamily="18" charset="0"/>
              </a:rPr>
              <a:t>Insulating Stand: </a:t>
            </a:r>
            <a:r>
              <a:rPr lang="en-US" sz="2400" dirty="0" smtClean="0">
                <a:latin typeface="Constantia" pitchFamily="18" charset="0"/>
              </a:rPr>
              <a:t>To make the whole system perfectly non conducting stand is put on the base of the cylinder.</a:t>
            </a:r>
            <a:endParaRPr lang="en-IN" sz="2400"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3000" tmFilter="0, 0; .2, .5; .8, .5; 1, 0"/>
                                        <p:tgtEl>
                                          <p:spTgt spid="2"/>
                                        </p:tgtEl>
                                      </p:cBhvr>
                                    </p:animEffect>
                                    <p:animScale>
                                      <p:cBhvr>
                                        <p:cTn id="7" dur="1500" autoRev="1" fill="hold"/>
                                        <p:tgtEl>
                                          <p:spTgt spid="2"/>
                                        </p:tgtEl>
                                      </p:cBhvr>
                                      <p:by x="105000" y="105000"/>
                                    </p:animScale>
                                  </p:childTnLst>
                                </p:cTn>
                              </p:par>
                            </p:childTnLst>
                          </p:cTn>
                        </p:par>
                        <p:par>
                          <p:cTn id="8" fill="hold">
                            <p:stCondLst>
                              <p:cond delay="3000"/>
                            </p:stCondLst>
                            <p:childTnLst>
                              <p:par>
                                <p:cTn id="9" presetID="53"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3000"/>
                                        <p:tgtEl>
                                          <p:spTgt spid="3">
                                            <p:txEl>
                                              <p:pRg st="0" end="0"/>
                                            </p:txEl>
                                          </p:spTgt>
                                        </p:tgtEl>
                                      </p:cBhvr>
                                    </p:animEffect>
                                  </p:childTnLst>
                                </p:cTn>
                              </p:par>
                              <p:par>
                                <p:cTn id="14" presetID="53"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3000"/>
                                        <p:tgtEl>
                                          <p:spTgt spid="3">
                                            <p:txEl>
                                              <p:pRg st="1" end="1"/>
                                            </p:txEl>
                                          </p:spTgt>
                                        </p:tgtEl>
                                      </p:cBhvr>
                                    </p:animEffect>
                                  </p:childTnLst>
                                </p:cTn>
                              </p:par>
                              <p:par>
                                <p:cTn id="19" presetID="53"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3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3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3000"/>
                                        <p:tgtEl>
                                          <p:spTgt spid="3">
                                            <p:txEl>
                                              <p:pRg st="2" end="2"/>
                                            </p:txEl>
                                          </p:spTgt>
                                        </p:tgtEl>
                                      </p:cBhvr>
                                    </p:animEffect>
                                  </p:childTnLst>
                                </p:cTn>
                              </p:par>
                              <p:par>
                                <p:cTn id="24" presetID="53"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3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3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3000"/>
                                        <p:tgtEl>
                                          <p:spTgt spid="3">
                                            <p:txEl>
                                              <p:pRg st="3" end="3"/>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3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3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a:xfrm>
            <a:off x="457200" y="274638"/>
            <a:ext cx="8229600" cy="868362"/>
          </a:xfrm>
          <a:solidFill>
            <a:schemeClr val="accent1"/>
          </a:solidFill>
        </p:spPr>
        <p:txBody>
          <a:bodyPr>
            <a:normAutofit/>
          </a:bodyPr>
          <a:lstStyle/>
          <a:p>
            <a:r>
              <a:rPr lang="en-US" dirty="0" smtClean="0">
                <a:latin typeface="Algerian" pitchFamily="82" charset="0"/>
              </a:rPr>
              <a:t>The </a:t>
            </a:r>
            <a:r>
              <a:rPr lang="en-US" dirty="0">
                <a:latin typeface="Algerian" pitchFamily="82" charset="0"/>
              </a:rPr>
              <a:t>Carnot Cycle</a:t>
            </a:r>
            <a:r>
              <a:rPr lang="en-US" dirty="0"/>
              <a:t>.</a:t>
            </a:r>
          </a:p>
        </p:txBody>
      </p:sp>
      <p:pic>
        <p:nvPicPr>
          <p:cNvPr id="415748" name="Picture 4"/>
          <p:cNvPicPr>
            <a:picLocks noGrp="1" noChangeAspect="1" noChangeArrowheads="1"/>
          </p:cNvPicPr>
          <p:nvPr>
            <p:ph idx="1"/>
          </p:nvPr>
        </p:nvPicPr>
        <p:blipFill>
          <a:blip r:embed="rId3"/>
          <a:srcRect/>
          <a:stretch>
            <a:fillRect/>
          </a:stretch>
        </p:blipFill>
        <p:spPr>
          <a:xfrm>
            <a:off x="457200" y="1143000"/>
            <a:ext cx="8229600" cy="5105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5746"/>
                                        </p:tgtEl>
                                        <p:attrNameLst>
                                          <p:attrName>style.visibility</p:attrName>
                                        </p:attrNameLst>
                                      </p:cBhvr>
                                      <p:to>
                                        <p:strVal val="visible"/>
                                      </p:to>
                                    </p:set>
                                    <p:animEffect transition="in" filter="dissolve">
                                      <p:cBhvr>
                                        <p:cTn id="7" dur="3000"/>
                                        <p:tgtEl>
                                          <p:spTgt spid="415746"/>
                                        </p:tgtEl>
                                      </p:cBhvr>
                                    </p:animEffect>
                                  </p:childTnLst>
                                </p:cTn>
                              </p:par>
                            </p:childTnLst>
                          </p:cTn>
                        </p:par>
                        <p:par>
                          <p:cTn id="8" fill="hold">
                            <p:stCondLst>
                              <p:cond delay="3000"/>
                            </p:stCondLst>
                            <p:childTnLst>
                              <p:par>
                                <p:cTn id="9" presetID="45" presetClass="entr" presetSubtype="0" fill="hold" nodeType="afterEffect">
                                  <p:stCondLst>
                                    <p:cond delay="0"/>
                                  </p:stCondLst>
                                  <p:iterate type="lt">
                                    <p:tmPct val="10000"/>
                                  </p:iterate>
                                  <p:childTnLst>
                                    <p:set>
                                      <p:cBhvr>
                                        <p:cTn id="10" dur="1" fill="hold">
                                          <p:stCondLst>
                                            <p:cond delay="0"/>
                                          </p:stCondLst>
                                        </p:cTn>
                                        <p:tgtEl>
                                          <p:spTgt spid="415748"/>
                                        </p:tgtEl>
                                        <p:attrNameLst>
                                          <p:attrName>style.visibility</p:attrName>
                                        </p:attrNameLst>
                                      </p:cBhvr>
                                      <p:to>
                                        <p:strVal val="visible"/>
                                      </p:to>
                                    </p:set>
                                    <p:animEffect transition="in" filter="fade">
                                      <p:cBhvr>
                                        <p:cTn id="11" dur="3000"/>
                                        <p:tgtEl>
                                          <p:spTgt spid="415748"/>
                                        </p:tgtEl>
                                      </p:cBhvr>
                                    </p:animEffect>
                                    <p:anim calcmode="lin" valueType="num">
                                      <p:cBhvr>
                                        <p:cTn id="12" dur="3000" fill="hold"/>
                                        <p:tgtEl>
                                          <p:spTgt spid="415748"/>
                                        </p:tgtEl>
                                        <p:attrNameLst>
                                          <p:attrName>ppt_w</p:attrName>
                                        </p:attrNameLst>
                                      </p:cBhvr>
                                      <p:tavLst>
                                        <p:tav tm="0" fmla="#ppt_w*sin(2.5*pi*$)">
                                          <p:val>
                                            <p:fltVal val="0"/>
                                          </p:val>
                                        </p:tav>
                                        <p:tav tm="100000">
                                          <p:val>
                                            <p:fltVal val="1"/>
                                          </p:val>
                                        </p:tav>
                                      </p:tavLst>
                                    </p:anim>
                                    <p:anim calcmode="lin" valueType="num">
                                      <p:cBhvr>
                                        <p:cTn id="13" dur="3000" fill="hold"/>
                                        <p:tgtEl>
                                          <p:spTgt spid="41574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blipFill>
            <a:blip r:embed="rId2"/>
            <a:tile tx="0" ty="0" sx="100000" sy="100000" flip="none" algn="tl"/>
          </a:blipFill>
          <a:ln w="76200">
            <a:solidFill>
              <a:schemeClr val="accent6"/>
            </a:solidFill>
          </a:ln>
        </p:spPr>
        <p:txBody>
          <a:bodyPr anchor="t">
            <a:normAutofit fontScale="90000"/>
          </a:bodyPr>
          <a:lstStyle/>
          <a:p>
            <a:pPr algn="l"/>
            <a:r>
              <a:rPr lang="en-US" sz="2400" dirty="0" smtClean="0">
                <a:latin typeface="Californian FB" pitchFamily="18" charset="0"/>
              </a:rPr>
              <a:t>The working substance is made to undergo a cyclic operation made up of four parts.</a:t>
            </a:r>
            <a:br>
              <a:rPr lang="en-US" sz="2400" dirty="0" smtClean="0">
                <a:latin typeface="Californian FB" pitchFamily="18" charset="0"/>
              </a:rPr>
            </a:br>
            <a:r>
              <a:rPr lang="en-US" sz="2400" dirty="0" err="1" smtClean="0">
                <a:latin typeface="Californian FB" pitchFamily="18" charset="0"/>
              </a:rPr>
              <a:t>i</a:t>
            </a:r>
            <a:r>
              <a:rPr lang="en-US" sz="2400" dirty="0" smtClean="0">
                <a:latin typeface="Californian FB" pitchFamily="18" charset="0"/>
              </a:rPr>
              <a:t>) Isothermal Expansion (</a:t>
            </a:r>
            <a:r>
              <a:rPr lang="en-US" sz="2400" dirty="0" err="1" smtClean="0">
                <a:latin typeface="Californian FB" pitchFamily="18" charset="0"/>
              </a:rPr>
              <a:t>ab</a:t>
            </a:r>
            <a:r>
              <a:rPr lang="en-US" sz="2400" dirty="0" smtClean="0">
                <a:latin typeface="Californian FB" pitchFamily="18" charset="0"/>
              </a:rPr>
              <a:t>): </a:t>
            </a:r>
            <a:br>
              <a:rPr lang="en-US" sz="2400" dirty="0" smtClean="0">
                <a:latin typeface="Californian FB" pitchFamily="18" charset="0"/>
              </a:rPr>
            </a:br>
            <a:r>
              <a:rPr lang="en-US" sz="2400" dirty="0" smtClean="0">
                <a:latin typeface="Californian FB" pitchFamily="18" charset="0"/>
              </a:rPr>
              <a:t>Heat absorbed from the Source be Q</a:t>
            </a:r>
            <a:r>
              <a:rPr lang="en-US" sz="1600" b="1" dirty="0" smtClean="0">
                <a:latin typeface="Californian FB" pitchFamily="18" charset="0"/>
              </a:rPr>
              <a:t>1</a:t>
            </a:r>
            <a:r>
              <a:rPr lang="en-US" sz="2400" b="1" dirty="0" smtClean="0">
                <a:latin typeface="Californian FB" pitchFamily="18" charset="0"/>
              </a:rPr>
              <a:t>, </a:t>
            </a:r>
            <a:r>
              <a:rPr lang="en-US" sz="2400" dirty="0" smtClean="0">
                <a:latin typeface="Californian FB" pitchFamily="18" charset="0"/>
              </a:rPr>
              <a:t>this is equal to the amount of work done W</a:t>
            </a:r>
            <a:r>
              <a:rPr lang="en-US" sz="1800" b="1" dirty="0" smtClean="0">
                <a:latin typeface="Californian FB" pitchFamily="18" charset="0"/>
              </a:rPr>
              <a:t>1</a:t>
            </a:r>
            <a:r>
              <a:rPr lang="en-US" sz="2400" dirty="0" smtClean="0">
                <a:latin typeface="Californian FB" pitchFamily="18" charset="0"/>
              </a:rPr>
              <a:t> by the gas.</a:t>
            </a:r>
            <a:br>
              <a:rPr lang="en-US" sz="2400" dirty="0" smtClean="0">
                <a:latin typeface="Californian FB" pitchFamily="18" charset="0"/>
              </a:rPr>
            </a:br>
            <a:r>
              <a:rPr lang="en-US" sz="2400" dirty="0" smtClean="0">
                <a:latin typeface="Californian FB" pitchFamily="18" charset="0"/>
              </a:rPr>
              <a:t/>
            </a:r>
            <a:br>
              <a:rPr lang="en-US" sz="2400" dirty="0" smtClean="0">
                <a:latin typeface="Californian FB" pitchFamily="18" charset="0"/>
              </a:rPr>
            </a:br>
            <a:r>
              <a:rPr lang="en-US" sz="2400" dirty="0" smtClean="0">
                <a:latin typeface="Californian FB" pitchFamily="18" charset="0"/>
              </a:rPr>
              <a:t>         Q</a:t>
            </a:r>
            <a:r>
              <a:rPr lang="en-US" sz="1800" b="1" dirty="0" smtClean="0">
                <a:latin typeface="Californian FB" pitchFamily="18" charset="0"/>
              </a:rPr>
              <a:t>1</a:t>
            </a:r>
            <a:r>
              <a:rPr lang="en-US" sz="2400" b="1" dirty="0" smtClean="0">
                <a:latin typeface="Californian FB" pitchFamily="18" charset="0"/>
              </a:rPr>
              <a:t> =</a:t>
            </a:r>
            <a:r>
              <a:rPr lang="en-US" sz="2400" dirty="0" smtClean="0">
                <a:latin typeface="Californian FB" pitchFamily="18" charset="0"/>
              </a:rPr>
              <a:t> W</a:t>
            </a:r>
            <a:r>
              <a:rPr lang="en-US" sz="1800" b="1" dirty="0" smtClean="0">
                <a:latin typeface="Californian FB" pitchFamily="18" charset="0"/>
              </a:rPr>
              <a:t>1 </a:t>
            </a:r>
            <a:r>
              <a:rPr lang="en-US" sz="2400" b="1" dirty="0" smtClean="0">
                <a:latin typeface="Californian FB" pitchFamily="18" charset="0"/>
              </a:rPr>
              <a:t>=</a:t>
            </a:r>
            <a:r>
              <a:rPr lang="en-US" sz="2400" dirty="0" smtClean="0">
                <a:latin typeface="Californian FB" pitchFamily="18" charset="0"/>
              </a:rPr>
              <a:t> </a:t>
            </a:r>
            <a:r>
              <a:rPr lang="en-IN" sz="2400" dirty="0" smtClean="0">
                <a:latin typeface="Californian FB" pitchFamily="18" charset="0"/>
              </a:rPr>
              <a:t>∫ </a:t>
            </a:r>
            <a:r>
              <a:rPr lang="en-IN" sz="2400" dirty="0" err="1" smtClean="0">
                <a:latin typeface="Californian FB" pitchFamily="18" charset="0"/>
              </a:rPr>
              <a:t>PdV</a:t>
            </a:r>
            <a:r>
              <a:rPr lang="en-IN" sz="2400" dirty="0" smtClean="0">
                <a:latin typeface="Californian FB" pitchFamily="18" charset="0"/>
              </a:rPr>
              <a:t> = ∫ RT</a:t>
            </a:r>
            <a:r>
              <a:rPr lang="en-IN" sz="1800" dirty="0" smtClean="0">
                <a:latin typeface="Californian FB" pitchFamily="18" charset="0"/>
              </a:rPr>
              <a:t>1</a:t>
            </a:r>
            <a:r>
              <a:rPr lang="en-IN" sz="2400" dirty="0" smtClean="0">
                <a:latin typeface="Californian FB" pitchFamily="18" charset="0"/>
              </a:rPr>
              <a:t> (</a:t>
            </a:r>
            <a:r>
              <a:rPr lang="en-IN" sz="2400" dirty="0" err="1" smtClean="0">
                <a:latin typeface="Californian FB" pitchFamily="18" charset="0"/>
              </a:rPr>
              <a:t>dV</a:t>
            </a:r>
            <a:r>
              <a:rPr lang="en-IN" sz="2400" dirty="0" smtClean="0">
                <a:latin typeface="Californian FB" pitchFamily="18" charset="0"/>
              </a:rPr>
              <a:t>/V) = RT</a:t>
            </a:r>
            <a:r>
              <a:rPr lang="en-IN" sz="1800" dirty="0" smtClean="0">
                <a:latin typeface="Californian FB" pitchFamily="18" charset="0"/>
              </a:rPr>
              <a:t>1</a:t>
            </a:r>
            <a:r>
              <a:rPr lang="en-IN" sz="2400" dirty="0" smtClean="0">
                <a:latin typeface="Californian FB" pitchFamily="18" charset="0"/>
              </a:rPr>
              <a:t> loge (V</a:t>
            </a:r>
            <a:r>
              <a:rPr lang="en-IN" sz="1800" b="1" dirty="0" smtClean="0">
                <a:latin typeface="Californian FB" pitchFamily="18" charset="0"/>
              </a:rPr>
              <a:t>2</a:t>
            </a:r>
            <a:r>
              <a:rPr lang="en-IN" sz="2400" dirty="0" smtClean="0">
                <a:latin typeface="Californian FB" pitchFamily="18" charset="0"/>
              </a:rPr>
              <a:t>/V</a:t>
            </a:r>
            <a:r>
              <a:rPr lang="en-IN" sz="1800" b="1" dirty="0" smtClean="0">
                <a:latin typeface="Californian FB" pitchFamily="18" charset="0"/>
              </a:rPr>
              <a:t>1</a:t>
            </a:r>
            <a:r>
              <a:rPr lang="en-IN" sz="2400" dirty="0" smtClean="0">
                <a:latin typeface="Californian FB" pitchFamily="18" charset="0"/>
              </a:rPr>
              <a:t>) ----- (1)</a:t>
            </a:r>
            <a:br>
              <a:rPr lang="en-IN" sz="2400" dirty="0" smtClean="0">
                <a:latin typeface="Californian FB" pitchFamily="18" charset="0"/>
              </a:rPr>
            </a:br>
            <a:r>
              <a:rPr lang="en-IN" sz="2400" dirty="0" smtClean="0">
                <a:latin typeface="Californian FB" pitchFamily="18" charset="0"/>
              </a:rPr>
              <a:t/>
            </a:r>
            <a:br>
              <a:rPr lang="en-IN" sz="2400" dirty="0" smtClean="0">
                <a:latin typeface="Californian FB" pitchFamily="18" charset="0"/>
              </a:rPr>
            </a:br>
            <a:r>
              <a:rPr lang="en-IN" sz="2400" dirty="0" smtClean="0">
                <a:latin typeface="Californian FB" pitchFamily="18" charset="0"/>
              </a:rPr>
              <a:t>ii) Adiabatic Expansion (</a:t>
            </a:r>
            <a:r>
              <a:rPr lang="en-IN" sz="2400" dirty="0" err="1" smtClean="0">
                <a:latin typeface="Californian FB" pitchFamily="18" charset="0"/>
              </a:rPr>
              <a:t>bc</a:t>
            </a:r>
            <a:r>
              <a:rPr lang="en-IN" sz="2400" dirty="0" smtClean="0">
                <a:latin typeface="Californian FB" pitchFamily="18" charset="0"/>
              </a:rPr>
              <a:t>) : </a:t>
            </a:r>
            <a:br>
              <a:rPr lang="en-IN" sz="2400" dirty="0" smtClean="0">
                <a:latin typeface="Californian FB" pitchFamily="18" charset="0"/>
              </a:rPr>
            </a:br>
            <a:r>
              <a:rPr lang="en-IN" sz="2400" dirty="0" smtClean="0">
                <a:latin typeface="Californian FB" pitchFamily="18" charset="0"/>
              </a:rPr>
              <a:t>	In this case the work is done at the cost of internal energy. This work W</a:t>
            </a:r>
            <a:r>
              <a:rPr lang="en-IN" sz="1800" b="1" dirty="0" smtClean="0">
                <a:latin typeface="Californian FB" pitchFamily="18" charset="0"/>
              </a:rPr>
              <a:t>2</a:t>
            </a:r>
            <a:r>
              <a:rPr lang="en-IN" sz="2400" dirty="0" smtClean="0">
                <a:latin typeface="Californian FB" pitchFamily="18" charset="0"/>
              </a:rPr>
              <a:t> is given by</a:t>
            </a:r>
            <a:br>
              <a:rPr lang="en-IN" sz="2400" dirty="0" smtClean="0">
                <a:latin typeface="Californian FB" pitchFamily="18" charset="0"/>
              </a:rPr>
            </a:br>
            <a:r>
              <a:rPr lang="en-IN" sz="2400" dirty="0" smtClean="0">
                <a:latin typeface="Californian FB" pitchFamily="18" charset="0"/>
              </a:rPr>
              <a:t>	W</a:t>
            </a:r>
            <a:r>
              <a:rPr lang="en-IN" sz="1800" dirty="0" smtClean="0">
                <a:latin typeface="Californian FB" pitchFamily="18" charset="0"/>
              </a:rPr>
              <a:t>2 </a:t>
            </a:r>
            <a:r>
              <a:rPr lang="en-IN" sz="2400" dirty="0" smtClean="0">
                <a:latin typeface="Californian FB" pitchFamily="18" charset="0"/>
              </a:rPr>
              <a:t>= ∫ </a:t>
            </a:r>
            <a:r>
              <a:rPr lang="en-IN" sz="2400" dirty="0" err="1" smtClean="0">
                <a:latin typeface="Californian FB" pitchFamily="18" charset="0"/>
              </a:rPr>
              <a:t>PdV</a:t>
            </a:r>
            <a:r>
              <a:rPr lang="en-IN" sz="2400" dirty="0" smtClean="0">
                <a:latin typeface="Californian FB" pitchFamily="18" charset="0"/>
              </a:rPr>
              <a:t> = ∫ K (</a:t>
            </a:r>
            <a:r>
              <a:rPr lang="en-IN" sz="2400" dirty="0" err="1" smtClean="0">
                <a:latin typeface="Californian FB" pitchFamily="18" charset="0"/>
              </a:rPr>
              <a:t>dV</a:t>
            </a:r>
            <a:r>
              <a:rPr lang="en-IN" sz="2400" dirty="0" smtClean="0">
                <a:latin typeface="Californian FB" pitchFamily="18" charset="0"/>
              </a:rPr>
              <a:t>/V  )</a:t>
            </a:r>
            <a:br>
              <a:rPr lang="en-IN" sz="2400" dirty="0" smtClean="0">
                <a:latin typeface="Californian FB" pitchFamily="18" charset="0"/>
              </a:rPr>
            </a:br>
            <a:r>
              <a:rPr lang="en-IN" sz="2400" dirty="0" smtClean="0">
                <a:latin typeface="Californian FB" pitchFamily="18" charset="0"/>
              </a:rPr>
              <a:t/>
            </a:r>
            <a:br>
              <a:rPr lang="en-IN" sz="2400" dirty="0" smtClean="0">
                <a:latin typeface="Californian FB" pitchFamily="18" charset="0"/>
              </a:rPr>
            </a:br>
            <a:r>
              <a:rPr lang="en-IN" sz="2400" dirty="0" smtClean="0">
                <a:latin typeface="Californian FB" pitchFamily="18" charset="0"/>
              </a:rPr>
              <a:t>	 W</a:t>
            </a:r>
            <a:r>
              <a:rPr lang="en-IN" sz="1800" dirty="0" smtClean="0">
                <a:latin typeface="Californian FB" pitchFamily="18" charset="0"/>
              </a:rPr>
              <a:t>2 </a:t>
            </a:r>
            <a:r>
              <a:rPr lang="en-IN" sz="2400" dirty="0" smtClean="0">
                <a:latin typeface="Californian FB" pitchFamily="18" charset="0"/>
              </a:rPr>
              <a:t>= (RT</a:t>
            </a:r>
            <a:r>
              <a:rPr lang="en-IN" sz="1800" dirty="0" smtClean="0">
                <a:latin typeface="Californian FB" pitchFamily="18" charset="0"/>
              </a:rPr>
              <a:t>2</a:t>
            </a:r>
            <a:r>
              <a:rPr lang="en-IN" sz="2400" dirty="0" smtClean="0">
                <a:latin typeface="Californian FB" pitchFamily="18" charset="0"/>
              </a:rPr>
              <a:t> – RT</a:t>
            </a:r>
            <a:r>
              <a:rPr lang="en-IN" sz="1800" dirty="0" smtClean="0">
                <a:latin typeface="Californian FB" pitchFamily="18" charset="0"/>
              </a:rPr>
              <a:t>1</a:t>
            </a:r>
            <a:r>
              <a:rPr lang="en-IN" sz="2400" dirty="0" smtClean="0">
                <a:latin typeface="Californian FB" pitchFamily="18" charset="0"/>
              </a:rPr>
              <a:t>)/(1 –    </a:t>
            </a:r>
            <a:r>
              <a:rPr lang="en-US" sz="2400" dirty="0" smtClean="0">
                <a:latin typeface="Californian FB" pitchFamily="18" charset="0"/>
              </a:rPr>
              <a:t> )</a:t>
            </a:r>
            <a:br>
              <a:rPr lang="en-US" sz="2400" dirty="0" smtClean="0">
                <a:latin typeface="Californian FB" pitchFamily="18" charset="0"/>
              </a:rPr>
            </a:br>
            <a:r>
              <a:rPr lang="en-US" sz="2400" dirty="0" smtClean="0">
                <a:latin typeface="Californian FB" pitchFamily="18" charset="0"/>
              </a:rPr>
              <a:t>	</a:t>
            </a:r>
            <a:r>
              <a:rPr lang="en-IN" sz="2400" dirty="0" smtClean="0">
                <a:latin typeface="Californian FB" pitchFamily="18" charset="0"/>
              </a:rPr>
              <a:t>W</a:t>
            </a:r>
            <a:r>
              <a:rPr lang="en-IN" sz="1800" dirty="0" smtClean="0">
                <a:latin typeface="Californian FB" pitchFamily="18" charset="0"/>
              </a:rPr>
              <a:t>2</a:t>
            </a:r>
            <a:r>
              <a:rPr lang="en-IN" sz="2400" dirty="0" smtClean="0">
                <a:latin typeface="Californian FB" pitchFamily="18" charset="0"/>
              </a:rPr>
              <a:t> = (RT</a:t>
            </a:r>
            <a:r>
              <a:rPr lang="en-IN" sz="1800" dirty="0" smtClean="0">
                <a:latin typeface="Californian FB" pitchFamily="18" charset="0"/>
              </a:rPr>
              <a:t>1</a:t>
            </a:r>
            <a:r>
              <a:rPr lang="en-IN" sz="2400" dirty="0" smtClean="0">
                <a:latin typeface="Californian FB" pitchFamily="18" charset="0"/>
              </a:rPr>
              <a:t> – RT</a:t>
            </a:r>
            <a:r>
              <a:rPr lang="en-IN" sz="1800" dirty="0" smtClean="0">
                <a:latin typeface="Californian FB" pitchFamily="18" charset="0"/>
              </a:rPr>
              <a:t>2</a:t>
            </a:r>
            <a:r>
              <a:rPr lang="en-IN" sz="2400" dirty="0" smtClean="0">
                <a:latin typeface="Californian FB" pitchFamily="18" charset="0"/>
              </a:rPr>
              <a:t>)/(</a:t>
            </a:r>
            <a:r>
              <a:rPr lang="el-GR" sz="2400" dirty="0" smtClean="0">
                <a:latin typeface="Constantia"/>
              </a:rPr>
              <a:t>γ</a:t>
            </a:r>
            <a:r>
              <a:rPr lang="en-US" sz="2400" dirty="0" smtClean="0">
                <a:latin typeface="Californian FB" pitchFamily="18" charset="0"/>
              </a:rPr>
              <a:t> -1)</a:t>
            </a:r>
            <a:r>
              <a:rPr lang="el-GR" sz="2400" dirty="0" smtClean="0">
                <a:latin typeface="Constantia"/>
              </a:rPr>
              <a:t> </a:t>
            </a:r>
            <a:r>
              <a:rPr lang="en-US" sz="2400" dirty="0" smtClean="0">
                <a:latin typeface="Californian FB" pitchFamily="18" charset="0"/>
              </a:rPr>
              <a:t>----- (2)</a:t>
            </a:r>
            <a:r>
              <a:rPr lang="en-IN" sz="2800" dirty="0" smtClean="0"/>
              <a:t/>
            </a:r>
            <a:br>
              <a:rPr lang="en-IN" sz="2800" dirty="0" smtClean="0"/>
            </a:br>
            <a:endParaRPr lang="en-IN" sz="2800"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7" name="TextBox 6"/>
          <p:cNvSpPr txBox="1"/>
          <p:nvPr/>
        </p:nvSpPr>
        <p:spPr>
          <a:xfrm>
            <a:off x="4267200" y="4495800"/>
            <a:ext cx="228600" cy="369332"/>
          </a:xfrm>
          <a:prstGeom prst="rect">
            <a:avLst/>
          </a:prstGeom>
          <a:noFill/>
        </p:spPr>
        <p:txBody>
          <a:bodyPr wrap="square" rtlCol="0">
            <a:spAutoFit/>
          </a:bodyPr>
          <a:lstStyle/>
          <a:p>
            <a:r>
              <a:rPr lang="el-GR" dirty="0" smtClean="0">
                <a:latin typeface="Constantia"/>
              </a:rPr>
              <a:t>γ</a:t>
            </a:r>
            <a:endParaRPr lang="en-IN" dirty="0"/>
          </a:p>
        </p:txBody>
      </p:sp>
      <p:sp>
        <p:nvSpPr>
          <p:cNvPr id="9" name="TextBox 8"/>
          <p:cNvSpPr txBox="1"/>
          <p:nvPr/>
        </p:nvSpPr>
        <p:spPr>
          <a:xfrm>
            <a:off x="4114800" y="2974769"/>
            <a:ext cx="914400" cy="369332"/>
          </a:xfrm>
          <a:prstGeom prst="rect">
            <a:avLst/>
          </a:prstGeom>
          <a:noFill/>
        </p:spPr>
        <p:txBody>
          <a:bodyPr wrap="square" rtlCol="0">
            <a:spAutoFit/>
          </a:bodyPr>
          <a:lstStyle/>
          <a:p>
            <a:endParaRPr lang="en-IN" dirty="0"/>
          </a:p>
        </p:txBody>
      </p:sp>
      <p:sp>
        <p:nvSpPr>
          <p:cNvPr id="10" name="TextBox 9"/>
          <p:cNvSpPr txBox="1"/>
          <p:nvPr/>
        </p:nvSpPr>
        <p:spPr>
          <a:xfrm>
            <a:off x="3962400" y="4572000"/>
            <a:ext cx="304800" cy="461665"/>
          </a:xfrm>
          <a:prstGeom prst="rect">
            <a:avLst/>
          </a:prstGeom>
          <a:noFill/>
        </p:spPr>
        <p:txBody>
          <a:bodyPr wrap="square" rtlCol="0">
            <a:spAutoFit/>
          </a:bodyPr>
          <a:lstStyle/>
          <a:p>
            <a:r>
              <a:rPr lang="el-GR" sz="2400" dirty="0" smtClean="0">
                <a:latin typeface="Constantia"/>
              </a:rPr>
              <a:t>γ</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blipFill>
            <a:blip r:embed="rId2"/>
            <a:tile tx="0" ty="0" sx="100000" sy="100000" flip="none" algn="tl"/>
          </a:blipFill>
          <a:ln w="76200">
            <a:solidFill>
              <a:schemeClr val="accent1"/>
            </a:solidFill>
          </a:ln>
          <a:scene3d>
            <a:camera prst="orthographicFront">
              <a:rot lat="21299999" lon="0" rev="0"/>
            </a:camera>
            <a:lightRig rig="threePt" dir="t"/>
          </a:scene3d>
        </p:spPr>
        <p:txBody>
          <a:bodyPr anchor="t">
            <a:normAutofit/>
          </a:bodyPr>
          <a:lstStyle/>
          <a:p>
            <a:pPr algn="l"/>
            <a:r>
              <a:rPr lang="en-IN" sz="2200" dirty="0" smtClean="0">
                <a:latin typeface="Californian FB" pitchFamily="18" charset="0"/>
              </a:rPr>
              <a:t>iii) Isothermal Compression(</a:t>
            </a:r>
            <a:r>
              <a:rPr lang="en-IN" sz="2200" dirty="0" err="1" smtClean="0">
                <a:latin typeface="Californian FB" pitchFamily="18" charset="0"/>
              </a:rPr>
              <a:t>cd</a:t>
            </a:r>
            <a:r>
              <a:rPr lang="en-IN" sz="2200" dirty="0" smtClean="0">
                <a:latin typeface="Californian FB" pitchFamily="18" charset="0"/>
              </a:rPr>
              <a:t>):</a:t>
            </a:r>
            <a:br>
              <a:rPr lang="en-IN" sz="2200" dirty="0" smtClean="0">
                <a:latin typeface="Californian FB" pitchFamily="18" charset="0"/>
              </a:rPr>
            </a:br>
            <a:r>
              <a:rPr lang="en-IN" sz="2200" dirty="0" smtClean="0">
                <a:latin typeface="Californian FB" pitchFamily="18" charset="0"/>
              </a:rPr>
              <a:t>	In this case, the developed heat inside the system passes to the sink. Let the heat rejected to the sink Q2 is equal to the work done W3 on the gas.</a:t>
            </a:r>
            <a:br>
              <a:rPr lang="en-IN" sz="2200" dirty="0" smtClean="0">
                <a:latin typeface="Californian FB" pitchFamily="18" charset="0"/>
              </a:rPr>
            </a:br>
            <a:r>
              <a:rPr lang="en-US" sz="2200" dirty="0" smtClean="0">
                <a:latin typeface="Californian FB" pitchFamily="18" charset="0"/>
              </a:rPr>
              <a:t> Q2</a:t>
            </a:r>
            <a:r>
              <a:rPr lang="en-US" sz="2200" b="1" dirty="0" smtClean="0">
                <a:latin typeface="Californian FB" pitchFamily="18" charset="0"/>
              </a:rPr>
              <a:t> =</a:t>
            </a:r>
            <a:r>
              <a:rPr lang="en-US" sz="2200" dirty="0" smtClean="0">
                <a:latin typeface="Californian FB" pitchFamily="18" charset="0"/>
              </a:rPr>
              <a:t> W3</a:t>
            </a:r>
            <a:r>
              <a:rPr lang="en-US" sz="2200" b="1" dirty="0" smtClean="0">
                <a:latin typeface="Californian FB" pitchFamily="18" charset="0"/>
              </a:rPr>
              <a:t> =</a:t>
            </a:r>
            <a:r>
              <a:rPr lang="en-US" sz="2200" dirty="0" smtClean="0">
                <a:latin typeface="Californian FB" pitchFamily="18" charset="0"/>
              </a:rPr>
              <a:t> </a:t>
            </a:r>
            <a:r>
              <a:rPr lang="en-IN" sz="2200" dirty="0" smtClean="0">
                <a:latin typeface="Californian FB" pitchFamily="18" charset="0"/>
              </a:rPr>
              <a:t>∫ </a:t>
            </a:r>
            <a:r>
              <a:rPr lang="en-IN" sz="2200" dirty="0" err="1" smtClean="0">
                <a:latin typeface="Californian FB" pitchFamily="18" charset="0"/>
              </a:rPr>
              <a:t>PdV</a:t>
            </a:r>
            <a:r>
              <a:rPr lang="en-IN" sz="2200" dirty="0" smtClean="0">
                <a:latin typeface="Californian FB" pitchFamily="18" charset="0"/>
              </a:rPr>
              <a:t> = ∫ RT2 (</a:t>
            </a:r>
            <a:r>
              <a:rPr lang="en-IN" sz="2200" dirty="0" err="1" smtClean="0">
                <a:latin typeface="Californian FB" pitchFamily="18" charset="0"/>
              </a:rPr>
              <a:t>dV</a:t>
            </a:r>
            <a:r>
              <a:rPr lang="en-IN" sz="2200" dirty="0" smtClean="0">
                <a:latin typeface="Californian FB" pitchFamily="18" charset="0"/>
              </a:rPr>
              <a:t>/V) = RT2 loge (V</a:t>
            </a:r>
            <a:r>
              <a:rPr lang="en-IN" sz="2200" b="1" dirty="0" smtClean="0">
                <a:latin typeface="Californian FB" pitchFamily="18" charset="0"/>
              </a:rPr>
              <a:t>4</a:t>
            </a:r>
            <a:r>
              <a:rPr lang="en-IN" sz="2200" dirty="0" smtClean="0">
                <a:latin typeface="Californian FB" pitchFamily="18" charset="0"/>
              </a:rPr>
              <a:t>/V</a:t>
            </a:r>
            <a:r>
              <a:rPr lang="en-IN" sz="2200" b="1" dirty="0" smtClean="0">
                <a:latin typeface="Californian FB" pitchFamily="18" charset="0"/>
              </a:rPr>
              <a:t>3</a:t>
            </a:r>
            <a:r>
              <a:rPr lang="en-IN" sz="2200" dirty="0" smtClean="0">
                <a:latin typeface="Californian FB" pitchFamily="18" charset="0"/>
              </a:rPr>
              <a:t>)</a:t>
            </a:r>
            <a:br>
              <a:rPr lang="en-IN" sz="2200" dirty="0" smtClean="0">
                <a:latin typeface="Californian FB" pitchFamily="18" charset="0"/>
              </a:rPr>
            </a:br>
            <a:r>
              <a:rPr lang="en-IN" sz="2200" dirty="0" smtClean="0">
                <a:latin typeface="Californian FB" pitchFamily="18" charset="0"/>
              </a:rPr>
              <a:t/>
            </a:r>
            <a:br>
              <a:rPr lang="en-IN" sz="2200" dirty="0" smtClean="0">
                <a:latin typeface="Californian FB" pitchFamily="18" charset="0"/>
              </a:rPr>
            </a:br>
            <a:r>
              <a:rPr lang="en-IN" sz="2200" dirty="0" smtClean="0">
                <a:latin typeface="Californian FB" pitchFamily="18" charset="0"/>
              </a:rPr>
              <a:t>	</a:t>
            </a:r>
            <a:r>
              <a:rPr lang="en-US" sz="2200" dirty="0" smtClean="0">
                <a:latin typeface="Californian FB" pitchFamily="18" charset="0"/>
              </a:rPr>
              <a:t> 		        W3 </a:t>
            </a:r>
            <a:r>
              <a:rPr lang="en-IN" sz="2200" dirty="0" smtClean="0">
                <a:latin typeface="Californian FB" pitchFamily="18" charset="0"/>
              </a:rPr>
              <a:t>= </a:t>
            </a:r>
            <a:r>
              <a:rPr lang="en-IN" sz="2200" dirty="0" smtClean="0">
                <a:latin typeface="Calibri" pitchFamily="34" charset="0"/>
                <a:cs typeface="Calibri" pitchFamily="34" charset="0"/>
              </a:rPr>
              <a:t>-</a:t>
            </a:r>
            <a:r>
              <a:rPr lang="en-IN" sz="2200" dirty="0" smtClean="0">
                <a:latin typeface="Californian FB" pitchFamily="18" charset="0"/>
              </a:rPr>
              <a:t> RT2 loge (V</a:t>
            </a:r>
            <a:r>
              <a:rPr lang="en-IN" sz="2200" b="1" dirty="0" smtClean="0">
                <a:latin typeface="Californian FB" pitchFamily="18" charset="0"/>
              </a:rPr>
              <a:t>3</a:t>
            </a:r>
            <a:r>
              <a:rPr lang="en-IN" sz="2200" dirty="0" smtClean="0">
                <a:latin typeface="Californian FB" pitchFamily="18" charset="0"/>
              </a:rPr>
              <a:t>/V</a:t>
            </a:r>
            <a:r>
              <a:rPr lang="en-IN" sz="2200" b="1" dirty="0" smtClean="0">
                <a:latin typeface="Californian FB" pitchFamily="18" charset="0"/>
              </a:rPr>
              <a:t>4</a:t>
            </a:r>
            <a:r>
              <a:rPr lang="en-IN" sz="2200" dirty="0" smtClean="0">
                <a:latin typeface="Californian FB" pitchFamily="18" charset="0"/>
              </a:rPr>
              <a:t>) ------(3)</a:t>
            </a:r>
            <a:br>
              <a:rPr lang="en-IN" sz="2200" dirty="0" smtClean="0">
                <a:latin typeface="Californian FB" pitchFamily="18" charset="0"/>
              </a:rPr>
            </a:br>
            <a:r>
              <a:rPr lang="en-IN" sz="2200" dirty="0" smtClean="0">
                <a:latin typeface="Californian FB" pitchFamily="18" charset="0"/>
              </a:rPr>
              <a:t/>
            </a:r>
            <a:br>
              <a:rPr lang="en-IN" sz="2200" dirty="0" smtClean="0">
                <a:latin typeface="Californian FB" pitchFamily="18" charset="0"/>
              </a:rPr>
            </a:br>
            <a:r>
              <a:rPr lang="en-IN" sz="2200" dirty="0" smtClean="0">
                <a:latin typeface="Californian FB" pitchFamily="18" charset="0"/>
              </a:rPr>
              <a:t>iv) Adiabatic Compression (</a:t>
            </a:r>
            <a:r>
              <a:rPr lang="en-IN" sz="2200" dirty="0" err="1" smtClean="0">
                <a:latin typeface="Californian FB" pitchFamily="18" charset="0"/>
              </a:rPr>
              <a:t>da</a:t>
            </a:r>
            <a:r>
              <a:rPr lang="en-IN" sz="2200" dirty="0" smtClean="0">
                <a:latin typeface="Californian FB" pitchFamily="18" charset="0"/>
              </a:rPr>
              <a:t>): </a:t>
            </a:r>
            <a:br>
              <a:rPr lang="en-IN" sz="2200" dirty="0" smtClean="0">
                <a:latin typeface="Californian FB" pitchFamily="18" charset="0"/>
              </a:rPr>
            </a:br>
            <a:r>
              <a:rPr lang="en-IN" sz="2200" dirty="0" smtClean="0">
                <a:latin typeface="Californian FB" pitchFamily="18" charset="0"/>
              </a:rPr>
              <a:t> In this case the temperature rises from T2 to T1. This work done W</a:t>
            </a:r>
            <a:r>
              <a:rPr lang="en-IN" sz="2200" b="1" dirty="0" smtClean="0">
                <a:latin typeface="Californian FB" pitchFamily="18" charset="0"/>
              </a:rPr>
              <a:t>4 </a:t>
            </a:r>
            <a:r>
              <a:rPr lang="en-IN" sz="2200" dirty="0" smtClean="0">
                <a:latin typeface="Californian FB" pitchFamily="18" charset="0"/>
              </a:rPr>
              <a:t> on the gas is given by</a:t>
            </a:r>
            <a:br>
              <a:rPr lang="en-IN" sz="2200" dirty="0" smtClean="0">
                <a:latin typeface="Californian FB" pitchFamily="18" charset="0"/>
              </a:rPr>
            </a:br>
            <a:r>
              <a:rPr lang="en-IN" sz="2200" dirty="0" smtClean="0">
                <a:latin typeface="Californian FB" pitchFamily="18" charset="0"/>
              </a:rPr>
              <a:t>		W4 = ∫ </a:t>
            </a:r>
            <a:r>
              <a:rPr lang="en-IN" sz="2200" dirty="0" err="1" smtClean="0">
                <a:latin typeface="Californian FB" pitchFamily="18" charset="0"/>
              </a:rPr>
              <a:t>PdV</a:t>
            </a:r>
            <a:r>
              <a:rPr lang="en-IN" sz="2200" dirty="0" smtClean="0">
                <a:latin typeface="Californian FB" pitchFamily="18" charset="0"/>
              </a:rPr>
              <a:t> = ∫ K (</a:t>
            </a:r>
            <a:r>
              <a:rPr lang="en-IN" sz="2200" dirty="0" err="1" smtClean="0">
                <a:latin typeface="Californian FB" pitchFamily="18" charset="0"/>
              </a:rPr>
              <a:t>dV</a:t>
            </a:r>
            <a:r>
              <a:rPr lang="en-IN" sz="2200" dirty="0" smtClean="0">
                <a:latin typeface="Californian FB" pitchFamily="18" charset="0"/>
              </a:rPr>
              <a:t>/V  )</a:t>
            </a:r>
            <a:br>
              <a:rPr lang="en-IN" sz="2200" dirty="0" smtClean="0">
                <a:latin typeface="Californian FB" pitchFamily="18" charset="0"/>
              </a:rPr>
            </a:br>
            <a:r>
              <a:rPr lang="en-IN" sz="2200" dirty="0" smtClean="0">
                <a:latin typeface="Californian FB" pitchFamily="18" charset="0"/>
              </a:rPr>
              <a:t/>
            </a:r>
            <a:br>
              <a:rPr lang="en-IN" sz="2200" dirty="0" smtClean="0">
                <a:latin typeface="Californian FB" pitchFamily="18" charset="0"/>
              </a:rPr>
            </a:br>
            <a:r>
              <a:rPr lang="en-IN" sz="2200" dirty="0" smtClean="0">
                <a:latin typeface="Californian FB" pitchFamily="18" charset="0"/>
              </a:rPr>
              <a:t>		 W4 = (RT1 – RT2)/(1– </a:t>
            </a:r>
            <a:r>
              <a:rPr lang="el-GR" sz="2200" dirty="0" smtClean="0">
                <a:latin typeface="Constantia"/>
              </a:rPr>
              <a:t>γ</a:t>
            </a:r>
            <a:r>
              <a:rPr lang="en-IN" sz="2200" dirty="0" smtClean="0">
                <a:latin typeface="Californian FB" pitchFamily="18" charset="0"/>
              </a:rPr>
              <a:t> </a:t>
            </a:r>
            <a:r>
              <a:rPr lang="en-US" sz="2200" dirty="0" smtClean="0">
                <a:latin typeface="Californian FB" pitchFamily="18" charset="0"/>
              </a:rPr>
              <a:t>)</a:t>
            </a:r>
            <a:br>
              <a:rPr lang="en-US" sz="2200" dirty="0" smtClean="0">
                <a:latin typeface="Californian FB" pitchFamily="18" charset="0"/>
              </a:rPr>
            </a:br>
            <a:r>
              <a:rPr lang="en-US" sz="2200" dirty="0" smtClean="0">
                <a:latin typeface="Californian FB" pitchFamily="18" charset="0"/>
              </a:rPr>
              <a:t/>
            </a:r>
            <a:br>
              <a:rPr lang="en-US" sz="2200" dirty="0" smtClean="0">
                <a:latin typeface="Californian FB" pitchFamily="18" charset="0"/>
              </a:rPr>
            </a:br>
            <a:r>
              <a:rPr lang="en-US" sz="2200" dirty="0" smtClean="0">
                <a:latin typeface="Californian FB" pitchFamily="18" charset="0"/>
              </a:rPr>
              <a:t>		</a:t>
            </a:r>
            <a:r>
              <a:rPr lang="en-IN" sz="2200" dirty="0" smtClean="0">
                <a:latin typeface="Californian FB" pitchFamily="18" charset="0"/>
              </a:rPr>
              <a:t>W4 = </a:t>
            </a:r>
            <a:r>
              <a:rPr lang="en-IN" sz="2200" dirty="0" smtClean="0">
                <a:latin typeface="Calibri" pitchFamily="34" charset="0"/>
                <a:cs typeface="Calibri" pitchFamily="34" charset="0"/>
              </a:rPr>
              <a:t>-</a:t>
            </a:r>
            <a:r>
              <a:rPr lang="en-IN" sz="2200" dirty="0" smtClean="0">
                <a:latin typeface="Californian FB" pitchFamily="18" charset="0"/>
              </a:rPr>
              <a:t> (RT1 – RT2)/(</a:t>
            </a:r>
            <a:r>
              <a:rPr lang="el-GR" sz="2200" dirty="0" smtClean="0">
                <a:latin typeface="Constantia"/>
              </a:rPr>
              <a:t>γ</a:t>
            </a:r>
            <a:r>
              <a:rPr lang="en-US" sz="2200" dirty="0" smtClean="0">
                <a:latin typeface="Californian FB" pitchFamily="18" charset="0"/>
              </a:rPr>
              <a:t> -1)</a:t>
            </a:r>
            <a:r>
              <a:rPr lang="el-GR" sz="2200" dirty="0" smtClean="0">
                <a:latin typeface="Constantia"/>
              </a:rPr>
              <a:t> </a:t>
            </a:r>
            <a:r>
              <a:rPr lang="en-US" sz="2200" dirty="0" smtClean="0">
                <a:latin typeface="Californian FB" pitchFamily="18" charset="0"/>
              </a:rPr>
              <a:t> ------ (4)</a:t>
            </a:r>
            <a:endParaRPr lang="en-IN" sz="2200" dirty="0">
              <a:latin typeface="Californian FB"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396</TotalTime>
  <Words>307</Words>
  <Application>Microsoft Office PowerPoint</Application>
  <PresentationFormat>On-screen Show (4:3)</PresentationFormat>
  <Paragraphs>37</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Thermodynamics &amp;  Carnots engine</vt:lpstr>
      <vt:lpstr>Thermodynamics&amp; Carnots cycle</vt:lpstr>
      <vt:lpstr>The Carnot Cycle.</vt:lpstr>
      <vt:lpstr>  </vt:lpstr>
      <vt:lpstr>Block diagram of Carnots Engine</vt:lpstr>
      <vt:lpstr>Theory</vt:lpstr>
      <vt:lpstr>The Carnot Cycle.</vt:lpstr>
      <vt:lpstr>The working substance is made to undergo a cyclic operation made up of four parts. i) Isothermal Expansion (ab):  Heat absorbed from the Source be Q1, this is equal to the amount of work done W1 by the gas.           Q1 = W1 = ∫ PdV = ∫ RT1 (dV/V) = RT1 loge (V2/V1) ----- (1)  ii) Adiabatic Expansion (bc) :   In this case the work is done at the cost of internal energy. This work W2 is given by  W2 = ∫ PdV = ∫ K (dV/V  )    W2 = (RT2 – RT1)/(1 –     )  W2 = (RT1 – RT2)/(γ -1) ----- (2) </vt:lpstr>
      <vt:lpstr>iii) Isothermal Compression(cd):  In this case, the developed heat inside the system passes to the sink. Let the heat rejected to the sink Q2 is equal to the work done W3 on the gas.  Q2 = W3 = ∫ PdV = ∫ RT2 (dV/V) = RT2 loge (V4/V3)              W3 = - RT2 loge (V3/V4) ------(3)  iv) Adiabatic Compression (da):   In this case the temperature rises from T2 to T1. This work done W4  on the gas is given by   W4 = ∫ PdV = ∫ K (dV/V  )     W4 = (RT1 – RT2)/(1– γ )    W4 = - (RT1 – RT2)/(γ -1)  ------ (4)</vt:lpstr>
      <vt:lpstr>Hence the Total workdone by the gas W = W1+W2+W3+W4  W = RT1 log  (      ) – RT2 log (      ) ----------- (5)  As the points “b” and “c” lie on same adiabatic, hence T1V2γ-1 = T2V3γ-1                                                                                                -------------------  (6)   Again the points “a” and “d” lie on the same adiabatic, T1V1γ-1 = T2V4γ-1                                             =  (        )(γ-1) ---------------- (7)                                                                        =         or           =               Substituting this value in eq.(5) , we get                            W = RT1 log  (      ) – RT2 log (      )                                  = R (T1 – T2 ) log (      )      </vt:lpstr>
      <vt:lpstr>       η = Work done by the engine  ₌     Heat converted into work              Heat taken from Source            Heat taken          η =     W           R (T1 – T2 ) log (      )      Q1      =                          R T1  log (      )         η = T1 – T2                     T1      η = 1 - </vt:lpstr>
      <vt:lpstr>Have a great 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Thermodynamics&amp; Carnots cycle</dc:title>
  <dc:creator>JayD</dc:creator>
  <cp:lastModifiedBy>my</cp:lastModifiedBy>
  <cp:revision>56</cp:revision>
  <dcterms:created xsi:type="dcterms:W3CDTF">2006-08-16T00:00:00Z</dcterms:created>
  <dcterms:modified xsi:type="dcterms:W3CDTF">2016-11-26T03:23:45Z</dcterms:modified>
</cp:coreProperties>
</file>