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8"/>
  </p:notesMasterIdLst>
  <p:sldIdLst>
    <p:sldId id="285" r:id="rId2"/>
    <p:sldId id="286" r:id="rId3"/>
    <p:sldId id="259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277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8" autoAdjust="0"/>
  </p:normalViewPr>
  <p:slideViewPr>
    <p:cSldViewPr>
      <p:cViewPr>
        <p:scale>
          <a:sx n="69" d="100"/>
          <a:sy n="69" d="100"/>
        </p:scale>
        <p:origin x="-140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783B4-105A-4ED3-84C2-283B07C9E07A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3B2E-67C2-4CD0-9FD3-EE99C913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3B2E-67C2-4CD0-9FD3-EE99C91349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7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C8BF-3F0D-4FFF-8572-F0C620F96C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3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05825" y="2430959"/>
            <a:ext cx="4663109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SAIKRISHNA UGGU</a:t>
            </a:r>
          </a:p>
          <a:p>
            <a:pPr algn="r">
              <a:defRPr/>
            </a:pPr>
            <a:r>
              <a:rPr lang="en-US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Lecturer in Chemistry</a:t>
            </a:r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929" y="3657600"/>
            <a:ext cx="491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P. R. Govt. College (A)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KAKINADA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128356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Bioinorganic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Chemistry</a:t>
            </a:r>
            <a:endParaRPr lang="en-US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69897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Copper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ions </a:t>
            </a:r>
            <a:r>
              <a:rPr lang="en-US" sz="2400" spc="-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water form complexes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readily </a:t>
            </a:r>
            <a:r>
              <a:rPr lang="en-US" sz="240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40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range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6.5 </a:t>
            </a:r>
            <a:r>
              <a:rPr lang="en-US" sz="2400" spc="-4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I0" The </a:t>
            </a:r>
            <a:r>
              <a:rPr lang="en-US" sz="240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complexes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ion with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humic acid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reduces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400" spc="-2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toxicity.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soluble  copper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ions </a:t>
            </a:r>
            <a:r>
              <a:rPr lang="en-US" sz="2400" spc="-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 also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spc="-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removed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spc="-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reagents </a:t>
            </a:r>
            <a:r>
              <a:rPr lang="en-US" sz="2400" spc="-2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240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ammonium </a:t>
            </a:r>
            <a:r>
              <a:rPr lang="en-US" sz="240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acetate </a:t>
            </a:r>
            <a:r>
              <a:rPr lang="en-US" sz="2400" spc="-2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hydroxyl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amine </a:t>
            </a:r>
            <a:r>
              <a:rPr lang="en-US" sz="240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hydrogen peroxide, hydrogen </a:t>
            </a:r>
            <a:r>
              <a:rPr lang="en-US" sz="24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fluoride </a:t>
            </a:r>
            <a:r>
              <a:rPr lang="en-US" sz="2400" spc="-1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400" spc="9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Copper</a:t>
            </a:r>
            <a:r>
              <a:rPr lang="en-US" sz="2400" spc="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pc="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400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integral</a:t>
            </a:r>
            <a:r>
              <a:rPr lang="en-US" sz="24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-US" sz="2400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en-US" sz="2400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enzymes</a:t>
            </a:r>
            <a:r>
              <a:rPr lang="en-US" sz="2400" spc="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spc="1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en-US" sz="2400" spc="1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sz="24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activity, such as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pc="2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s,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pc="15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	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xidas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	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alas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uricase,etc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enzymes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contain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much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550 µg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copper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enzymes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protein.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Copper is also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postulated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help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bone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formation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myelin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sheath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nerve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709612" y="228600"/>
            <a:ext cx="780097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BIOLOGICAL SIGNIFICANCE OF</a:t>
            </a:r>
            <a:r>
              <a:rPr lang="en-US" b="1" cap="none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spc="-10" dirty="0" smtClean="0">
                <a:latin typeface="Times New Roman" pitchFamily="18" charset="0"/>
                <a:cs typeface="Times New Roman" pitchFamily="18" charset="0"/>
              </a:rPr>
              <a:t>COPPER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0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60217" y="228600"/>
            <a:ext cx="878378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BIOLOGICAL SIGNIFICANCE OF</a:t>
            </a:r>
            <a:r>
              <a:rPr lang="en-US" b="1" cap="none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spc="-10" dirty="0" smtClean="0">
                <a:latin typeface="Times New Roman" pitchFamily="18" charset="0"/>
                <a:cs typeface="Times New Roman" pitchFamily="18" charset="0"/>
              </a:rPr>
              <a:t>CHLORIDE ION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7" y="838200"/>
            <a:ext cx="8582892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8994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harmless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amount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chloride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water is</a:t>
            </a:r>
            <a:r>
              <a:rPr lang="en-US" sz="2400" spc="48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ppm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important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chlorine together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in 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diet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24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salt.</a:t>
            </a: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78994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Healthy individual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rarely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subjected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chlorine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deficiency. 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vomiting ,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extreme perspiration cause deficiency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chlorine and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sodium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8994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Congestive heart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disease, hypertensive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high blood</a:t>
            </a:r>
            <a:r>
              <a:rPr lang="en-US"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kidney disease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,chloride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restricted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diet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suggested</a:t>
            </a:r>
            <a:r>
              <a:rPr lang="en-US" spc="-10" dirty="0" smtClean="0">
                <a:latin typeface="Carlito"/>
                <a:cs typeface="Carlito"/>
              </a:rPr>
              <a:t>.</a:t>
            </a:r>
            <a:endParaRPr lang="en-US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78774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60217" y="228600"/>
            <a:ext cx="855518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BIOLOGICAL SIGNIFICANCE OF</a:t>
            </a:r>
            <a:r>
              <a:rPr lang="en-US" b="1" cap="none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Na,K,Cl2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7" y="838200"/>
            <a:ext cx="8582892" cy="413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914836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Sodium, potassium and chlorine have intimate relation among them. Thus the  metabolic and nutritional importance of these elements.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 salt (sodium chloride) is the most important source of the two  elements sodium and chlorine.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lants contain less amounts of sodium while  potassium is found in majority of the foods of both animal and plants sources.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Sources of potassium: Coffee, tea, potatoes, dried beans, green and  leafy vegetables, milk, bananas, juice of oranges, pine apples, beef, fish,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2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60217" y="228600"/>
            <a:ext cx="855518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b="1" cap="none" spc="-5" dirty="0" smtClean="0"/>
              <a:t>Function of sodium and </a:t>
            </a:r>
            <a:r>
              <a:rPr lang="en-US" b="1" cap="none" spc="-10" dirty="0" smtClean="0"/>
              <a:t>potassium</a:t>
            </a:r>
            <a:r>
              <a:rPr lang="en-US" b="1" cap="none" spc="60" dirty="0" smtClean="0"/>
              <a:t> </a:t>
            </a:r>
            <a:r>
              <a:rPr lang="en-US" b="1" cap="none" spc="-5" dirty="0" smtClean="0"/>
              <a:t>ions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7" y="838200"/>
            <a:ext cx="8582892" cy="413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914836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706112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indent="-342900">
              <a:spcBef>
                <a:spcPts val="95"/>
              </a:spcBef>
              <a:buSzPct val="93750"/>
              <a:buFont typeface="Wingdings" pitchFamily="2" charset="2"/>
              <a:buChar char="Ø"/>
              <a:tabLst>
                <a:tab pos="170180" algn="l"/>
              </a:tabLst>
            </a:pP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hydration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and osmotic</a:t>
            </a:r>
            <a:r>
              <a:rPr lang="en-US" sz="2000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pressure: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6985" indent="24130" algn="just">
              <a:spcBef>
                <a:spcPts val="384"/>
              </a:spcBef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These ions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maintain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 normal osmotic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fluids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spc="-25" dirty="0" smtClean="0">
                <a:latin typeface="Times New Roman" pitchFamily="18" charset="0"/>
                <a:cs typeface="Times New Roman" pitchFamily="18" charset="0"/>
              </a:rPr>
              <a:t>body.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This will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prevent 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excessive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loss of fluids and thus</a:t>
            </a:r>
            <a:r>
              <a:rPr lang="en-US" sz="20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dehydration.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98500" marR="6985" indent="-342900" algn="just">
              <a:spcBef>
                <a:spcPts val="384"/>
              </a:spcBef>
              <a:buFont typeface="Wingdings" pitchFamily="2" charset="2"/>
              <a:buChar char="Ø"/>
            </a:pP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acid - base</a:t>
            </a:r>
            <a:r>
              <a:rPr lang="en-US" sz="2000" spc="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equilibrium: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21590" algn="just">
              <a:spcBef>
                <a:spcPts val="385"/>
              </a:spcBef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Salt of weak acids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plus sodium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potassium ion ,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 main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buffer system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plays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an 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maintaining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PH value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fluids of the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Sodium salts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form buffer  system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20" dirty="0" smtClean="0"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cellular fluids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potassium salts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buffer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systems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intra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sz="20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fluids.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76910" marR="5080" indent="-342900" algn="just">
              <a:spcBef>
                <a:spcPts val="385"/>
              </a:spcBef>
              <a:buFont typeface="Wingdings" pitchFamily="2" charset="2"/>
              <a:buChar char="Ø"/>
            </a:pPr>
            <a:r>
              <a:rPr lang="en-US" sz="2000" spc="-20" dirty="0" smtClean="0">
                <a:latin typeface="Times New Roman" pitchFamily="18" charset="0"/>
                <a:cs typeface="Times New Roman" pitchFamily="18" charset="0"/>
              </a:rPr>
              <a:t>Transport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carbon</a:t>
            </a:r>
            <a:r>
              <a:rPr lang="en-US" sz="20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dioxide: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Sodium and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potassium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ions along with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chloride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ions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play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transportation 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gaseous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CO2.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76910" marR="5080" indent="-342900" algn="just">
              <a:spcBef>
                <a:spcPts val="385"/>
              </a:spcBef>
              <a:buFont typeface="Wingdings" pitchFamily="2" charset="2"/>
              <a:buChar char="Ø"/>
            </a:pP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muscular</a:t>
            </a:r>
            <a:r>
              <a:rPr lang="en-US" sz="20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irritabilitY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6350" indent="24130" algn="just">
              <a:spcBef>
                <a:spcPts val="385"/>
              </a:spcBef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Sodium and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potassium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ions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are important in maintaining neuromuscular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irritability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000" spc="-20" dirty="0" smtClean="0">
                <a:latin typeface="Times New Roman" pitchFamily="18" charset="0"/>
                <a:cs typeface="Times New Roman" pitchFamily="18" charset="0"/>
              </a:rPr>
              <a:t>excitability.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9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60217" y="228600"/>
            <a:ext cx="855518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3200" cap="none" spc="-5" dirty="0" smtClean="0"/>
              <a:t>BIOLOGICAL SIGNIFICANCE OF </a:t>
            </a:r>
            <a:r>
              <a:rPr lang="en-US" sz="3200" cap="none" spc="-15" dirty="0"/>
              <a:t>I</a:t>
            </a:r>
            <a:r>
              <a:rPr lang="en-US" sz="3200" cap="none" spc="-15" dirty="0" smtClean="0"/>
              <a:t>RON</a:t>
            </a:r>
            <a:endParaRPr lang="en-US" sz="3200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7" y="838200"/>
            <a:ext cx="8582892" cy="413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914836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82" y="769144"/>
            <a:ext cx="8707583" cy="8661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lron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small amounts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plants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animal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life" However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 and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quantities. Biologically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iron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most important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transition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element.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involved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several  different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processes.</a:t>
            </a:r>
          </a:p>
          <a:p>
            <a:pPr marL="297815" indent="-285750" algn="just">
              <a:buFont typeface="Wingdings" pitchFamily="2" charset="2"/>
              <a:buChar char="Ø"/>
              <a:tabLst>
                <a:tab pos="20066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oxygen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carrier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blood of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mammals, birds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fish</a:t>
            </a:r>
            <a:r>
              <a:rPr lang="en-US" sz="2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)“</a:t>
            </a:r>
          </a:p>
          <a:p>
            <a:pPr marL="297815" indent="-285750" algn="just">
              <a:buFont typeface="Wingdings" pitchFamily="2" charset="2"/>
              <a:buChar char="Ø"/>
              <a:tabLst>
                <a:tab pos="200660" algn="l"/>
              </a:tabLst>
            </a:pP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For oxygen storage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muscle tissue.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97815" indent="-285750" algn="just">
              <a:buFont typeface="Wingdings" pitchFamily="2" charset="2"/>
              <a:buChar char="Ø"/>
              <a:tabLst>
                <a:tab pos="20066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electron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plants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bacteria (cytochromes)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electron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bacteria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ferredoxins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97815" indent="-285750" algn="just">
              <a:buFont typeface="Wingdings" pitchFamily="2" charset="2"/>
              <a:buChar char="Ø"/>
              <a:tabLst>
                <a:tab pos="200660" algn="l"/>
              </a:tabLst>
            </a:pP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For storage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scavenging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animals.</a:t>
            </a:r>
          </a:p>
          <a:p>
            <a:pPr marL="297815" indent="-285750" algn="just">
              <a:buFont typeface="Wingdings" pitchFamily="2" charset="2"/>
              <a:buChar char="Ø"/>
              <a:tabLst>
                <a:tab pos="20066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gm of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iron.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AboutT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}%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this is</a:t>
            </a:r>
            <a:r>
              <a:rPr lang="en-US" sz="24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haemoblobin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pigment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erythrocytes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(red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400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cells).</a:t>
            </a: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56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60217" y="228600"/>
            <a:ext cx="855518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3200" cap="none" spc="-5" dirty="0" smtClean="0"/>
              <a:t>BIOLOGICAL SIGNIFICANCE OF </a:t>
            </a:r>
            <a:r>
              <a:rPr lang="en-US" sz="3200" cap="none" spc="-15" dirty="0" smtClean="0"/>
              <a:t>Mg</a:t>
            </a:r>
            <a:endParaRPr lang="en-US" sz="3200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7" y="838200"/>
            <a:ext cx="8582892" cy="413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914836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82" y="769144"/>
            <a:ext cx="8894618" cy="11890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spcBef>
                <a:spcPts val="100"/>
              </a:spcBef>
              <a:tabLst>
                <a:tab pos="1533525" algn="l"/>
                <a:tab pos="1896110" algn="l"/>
                <a:tab pos="2517775" algn="l"/>
                <a:tab pos="2941955" algn="l"/>
                <a:tab pos="3512185" algn="l"/>
                <a:tab pos="4274185" algn="l"/>
                <a:tab pos="5610860" algn="l"/>
                <a:tab pos="6746240" algn="l"/>
                <a:tab pos="740346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Magnesium	is	o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o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im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rtant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ect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numerous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inside our</a:t>
            </a:r>
            <a:r>
              <a:rPr lang="en-US" sz="2400" spc="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body.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100"/>
              </a:spcBef>
              <a:tabLst>
                <a:tab pos="1533525" algn="l"/>
                <a:tab pos="1896110" algn="l"/>
                <a:tab pos="2517775" algn="l"/>
                <a:tab pos="2941955" algn="l"/>
                <a:tab pos="3512185" algn="l"/>
                <a:tab pos="4274185" algn="l"/>
                <a:tab pos="5610860" algn="l"/>
                <a:tab pos="6746240" algn="l"/>
                <a:tab pos="740346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Activity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enzvmes</a:t>
            </a:r>
            <a:r>
              <a:rPr lang="en-US" sz="24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9100" marR="3338195" indent="-342900" algn="just">
              <a:spcBef>
                <a:spcPts val="455"/>
              </a:spcBef>
              <a:buFont typeface="Wingdings" pitchFamily="2" charset="2"/>
              <a:buChar char="Ø"/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plays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 crucial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biochemical  reactions occurring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our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body.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9100" marR="3338195" indent="-342900" algn="just">
              <a:spcBef>
                <a:spcPts val="455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Magnesium acts as an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enzyme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co-factor</a:t>
            </a:r>
            <a:r>
              <a:rPr lang="en-US" sz="24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the breaking of</a:t>
            </a:r>
            <a:r>
              <a:rPr lang="en-US" sz="24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les,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o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otei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regulation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cholesterol.</a:t>
            </a:r>
          </a:p>
          <a:p>
            <a:pPr marL="419100" marR="3338195" indent="-342900" algn="just">
              <a:spcBef>
                <a:spcPts val="455"/>
              </a:spcBef>
              <a:buFont typeface="Wingdings" pitchFamily="2" charset="2"/>
              <a:buChar char="Ø"/>
            </a:pP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Protector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human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DNA: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25400">
              <a:lnSpc>
                <a:spcPct val="100000"/>
              </a:lnSpc>
              <a:spcBef>
                <a:spcPts val="765"/>
              </a:spcBef>
              <a:tabLst>
                <a:tab pos="1886585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synthesis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not  possible	without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sufficient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supply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 Mg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ion.</a:t>
            </a:r>
          </a:p>
          <a:p>
            <a:pPr marL="76200" marR="3338195" algn="just">
              <a:spcBef>
                <a:spcPts val="455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6200" algn="just">
              <a:spcBef>
                <a:spcPts val="1845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1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32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60217" y="228600"/>
            <a:ext cx="855518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cap="none" spc="-5" dirty="0" smtClean="0"/>
              <a:t>BIOLOGICAL SIGNIFICANCE OF </a:t>
            </a:r>
            <a:r>
              <a:rPr lang="en-US" cap="none" spc="-15" dirty="0" smtClean="0"/>
              <a:t>CALCIUM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7" y="838200"/>
            <a:ext cx="8582892" cy="413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914836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82" y="769144"/>
            <a:ext cx="8707583" cy="722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Ø"/>
              <a:tabLst>
                <a:tab pos="288290" algn="l"/>
              </a:tabLst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is mainly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found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bones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teeth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the living</a:t>
            </a:r>
            <a:r>
              <a:rPr lang="en-US" sz="2400" spc="1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beings.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Ø"/>
              <a:tabLst>
                <a:tab pos="288290" algn="l"/>
              </a:tabLst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Calcium helps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blood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clotting. Deficiency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increases the  blood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clotting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time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Ø"/>
              <a:tabLst>
                <a:tab pos="288290" algn="l"/>
              </a:tabLst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supports muscle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contraction.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Ø"/>
              <a:tabLst>
                <a:tab pos="288290" algn="l"/>
              </a:tabLst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The deficiency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this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metal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disorder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nerves.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Ø"/>
              <a:tabLst>
                <a:tab pos="288290" algn="l"/>
              </a:tabLst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plays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significant role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metabolism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nitrogen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plants.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Absence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mineral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the plants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affects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size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chloroplasts</a:t>
            </a:r>
            <a:r>
              <a:rPr lang="en-US" spc="-10" dirty="0" smtClean="0">
                <a:latin typeface="Carlito"/>
                <a:cs typeface="Carlito"/>
              </a:rPr>
              <a:t>.</a:t>
            </a:r>
            <a:endParaRPr lang="en-US" dirty="0" smtClean="0">
              <a:latin typeface="Carlito"/>
              <a:cs typeface="Carlito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08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6106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 smtClean="0">
              <a:latin typeface="Carlito"/>
              <a:cs typeface="Carlito"/>
            </a:endParaRPr>
          </a:p>
          <a:p>
            <a:pPr marL="12700" marR="5080" lvl="0" indent="629285" algn="just">
              <a:lnSpc>
                <a:spcPct val="150000"/>
              </a:lnSpc>
              <a:spcBef>
                <a:spcPts val="100"/>
              </a:spcBef>
            </a:pPr>
            <a:endParaRPr lang="en-US" sz="200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60217" y="228600"/>
            <a:ext cx="855518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3200" cap="none" spc="-5" dirty="0" smtClean="0"/>
              <a:t>HEMOGLOBIN</a:t>
            </a:r>
            <a:endParaRPr lang="en-US" sz="3200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7" y="838200"/>
            <a:ext cx="8582892" cy="413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 smtClean="0">
              <a:latin typeface="Carlito"/>
              <a:cs typeface="Carlito"/>
            </a:endParaRPr>
          </a:p>
          <a:p>
            <a:pPr marL="447040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rlito"/>
              <a:cs typeface="Carli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914836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82" y="769144"/>
            <a:ext cx="9123218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spcBef>
                <a:spcPts val="95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Hemoglobin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red pigment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blood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is a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chromo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four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heme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attached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polypeptide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chain.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heme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are ferroporphyrin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units which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oxygen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</a:t>
            </a:r>
            <a:r>
              <a:rPr lang="en-US" sz="24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blood.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95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two component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portions of hemoglobin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Globin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ferroproto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porphyrin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(heme)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95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iron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compounds of porphyrins can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exist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two forms.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97180" marR="3691890" indent="-285115">
              <a:lnSpc>
                <a:spcPts val="4079"/>
              </a:lnSpc>
              <a:spcBef>
                <a:spcPts val="42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Divalent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lron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ferroproto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porphyrin.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known  as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heme. This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charge.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3670300" indent="-342900">
              <a:lnSpc>
                <a:spcPts val="4079"/>
              </a:lnSpc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Trivalent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lron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spc="-15" dirty="0" err="1" smtClean="0">
                <a:latin typeface="Times New Roman" pitchFamily="18" charset="0"/>
                <a:cs typeface="Times New Roman" pitchFamily="18" charset="0"/>
              </a:rPr>
              <a:t>ferriproto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porphyrin.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known  as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hemin.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has net positive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charge.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spc="-5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1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81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304926"/>
            <a:ext cx="8227060" cy="29803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Heme</a:t>
            </a:r>
            <a:r>
              <a:rPr sz="24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sz="24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sz="2400" spc="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chelates</a:t>
            </a:r>
            <a:r>
              <a:rPr sz="240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divalent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metal</a:t>
            </a:r>
            <a:r>
              <a:rPr sz="2400" spc="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ions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exist</a:t>
            </a:r>
            <a:r>
              <a:rPr sz="2400" spc="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sq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uare</a:t>
            </a:r>
            <a:r>
              <a:rPr sz="2400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planar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forms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7620" indent="-342900" algn="just">
              <a:buFont typeface="Wingdings" pitchFamily="2" charset="2"/>
              <a:buChar char="Ø"/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Hemin is usually obtained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chloride. The resulting penta coordinated complex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essentially square pyramidal.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chloride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bound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co-ordinately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not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electrostatically    to  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 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iron  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ion    perpendicular  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to  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 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plane    of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porphyrin.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95600" y="3183082"/>
            <a:ext cx="42672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558170"/>
            <a:ext cx="7162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3200" b="1" cap="none" spc="-5" dirty="0" smtClean="0">
                <a:latin typeface="Times New Roman" pitchFamily="18" charset="0"/>
                <a:cs typeface="Times New Roman" pitchFamily="18" charset="0"/>
              </a:rPr>
              <a:t>MYOGL</a:t>
            </a:r>
            <a:r>
              <a:rPr lang="en-US" sz="3200" b="1" cap="none" spc="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BIN</a:t>
            </a:r>
            <a:endParaRPr lang="en-US" sz="3200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811124"/>
            <a:ext cx="8338820" cy="4626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278765" algn="just">
              <a:lnSpc>
                <a:spcPct val="140600"/>
              </a:lnSpc>
              <a:spcBef>
                <a:spcPts val="114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69900" marR="5080" indent="-457200" algn="just">
              <a:lnSpc>
                <a:spcPct val="140600"/>
              </a:lnSpc>
              <a:spcBef>
                <a:spcPts val="114"/>
              </a:spcBef>
              <a:buFont typeface="Wingdings" pitchFamily="2" charset="2"/>
              <a:buChar char="Ø"/>
            </a:pPr>
            <a:r>
              <a:rPr sz="2600" dirty="0" err="1" smtClean="0">
                <a:latin typeface="Times New Roman" pitchFamily="18" charset="0"/>
                <a:cs typeface="Times New Roman" pitchFamily="18" charset="0"/>
              </a:rPr>
              <a:t>Haem</a:t>
            </a:r>
            <a:r>
              <a:rPr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is also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biologically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Myoglobin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6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store dioxygen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in muscles.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Myoglobin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one of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units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spc="-5" dirty="0">
              <a:latin typeface="Times New Roman" pitchFamily="18" charset="0"/>
              <a:cs typeface="Times New Roman" pitchFamily="18" charset="0"/>
            </a:endParaRPr>
          </a:p>
          <a:p>
            <a:pPr marL="469900" marR="5080" indent="-457200" algn="just">
              <a:lnSpc>
                <a:spcPct val="140600"/>
              </a:lnSpc>
              <a:spcBef>
                <a:spcPts val="114"/>
              </a:spcBef>
              <a:buFont typeface="Wingdings" pitchFamily="2" charset="2"/>
              <a:buChar char="Ø"/>
            </a:pPr>
            <a:r>
              <a:rPr sz="2600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5" dirty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only one 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Fe 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atom,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a molecule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weight of 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17000, and binds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02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more strongly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sz="2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254000" algn="just">
              <a:lnSpc>
                <a:spcPct val="140000"/>
              </a:lnSpc>
              <a:spcBef>
                <a:spcPts val="625"/>
              </a:spcBef>
            </a:pP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29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533400"/>
            <a:ext cx="7143750" cy="762000"/>
          </a:xfrm>
        </p:spPr>
        <p:txBody>
          <a:bodyPr/>
          <a:lstStyle/>
          <a:p>
            <a:pPr algn="l"/>
            <a:r>
              <a:rPr lang="en-US" dirty="0"/>
              <a:t>Contents…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7543800" cy="4572000"/>
          </a:xfrm>
        </p:spPr>
        <p:txBody>
          <a:bodyPr anchor="ctr">
            <a:noAutofit/>
          </a:bodyPr>
          <a:lstStyle/>
          <a:p>
            <a:pPr algn="l"/>
            <a:endParaRPr lang="en-IN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000" spc="-5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000" cap="none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3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000" cap="none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metal</a:t>
            </a:r>
            <a:r>
              <a:rPr lang="en-US" sz="3000" cap="none" spc="-3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ions</a:t>
            </a: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000" cap="none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Biological significance</a:t>
            </a:r>
            <a:r>
              <a:rPr lang="en-US" sz="3000" cap="none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cap="none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000" cap="none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  <a:tabLst>
                <a:tab pos="354965" algn="l"/>
                <a:tab pos="355600" algn="l"/>
              </a:tabLst>
            </a:pPr>
            <a:r>
              <a:rPr lang="en-US" sz="3000" cap="none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cap="none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Na, K, </a:t>
            </a:r>
            <a:r>
              <a:rPr lang="en-US" sz="2600" cap="none" spc="10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cap="none" spc="10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g, </a:t>
            </a:r>
            <a:r>
              <a:rPr lang="en-US" sz="2600" cap="none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cap="none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600" cap="none" spc="-10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cap="none" spc="-10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e, </a:t>
            </a:r>
            <a:r>
              <a:rPr lang="en-US" sz="2600" cap="none" spc="-20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cap="none" spc="-20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600" cap="none" spc="-5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cap="none" spc="-5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i, Cu, </a:t>
            </a:r>
            <a:r>
              <a:rPr lang="en-US" sz="2600" cap="none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600" cap="none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n and</a:t>
            </a:r>
            <a:r>
              <a:rPr lang="en-US" sz="2600" cap="none" spc="-85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cap="none" dirty="0" err="1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cap="none" dirty="0" err="1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600" cap="none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6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1725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000" cap="none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3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cap="none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en-US" sz="3000" cap="none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cap="none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cap="none" spc="-5" dirty="0" smtClean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Hemoglobin</a:t>
            </a:r>
            <a:r>
              <a:rPr lang="en-US" sz="2600" cap="none" dirty="0" smtClean="0">
                <a:latin typeface="Carlito"/>
                <a:cs typeface="Carlito"/>
              </a:rPr>
              <a:t>, </a:t>
            </a:r>
            <a:r>
              <a:rPr lang="en-US" sz="2600" cap="none" spc="-10" dirty="0" smtClean="0">
                <a:solidFill>
                  <a:srgbClr val="6F2F9F"/>
                </a:solidFill>
                <a:latin typeface="Carlito"/>
                <a:cs typeface="Carlito"/>
              </a:rPr>
              <a:t>myoglobin</a:t>
            </a:r>
            <a:r>
              <a:rPr lang="en-US" sz="2600" cap="none" dirty="0" smtClean="0">
                <a:latin typeface="Carlito"/>
                <a:cs typeface="Carlito"/>
              </a:rPr>
              <a:t> &amp; </a:t>
            </a:r>
            <a:r>
              <a:rPr lang="en-US" sz="2600" cap="none" spc="-10" dirty="0" smtClean="0">
                <a:solidFill>
                  <a:srgbClr val="6F2F9F"/>
                </a:solidFill>
                <a:latin typeface="Carlito"/>
                <a:cs typeface="Carlito"/>
              </a:rPr>
              <a:t>chlorophyll</a:t>
            </a:r>
            <a:endParaRPr lang="en-US" sz="2600" cap="none" dirty="0" smtClean="0">
              <a:latin typeface="Carlito"/>
              <a:cs typeface="Carlito"/>
            </a:endParaRPr>
          </a:p>
          <a:p>
            <a:pPr algn="l"/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64654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3400" y="152400"/>
            <a:ext cx="79248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0507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914400"/>
            <a:ext cx="8185150" cy="2520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61060" algn="just">
              <a:lnSpc>
                <a:spcPct val="150000"/>
              </a:lnSpc>
              <a:spcBef>
                <a:spcPts val="100"/>
              </a:spcBef>
            </a:pPr>
            <a:r>
              <a:rPr sz="2800" spc="-10" dirty="0">
                <a:latin typeface="Times New Roman" pitchFamily="18" charset="0"/>
                <a:cs typeface="Times New Roman" pitchFamily="18" charset="0"/>
              </a:rPr>
              <a:t>Chlorophyll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green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colouring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matter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plants, especially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leaves.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lt 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found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definite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protoplasmic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bodies,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called chloroplasts. Chloroplasts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mainly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contain 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four different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pigments.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33397"/>
            <a:ext cx="83820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cap="none" spc="-1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cap="none" spc="-15" dirty="0" smtClean="0">
                <a:latin typeface="Times New Roman" pitchFamily="18" charset="0"/>
                <a:cs typeface="Times New Roman" pitchFamily="18" charset="0"/>
              </a:rPr>
              <a:t>yellow </a:t>
            </a:r>
            <a:r>
              <a:rPr lang="en-US" sz="2400" cap="none" spc="-5" dirty="0" smtClean="0">
                <a:latin typeface="Times New Roman" pitchFamily="18" charset="0"/>
                <a:cs typeface="Times New Roman" pitchFamily="18" charset="0"/>
              </a:rPr>
              <a:t>pigments (carotenes </a:t>
            </a:r>
            <a:r>
              <a:rPr lang="en-US" sz="2400" cap="none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cap="none" spc="-10" dirty="0" err="1" smtClean="0">
                <a:latin typeface="Times New Roman" pitchFamily="18" charset="0"/>
                <a:cs typeface="Times New Roman" pitchFamily="18" charset="0"/>
              </a:rPr>
              <a:t>xanthophylls</a:t>
            </a:r>
            <a:r>
              <a:rPr lang="en-US" sz="2400" cap="none" spc="-1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cap="none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cap="none" spc="-1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cap="none" spc="-10" dirty="0" smtClean="0">
                <a:latin typeface="Times New Roman" pitchFamily="18" charset="0"/>
                <a:cs typeface="Times New Roman" pitchFamily="18" charset="0"/>
              </a:rPr>
              <a:t>wo </a:t>
            </a:r>
            <a:r>
              <a:rPr lang="en-US" cap="none" spc="-15" dirty="0" smtClean="0">
                <a:latin typeface="Times New Roman" pitchFamily="18" charset="0"/>
                <a:cs typeface="Times New Roman" pitchFamily="18" charset="0"/>
              </a:rPr>
              <a:t>green</a:t>
            </a:r>
            <a:r>
              <a:rPr lang="en-US" sz="4400" cap="none" spc="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cap="none" spc="-5" dirty="0" smtClean="0">
                <a:latin typeface="Times New Roman" pitchFamily="18" charset="0"/>
                <a:cs typeface="Times New Roman" pitchFamily="18" charset="0"/>
              </a:rPr>
              <a:t>pigments.</a:t>
            </a:r>
            <a:endParaRPr lang="en-US" sz="24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5945" y="444972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-10" dirty="0" smtClean="0">
                <a:latin typeface="Times New Roman" pitchFamily="18" charset="0"/>
                <a:cs typeface="Times New Roman" pitchFamily="18" charset="0"/>
              </a:rPr>
              <a:t>CHLOROPHYLL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85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04800" y="1143000"/>
            <a:ext cx="8610600" cy="413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natural chlorophyll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mixture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2400"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chlorophylls</a:t>
            </a:r>
            <a:r>
              <a:rPr sz="2400" b="1" spc="-1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: 'Chlorophyll </a:t>
            </a:r>
            <a:r>
              <a:rPr sz="2400" b="1" spc="-5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a'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b="1" spc="-10" dirty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'chlorophyll </a:t>
            </a:r>
            <a:r>
              <a:rPr sz="2400" b="1" dirty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b'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which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are found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ratio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3:1 in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higher plants. 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algae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ratio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much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3:1;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moreover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algae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contain chlorophyll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2400"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all.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spc="-20" dirty="0" smtClean="0">
                <a:latin typeface="Times New Roman" pitchFamily="18" charset="0"/>
                <a:cs typeface="Times New Roman" pitchFamily="18" charset="0"/>
              </a:rPr>
              <a:t>Biologically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chlorophyll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very important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natural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Pigments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 is responsible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indirectly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for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synthesis of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kinds of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food (carbohydrates,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fats,  proteins,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vitamins,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spc="-1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z="2400" spc="-1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pPr algn="ctr"/>
            <a:r>
              <a:rPr lang="en-US" b="1" spc="-10" dirty="0">
                <a:latin typeface="Times New Roman" pitchFamily="18" charset="0"/>
                <a:cs typeface="Times New Roman" pitchFamily="18" charset="0"/>
              </a:rPr>
              <a:t>Chlorophyll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44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04800" y="1143000"/>
            <a:ext cx="8610600" cy="5298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Chlorophyll absorbs light energy and in this activated form it  reduces carbon dioxide forming a carbohydrate type molecule  with the evolution of oxygen (photo synthesis)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Moreover, chlorophyll also maintains carbon dioxide - oxygen  equilibrium in atmosphere as oxygen is given out at the  expense of carbon dioxide.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pPr algn="ctr"/>
            <a:r>
              <a:rPr lang="en-US" b="1" spc="-10" dirty="0">
                <a:latin typeface="Times New Roman" pitchFamily="18" charset="0"/>
                <a:cs typeface="Times New Roman" pitchFamily="18" charset="0"/>
              </a:rPr>
              <a:t>Chlorophyll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49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9478" y="0"/>
            <a:ext cx="8581415" cy="6096000"/>
            <a:chOff x="176784" y="504444"/>
            <a:chExt cx="8972550" cy="6118860"/>
          </a:xfrm>
        </p:grpSpPr>
        <p:sp>
          <p:nvSpPr>
            <p:cNvPr id="4" name="object 4"/>
            <p:cNvSpPr/>
            <p:nvPr/>
          </p:nvSpPr>
          <p:spPr>
            <a:xfrm>
              <a:off x="176784" y="504444"/>
              <a:ext cx="8967216" cy="61188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8600" y="533400"/>
              <a:ext cx="8915400" cy="6019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3837" y="528637"/>
              <a:ext cx="8920480" cy="6029325"/>
            </a:xfrm>
            <a:custGeom>
              <a:avLst/>
              <a:gdLst/>
              <a:ahLst/>
              <a:cxnLst/>
              <a:rect l="l" t="t" r="r" b="b"/>
              <a:pathLst>
                <a:path w="8920480" h="6029325">
                  <a:moveTo>
                    <a:pt x="0" y="6029325"/>
                  </a:moveTo>
                  <a:lnTo>
                    <a:pt x="8920162" y="6029325"/>
                  </a:lnTo>
                </a:path>
                <a:path w="8920480" h="6029325">
                  <a:moveTo>
                    <a:pt x="8920162" y="0"/>
                  </a:moveTo>
                  <a:lnTo>
                    <a:pt x="0" y="0"/>
                  </a:lnTo>
                  <a:lnTo>
                    <a:pt x="0" y="6029325"/>
                  </a:lnTo>
                </a:path>
              </a:pathLst>
            </a:custGeom>
            <a:ln w="9525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85273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8001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Essay Questions: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Explain the structure and function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chlorophyll.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Short Answer Questions: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are essential elements and importance of Na and K in biological systems.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Explain about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metallo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phorphyrins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48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650" y="152400"/>
            <a:ext cx="5657850" cy="914400"/>
          </a:xfrm>
        </p:spPr>
        <p:txBody>
          <a:bodyPr>
            <a:normAutofit/>
          </a:bodyPr>
          <a:lstStyle/>
          <a:p>
            <a:r>
              <a:rPr lang="en-IN" sz="4000" dirty="0"/>
              <a:t>Thank You……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9" name="Picture 2" descr="Image result for best thank you images for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657850" cy="40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8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280" marR="5080" indent="-6858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The living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bodies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contain at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least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30 elements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into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117089" marR="1931670" indent="-457200">
              <a:buFont typeface="Wingdings" pitchFamily="2" charset="2"/>
              <a:buChar char="Ø"/>
            </a:pPr>
            <a:r>
              <a:rPr sz="2800" b="1" dirty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sz="2800" b="1" spc="-5" dirty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US" sz="2800" b="1" spc="-5" dirty="0" smtClean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117089" marR="1931670" indent="-457200">
              <a:buFont typeface="Wingdings" pitchFamily="2" charset="2"/>
              <a:buChar char="Ø"/>
            </a:pPr>
            <a:r>
              <a:rPr sz="2800" b="1" spc="-5" dirty="0" smtClean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Non</a:t>
            </a:r>
            <a:r>
              <a:rPr sz="2800" b="1" dirty="0" smtClean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800" b="1" spc="-5" dirty="0" smtClean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en-US" sz="2800" b="1" spc="-50" dirty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 smtClean="0">
                <a:solidFill>
                  <a:srgbClr val="00AF50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1150365"/>
            <a:ext cx="6705600" cy="39406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26034" algn="just">
              <a:lnSpc>
                <a:spcPct val="80000"/>
              </a:lnSpc>
              <a:spcBef>
                <a:spcPts val="620"/>
              </a:spcBef>
            </a:pPr>
            <a:endParaRPr lang="en-US" sz="28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6350" indent="-26034" algn="just">
              <a:lnSpc>
                <a:spcPct val="80000"/>
              </a:lnSpc>
              <a:spcBef>
                <a:spcPts val="620"/>
              </a:spcBef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Essential elements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are defined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as those elements which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maintain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 normal living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state 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tissue or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whole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body.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These 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are divided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into </a:t>
            </a:r>
          </a:p>
          <a:p>
            <a:pPr marL="355600" marR="6350" indent="-26034" algn="just">
              <a:lnSpc>
                <a:spcPct val="80000"/>
              </a:lnSpc>
              <a:spcBef>
                <a:spcPts val="620"/>
              </a:spcBef>
            </a:pPr>
            <a:endParaRPr lang="en-US" sz="2800" spc="-20" dirty="0" smtClean="0">
              <a:latin typeface="Times New Roman" pitchFamily="18" charset="0"/>
              <a:cs typeface="Times New Roman" pitchFamily="18" charset="0"/>
            </a:endParaRPr>
          </a:p>
          <a:p>
            <a:pPr marL="786766" marR="6350" indent="-457200" algn="just">
              <a:lnSpc>
                <a:spcPct val="8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 </a:t>
            </a:r>
            <a:r>
              <a:rPr lang="en-US" sz="2800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786766" marR="6350" indent="-457200" algn="just">
              <a:lnSpc>
                <a:spcPct val="8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</a:t>
            </a:r>
            <a:r>
              <a:rPr lang="en-US" sz="2800" spc="10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5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150365"/>
            <a:ext cx="7800975" cy="32661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</a:pPr>
            <a:r>
              <a:rPr lang="en-US" sz="2800" b="1" u="sng" spc="-15" dirty="0" smtClean="0">
                <a:latin typeface="Times New Roman" pitchFamily="18" charset="0"/>
                <a:cs typeface="Times New Roman" pitchFamily="18" charset="0"/>
              </a:rPr>
              <a:t>MACRO </a:t>
            </a:r>
            <a:r>
              <a:rPr lang="en-US" sz="2800" b="1" u="sng" spc="-10" dirty="0" smtClean="0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en-US" sz="2800" b="1" u="sng" spc="65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 algn="ctr">
              <a:lnSpc>
                <a:spcPct val="100000"/>
              </a:lnSpc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80000"/>
              </a:lnSpc>
              <a:spcBef>
                <a:spcPts val="530"/>
              </a:spcBef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These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 elements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diet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extent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than one</a:t>
            </a:r>
            <a:r>
              <a:rPr lang="en-US" sz="2800" spc="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milligram.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3654425"/>
            <a:r>
              <a:rPr lang="en-US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   Ex : </a:t>
            </a:r>
            <a:r>
              <a:rPr lang="en-US" sz="2800" b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C, H, </a:t>
            </a:r>
            <a:r>
              <a:rPr lang="en-US" sz="2800" b="1" spc="-3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N, </a:t>
            </a:r>
            <a:r>
              <a:rPr lang="en-US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Na, K,   </a:t>
            </a:r>
          </a:p>
          <a:p>
            <a:pPr marL="12700" marR="3654425"/>
            <a:r>
              <a:rPr lang="en-US" sz="2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Ca, </a:t>
            </a:r>
            <a:r>
              <a:rPr lang="en-US" sz="2800" b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Mg, </a:t>
            </a:r>
            <a:r>
              <a:rPr lang="en-US" sz="2800" b="1" spc="-2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Fe, </a:t>
            </a:r>
            <a:r>
              <a:rPr lang="en-US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p, S and </a:t>
            </a:r>
            <a:r>
              <a:rPr lang="en-US" sz="2800" b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1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150365"/>
            <a:ext cx="7800975" cy="47840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6350" indent="-26034" algn="ctr">
              <a:spcBef>
                <a:spcPts val="620"/>
              </a:spcBef>
            </a:pPr>
            <a:r>
              <a:rPr lang="en-US" sz="2800" b="1" u="sng" spc="-10" dirty="0" smtClean="0">
                <a:latin typeface="Carlito"/>
                <a:cs typeface="Carlito"/>
              </a:rPr>
              <a:t>MICRO ELEMENTS</a:t>
            </a:r>
          </a:p>
          <a:p>
            <a:pPr marL="355600" marR="6350" indent="-26034">
              <a:spcBef>
                <a:spcPts val="620"/>
              </a:spcBef>
            </a:pPr>
            <a:endParaRPr lang="en-US" sz="2800" u="sng" dirty="0" smtClean="0">
              <a:latin typeface="Carlito"/>
              <a:cs typeface="Carlito"/>
            </a:endParaRPr>
          </a:p>
          <a:p>
            <a:pPr marL="12700"/>
            <a:r>
              <a:rPr lang="en-US" sz="2800" spc="-15" dirty="0" smtClean="0">
                <a:latin typeface="Carlito"/>
                <a:cs typeface="Carlito"/>
              </a:rPr>
              <a:t>    Micro </a:t>
            </a:r>
            <a:r>
              <a:rPr lang="en-US" sz="2800" spc="-5" dirty="0" smtClean="0">
                <a:latin typeface="Carlito"/>
                <a:cs typeface="Carlito"/>
              </a:rPr>
              <a:t>elements </a:t>
            </a:r>
            <a:r>
              <a:rPr lang="en-US" sz="2800" spc="-10" dirty="0" smtClean="0">
                <a:latin typeface="Carlito"/>
                <a:cs typeface="Carlito"/>
              </a:rPr>
              <a:t>are </a:t>
            </a:r>
            <a:r>
              <a:rPr lang="en-US" sz="2800" dirty="0" smtClean="0">
                <a:latin typeface="Carlito"/>
                <a:cs typeface="Carlito"/>
              </a:rPr>
              <a:t>those </a:t>
            </a:r>
            <a:r>
              <a:rPr lang="en-US" sz="2800" spc="-5" dirty="0" smtClean="0">
                <a:latin typeface="Carlito"/>
                <a:cs typeface="Carlito"/>
              </a:rPr>
              <a:t>which </a:t>
            </a:r>
            <a:r>
              <a:rPr lang="en-US" sz="2800" spc="-10" dirty="0" smtClean="0">
                <a:latin typeface="Carlito"/>
                <a:cs typeface="Carlito"/>
              </a:rPr>
              <a:t>are </a:t>
            </a:r>
            <a:r>
              <a:rPr lang="en-US" sz="2800" spc="-15" dirty="0" smtClean="0">
                <a:latin typeface="Carlito"/>
                <a:cs typeface="Carlito"/>
              </a:rPr>
              <a:t>required </a:t>
            </a:r>
            <a:r>
              <a:rPr lang="en-US" sz="2800" spc="-5" dirty="0" smtClean="0">
                <a:latin typeface="Carlito"/>
                <a:cs typeface="Carlito"/>
              </a:rPr>
              <a:t>in</a:t>
            </a:r>
          </a:p>
          <a:p>
            <a:pPr marL="12700"/>
            <a:r>
              <a:rPr lang="en-US" sz="2800" spc="-5" dirty="0" smtClean="0">
                <a:latin typeface="Carlito"/>
                <a:cs typeface="Carlito"/>
              </a:rPr>
              <a:t>    </a:t>
            </a:r>
            <a:r>
              <a:rPr lang="en-US" sz="2800" spc="-10" dirty="0" smtClean="0">
                <a:latin typeface="Carlito"/>
                <a:cs typeface="Carlito"/>
              </a:rPr>
              <a:t>very </a:t>
            </a:r>
            <a:r>
              <a:rPr lang="en-US" sz="2800" dirty="0" smtClean="0">
                <a:latin typeface="Carlito"/>
                <a:cs typeface="Carlito"/>
              </a:rPr>
              <a:t>small </a:t>
            </a:r>
            <a:r>
              <a:rPr lang="en-US" sz="2800" spc="-10" dirty="0" smtClean="0">
                <a:latin typeface="Carlito"/>
                <a:cs typeface="Carlito"/>
              </a:rPr>
              <a:t>amount</a:t>
            </a:r>
            <a:r>
              <a:rPr lang="en-US" sz="2800" spc="25" dirty="0" smtClean="0">
                <a:latin typeface="Carlito"/>
                <a:cs typeface="Carlito"/>
              </a:rPr>
              <a:t> </a:t>
            </a:r>
            <a:r>
              <a:rPr lang="en-US" sz="2800" spc="-15" dirty="0" smtClean="0">
                <a:latin typeface="Carlito"/>
                <a:cs typeface="Carlito"/>
              </a:rPr>
              <a:t>say </a:t>
            </a:r>
            <a:r>
              <a:rPr lang="en-US" sz="2800" spc="-35" dirty="0" smtClean="0">
                <a:latin typeface="Carlito"/>
                <a:cs typeface="Carlito"/>
              </a:rPr>
              <a:t>to</a:t>
            </a:r>
            <a:r>
              <a:rPr lang="en-US" sz="2800" dirty="0">
                <a:latin typeface="Carlito"/>
                <a:cs typeface="Carlito"/>
              </a:rPr>
              <a:t> </a:t>
            </a:r>
            <a:r>
              <a:rPr lang="en-US" sz="2800" spc="-5" dirty="0" smtClean="0">
                <a:latin typeface="Carlito"/>
                <a:cs typeface="Carlito"/>
              </a:rPr>
              <a:t>the </a:t>
            </a:r>
            <a:r>
              <a:rPr lang="en-US" sz="2800" spc="-20" dirty="0" smtClean="0">
                <a:latin typeface="Carlito"/>
                <a:cs typeface="Carlito"/>
              </a:rPr>
              <a:t>extent </a:t>
            </a:r>
            <a:r>
              <a:rPr lang="en-US" sz="2800" spc="-5" dirty="0" smtClean="0">
                <a:latin typeface="Carlito"/>
                <a:cs typeface="Carlito"/>
              </a:rPr>
              <a:t>of </a:t>
            </a:r>
            <a:r>
              <a:rPr lang="en-US" sz="2800" spc="-15" dirty="0" smtClean="0">
                <a:latin typeface="Carlito"/>
                <a:cs typeface="Carlito"/>
              </a:rPr>
              <a:t>micro</a:t>
            </a:r>
          </a:p>
          <a:p>
            <a:pPr marL="12700"/>
            <a:r>
              <a:rPr lang="en-US" sz="2800" spc="-15" dirty="0">
                <a:latin typeface="Carlito"/>
                <a:cs typeface="Carlito"/>
              </a:rPr>
              <a:t> </a:t>
            </a:r>
            <a:r>
              <a:rPr lang="en-US" sz="2800" spc="-15" dirty="0" smtClean="0">
                <a:latin typeface="Carlito"/>
                <a:cs typeface="Carlito"/>
              </a:rPr>
              <a:t>  </a:t>
            </a:r>
            <a:r>
              <a:rPr lang="en-US" sz="2800" spc="-15" dirty="0" smtClean="0">
                <a:latin typeface="Carlito"/>
                <a:cs typeface="Carlito"/>
              </a:rPr>
              <a:t> grams </a:t>
            </a:r>
            <a:r>
              <a:rPr lang="en-US" sz="2800" spc="-5" dirty="0" smtClean="0">
                <a:latin typeface="Carlito"/>
                <a:cs typeface="Carlito"/>
              </a:rPr>
              <a:t>or </a:t>
            </a:r>
            <a:r>
              <a:rPr lang="en-US" sz="2800" spc="-5" dirty="0" err="1" smtClean="0">
                <a:latin typeface="Carlito"/>
                <a:cs typeface="Carlito"/>
              </a:rPr>
              <a:t>nano</a:t>
            </a:r>
            <a:r>
              <a:rPr lang="en-US" sz="2800" spc="-5" dirty="0" smtClean="0">
                <a:latin typeface="Carlito"/>
                <a:cs typeface="Carlito"/>
              </a:rPr>
              <a:t> </a:t>
            </a:r>
            <a:r>
              <a:rPr lang="en-US" sz="2800" spc="-15" dirty="0" smtClean="0">
                <a:latin typeface="Carlito"/>
                <a:cs typeface="Carlito"/>
              </a:rPr>
              <a:t>grams </a:t>
            </a:r>
            <a:r>
              <a:rPr lang="en-US" sz="2800" spc="-5" dirty="0" smtClean="0">
                <a:latin typeface="Carlito"/>
                <a:cs typeface="Carlito"/>
              </a:rPr>
              <a:t>in the</a:t>
            </a:r>
            <a:r>
              <a:rPr lang="en-US" sz="2800" spc="150" dirty="0" smtClean="0">
                <a:latin typeface="Carlito"/>
                <a:cs typeface="Carlito"/>
              </a:rPr>
              <a:t> </a:t>
            </a:r>
            <a:r>
              <a:rPr lang="en-US" sz="2800" spc="-35" dirty="0" smtClean="0">
                <a:latin typeface="Carlito"/>
                <a:cs typeface="Carlito"/>
              </a:rPr>
              <a:t>body.</a:t>
            </a:r>
          </a:p>
          <a:p>
            <a:pPr marL="12700">
              <a:lnSpc>
                <a:spcPts val="2375"/>
              </a:lnSpc>
            </a:pPr>
            <a:endParaRPr lang="en-US" sz="2800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b="1" spc="-5" dirty="0" smtClean="0">
                <a:solidFill>
                  <a:srgbClr val="001F5F"/>
                </a:solidFill>
                <a:latin typeface="Carlito"/>
                <a:cs typeface="Carlito"/>
              </a:rPr>
              <a:t>    Ex : </a:t>
            </a:r>
            <a:r>
              <a:rPr lang="en-US" sz="2800" b="1" spc="-10" dirty="0" err="1" smtClean="0">
                <a:solidFill>
                  <a:srgbClr val="001F5F"/>
                </a:solidFill>
                <a:latin typeface="Carlito"/>
                <a:cs typeface="Carlito"/>
              </a:rPr>
              <a:t>Cu,Zn,Co</a:t>
            </a:r>
            <a:r>
              <a:rPr lang="en-US" sz="2800" b="1" spc="-10" dirty="0" smtClean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n-US" sz="2800" b="1" spc="-5" dirty="0" smtClean="0">
                <a:solidFill>
                  <a:srgbClr val="001F5F"/>
                </a:solidFill>
                <a:latin typeface="Carlito"/>
                <a:cs typeface="Carlito"/>
              </a:rPr>
              <a:t>Cd, </a:t>
            </a:r>
            <a:r>
              <a:rPr lang="en-US" sz="2800" b="1" spc="-5" dirty="0" err="1" smtClean="0">
                <a:solidFill>
                  <a:srgbClr val="001F5F"/>
                </a:solidFill>
                <a:latin typeface="Carlito"/>
                <a:cs typeface="Carlito"/>
              </a:rPr>
              <a:t>Mn</a:t>
            </a:r>
            <a:r>
              <a:rPr lang="en-US" sz="2800" b="1" spc="-5" dirty="0" smtClean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n-US" sz="2800" b="1" dirty="0" smtClean="0">
                <a:solidFill>
                  <a:srgbClr val="001F5F"/>
                </a:solidFill>
                <a:latin typeface="Carlito"/>
                <a:cs typeface="Carlito"/>
              </a:rPr>
              <a:t>12, </a:t>
            </a:r>
            <a:r>
              <a:rPr lang="en-US" sz="2800" b="1" spc="-10" dirty="0" smtClean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lang="en-US" sz="2800" b="1" spc="25" dirty="0" smtClean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lang="en-US" sz="2800" b="1" spc="-5" dirty="0" smtClean="0">
                <a:solidFill>
                  <a:srgbClr val="001F5F"/>
                </a:solidFill>
                <a:latin typeface="Carlito"/>
                <a:cs typeface="Carlito"/>
              </a:rPr>
              <a:t>F2.</a:t>
            </a: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 smtClean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87587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 smtClean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809306" y="1676400"/>
            <a:ext cx="7648893" cy="20242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marR="5080" indent="-68580" algn="just">
              <a:spcBef>
                <a:spcPts val="105"/>
              </a:spcBef>
              <a:tabLst>
                <a:tab pos="1046480" algn="l"/>
                <a:tab pos="2732405" algn="l"/>
                <a:tab pos="3213735" algn="l"/>
                <a:tab pos="3909060" algn="l"/>
                <a:tab pos="5588635" algn="l"/>
                <a:tab pos="6271260" algn="l"/>
                <a:tab pos="6978650" algn="l"/>
              </a:tabLst>
            </a:pPr>
            <a:r>
              <a:rPr lang="en-US" sz="2400" b="0" spc="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	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	of	the	elements	are	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 clear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y  known and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400" b="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called no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	-es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ial ele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Som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	of	them	are  </a:t>
            </a:r>
            <a:r>
              <a:rPr lang="en-US" sz="2400" b="0" spc="-25" dirty="0" smtClean="0"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nature.</a:t>
            </a:r>
            <a:endParaRPr lang="en-US" sz="6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307340" indent="25400" algn="just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Br2,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,As, Ni ,Al , </a:t>
            </a:r>
            <a:r>
              <a:rPr lang="en-US" sz="2400" b="0" spc="-5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V and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Ti present 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in the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1774659" y="928189"/>
            <a:ext cx="561530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NON - </a:t>
            </a: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en-US" b="1" cap="none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spc="-10" dirty="0" smtClean="0">
                <a:latin typeface="Times New Roman" pitchFamily="18" charset="0"/>
                <a:cs typeface="Times New Roman" pitchFamily="18" charset="0"/>
              </a:rPr>
              <a:t>ELEMENTS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0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 smtClean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228600" y="1059017"/>
            <a:ext cx="8763000" cy="40555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0">
              <a:lnSpc>
                <a:spcPct val="100000"/>
              </a:lnSpc>
              <a:spcBef>
                <a:spcPts val="1415"/>
              </a:spcBef>
              <a:buFont typeface="Wingdings" pitchFamily="2" charset="2"/>
              <a:buChar char="Ø"/>
            </a:pP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Zinc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ion :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Zinc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is widely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distributed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vegetables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and animal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food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0" spc="135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0" spc="135" dirty="0" smtClean="0">
              <a:latin typeface="Times New Roman" pitchFamily="18" charset="0"/>
              <a:cs typeface="Times New Roman" pitchFamily="18" charset="0"/>
            </a:endParaRPr>
          </a:p>
          <a:p>
            <a:pPr marL="203200">
              <a:lnSpc>
                <a:spcPct val="100000"/>
              </a:lnSpc>
              <a:spcBef>
                <a:spcPts val="1415"/>
              </a:spcBef>
              <a:buFont typeface="Wingdings" pitchFamily="2" charset="2"/>
              <a:buChar char="Ø"/>
            </a:pP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requires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0.3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per Kg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body per</a:t>
            </a:r>
            <a:r>
              <a:rPr lang="en-US" sz="2400" b="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pc="-20" dirty="0" smtClean="0">
                <a:latin typeface="Times New Roman" pitchFamily="18" charset="0"/>
                <a:cs typeface="Times New Roman" pitchFamily="18" charset="0"/>
              </a:rPr>
              <a:t>day</a:t>
            </a:r>
          </a:p>
          <a:p>
            <a:pPr marL="203200">
              <a:lnSpc>
                <a:spcPct val="100000"/>
              </a:lnSpc>
              <a:spcBef>
                <a:spcPts val="1415"/>
              </a:spcBef>
              <a:buFont typeface="Wingdings" pitchFamily="2" charset="2"/>
              <a:buChar char="Ø"/>
            </a:pP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Zinc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b="0" spc="-20" dirty="0">
                <a:latin typeface="Times New Roman" pitchFamily="18" charset="0"/>
                <a:cs typeface="Times New Roman" pitchFamily="18" charset="0"/>
              </a:rPr>
              <a:t>integral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biochemically  important 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enzymes          such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uricase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arbonic 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anhydrase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liver alcohol 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carboxy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peptidase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kidney phophatase</a:t>
            </a:r>
            <a:r>
              <a:rPr lang="en-US" sz="2400" b="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pc="-15" dirty="0" smtClean="0"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 marL="203200">
              <a:lnSpc>
                <a:spcPct val="100000"/>
              </a:lnSpc>
              <a:spcBef>
                <a:spcPts val="1415"/>
              </a:spcBef>
              <a:buFont typeface="Wingdings" pitchFamily="2" charset="2"/>
              <a:buChar char="Ø"/>
            </a:pP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lnsulin 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zinc and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zinc will be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pancreas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203200">
              <a:lnSpc>
                <a:spcPct val="100000"/>
              </a:lnSpc>
              <a:spcBef>
                <a:spcPts val="1415"/>
              </a:spcBef>
              <a:buFont typeface="Wingdings" pitchFamily="2" charset="2"/>
              <a:buChar char="Ø"/>
            </a:pP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quantity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of zinc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in poor</a:t>
            </a:r>
            <a:r>
              <a:rPr lang="en-US" sz="2000" b="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pc="-10" dirty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400" b="0" spc="-5" dirty="0">
                <a:latin typeface="Times New Roman" pitchFamily="18" charset="0"/>
                <a:cs typeface="Times New Roman" pitchFamily="18" charset="0"/>
              </a:rPr>
              <a:t>and poor  </a:t>
            </a:r>
            <a:r>
              <a:rPr lang="en-US" sz="2400" b="0" spc="-15" dirty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n-US" sz="2000" b="0" spc="-15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BIOLOGICAL SIGNIFICANCE </a:t>
            </a:r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ZINC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2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 smtClean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228599" y="672952"/>
            <a:ext cx="8763000" cy="39812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algn="just">
              <a:lnSpc>
                <a:spcPct val="150000"/>
              </a:lnSpc>
              <a:spcBef>
                <a:spcPts val="105"/>
              </a:spcBef>
              <a:buFont typeface="Wingdings" pitchFamily="2" charset="2"/>
              <a:buChar char="Ø"/>
            </a:pP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Cobalt is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sz="2800" b="0" spc="-15" dirty="0">
                <a:latin typeface="Times New Roman" pitchFamily="18" charset="0"/>
                <a:cs typeface="Times New Roman" pitchFamily="18" charset="0"/>
              </a:rPr>
              <a:t>content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of vitamin</a:t>
            </a:r>
            <a:r>
              <a:rPr lang="en-US" sz="2800" b="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B12.</a:t>
            </a:r>
          </a:p>
          <a:p>
            <a:pPr marL="68580" algn="just">
              <a:lnSpc>
                <a:spcPct val="150000"/>
              </a:lnSpc>
              <a:spcBef>
                <a:spcPts val="105"/>
              </a:spcBef>
              <a:buFont typeface="Wingdings" pitchFamily="2" charset="2"/>
              <a:buChar char="Ø"/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chemical name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of this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vitamin is </a:t>
            </a:r>
            <a:r>
              <a:rPr lang="en-US" sz="2800" b="0" spc="-5" dirty="0" err="1" smtClean="0">
                <a:latin typeface="Times New Roman" pitchFamily="18" charset="0"/>
                <a:cs typeface="Times New Roman" pitchFamily="18" charset="0"/>
              </a:rPr>
              <a:t>cyanocobalamine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8580" algn="just">
              <a:spcBef>
                <a:spcPts val="105"/>
              </a:spcBef>
              <a:buFont typeface="Wingdings" pitchFamily="2" charset="2"/>
              <a:buChar char="Ø"/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Cobalt is </a:t>
            </a:r>
            <a:r>
              <a:rPr lang="en-US" sz="2800" b="0" spc="-10" dirty="0"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lang="en-US" sz="2800" b="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maintain normal function of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bone</a:t>
            </a:r>
          </a:p>
          <a:p>
            <a:pPr marL="0" indent="0" algn="just">
              <a:spcBef>
                <a:spcPts val="105"/>
              </a:spcBef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0" spc="-10" dirty="0" smtClean="0">
                <a:latin typeface="Times New Roman" pitchFamily="18" charset="0"/>
                <a:cs typeface="Times New Roman" pitchFamily="18" charset="0"/>
              </a:rPr>
              <a:t>marrow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b="0" spc="-10" dirty="0">
                <a:latin typeface="Times New Roman" pitchFamily="18" charset="0"/>
                <a:cs typeface="Times New Roman" pitchFamily="18" charset="0"/>
              </a:rPr>
              <a:t>producing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erythrocytes</a:t>
            </a:r>
          </a:p>
          <a:p>
            <a:pPr marL="68580" algn="just">
              <a:spcBef>
                <a:spcPts val="105"/>
              </a:spcBef>
              <a:buFont typeface="Wingdings" pitchFamily="2" charset="2"/>
              <a:buChar char="Ø"/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 Deficiency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0" spc="-10" dirty="0">
                <a:latin typeface="Times New Roman" pitchFamily="18" charset="0"/>
                <a:cs typeface="Times New Roman" pitchFamily="18" charset="0"/>
              </a:rPr>
              <a:t>cobalt 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2800" b="0" spc="-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limited supply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vitamin</a:t>
            </a:r>
          </a:p>
          <a:p>
            <a:pPr marL="0" indent="0" algn="just">
              <a:spcBef>
                <a:spcPts val="105"/>
              </a:spcBef>
            </a:pP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B12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2800" b="0" spc="-25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nutritional type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8580" algn="just">
              <a:spcBef>
                <a:spcPts val="105"/>
              </a:spcBef>
              <a:buFont typeface="Wingdings" pitchFamily="2" charset="2"/>
              <a:buChar char="Ø"/>
            </a:pPr>
            <a:r>
              <a:rPr lang="en-US" sz="2800" b="0" spc="-10" dirty="0" smtClean="0">
                <a:latin typeface="Times New Roman" pitchFamily="18" charset="0"/>
                <a:cs typeface="Times New Roman" pitchFamily="18" charset="0"/>
              </a:rPr>
              <a:t>Excess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of cobalt produces  </a:t>
            </a:r>
            <a:r>
              <a:rPr lang="en-US" sz="2800" b="0" spc="-1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of erythrocytes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this</a:t>
            </a:r>
          </a:p>
          <a:p>
            <a:pPr marL="0" indent="0" algn="just">
              <a:spcBef>
                <a:spcPts val="105"/>
              </a:spcBef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US" sz="2800" b="0" spc="-5" dirty="0">
                <a:latin typeface="Times New Roman" pitchFamily="18" charset="0"/>
                <a:cs typeface="Times New Roman" pitchFamily="18" charset="0"/>
              </a:rPr>
              <a:t>poly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cythaemia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04800" y="228600"/>
            <a:ext cx="84582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b="1" cap="none" spc="-5" dirty="0" smtClean="0">
                <a:latin typeface="Times New Roman" pitchFamily="18" charset="0"/>
                <a:cs typeface="Times New Roman" pitchFamily="18" charset="0"/>
              </a:rPr>
              <a:t>BIOLOGICAL SIGNIFICANCE OF </a:t>
            </a:r>
            <a:r>
              <a:rPr lang="en-US" b="1" cap="none" spc="-10" dirty="0" smtClean="0">
                <a:latin typeface="Times New Roman" pitchFamily="18" charset="0"/>
                <a:cs typeface="Times New Roman" pitchFamily="18" charset="0"/>
              </a:rPr>
              <a:t>COBALT </a:t>
            </a:r>
            <a:endParaRPr lang="en-US" b="1" cap="none" spc="-1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20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</TotalTime>
  <Words>1384</Words>
  <Application>Microsoft Office PowerPoint</Application>
  <PresentationFormat>On-screen Show (4:3)</PresentationFormat>
  <Paragraphs>337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Angles</vt:lpstr>
      <vt:lpstr>PowerPoint Presentation</vt:lpstr>
      <vt:lpstr>Contents…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MYOGLOBIN</vt:lpstr>
      <vt:lpstr>PowerPoint Presentation</vt:lpstr>
      <vt:lpstr>Two yellow pigments (carotenes and xanthophylls) and Two green pigments.</vt:lpstr>
      <vt:lpstr>Chlorophyll</vt:lpstr>
      <vt:lpstr>Chlorophyll</vt:lpstr>
      <vt:lpstr>PowerPoint Presentation</vt:lpstr>
      <vt:lpstr>PowerPoint Presentation</vt:lpstr>
      <vt:lpstr>Thank You……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2.Bioinorganic chemistry</dc:title>
  <dc:creator>windows</dc:creator>
  <cp:lastModifiedBy>SKY</cp:lastModifiedBy>
  <cp:revision>17</cp:revision>
  <dcterms:created xsi:type="dcterms:W3CDTF">2020-05-20T17:16:53Z</dcterms:created>
  <dcterms:modified xsi:type="dcterms:W3CDTF">2020-05-20T19:10:25Z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2020-05-20T00:00:00Z</vt:filetime>
  </property>
</Properties>
</file>